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ppt/tags/tag60.xml" ContentType="application/vnd.openxmlformats-officedocument.presentationml.tags+xml"/>
  <Override PartName="/ppt/notesSlides/notesSlide59.xml" ContentType="application/vnd.openxmlformats-officedocument.presentationml.notesSlide+xml"/>
  <Override PartName="/ppt/tags/tag61.xml" ContentType="application/vnd.openxmlformats-officedocument.presentationml.tags+xml"/>
  <Override PartName="/ppt/notesSlides/notesSlide60.xml" ContentType="application/vnd.openxmlformats-officedocument.presentationml.notesSlide+xml"/>
  <Override PartName="/ppt/tags/tag62.xml" ContentType="application/vnd.openxmlformats-officedocument.presentationml.tags+xml"/>
  <Override PartName="/ppt/notesSlides/notesSlide61.xml" ContentType="application/vnd.openxmlformats-officedocument.presentationml.notesSlide+xml"/>
  <Override PartName="/ppt/tags/tag63.xml" ContentType="application/vnd.openxmlformats-officedocument.presentationml.tags+xml"/>
  <Override PartName="/ppt/notesSlides/notesSlide62.xml" ContentType="application/vnd.openxmlformats-officedocument.presentationml.notesSlide+xml"/>
  <Override PartName="/ppt/tags/tag64.xml" ContentType="application/vnd.openxmlformats-officedocument.presentationml.tags+xml"/>
  <Override PartName="/ppt/notesSlides/notesSlide63.xml" ContentType="application/vnd.openxmlformats-officedocument.presentationml.notesSlide+xml"/>
  <Override PartName="/ppt/tags/tag65.xml" ContentType="application/vnd.openxmlformats-officedocument.presentationml.tags+xml"/>
  <Override PartName="/ppt/notesSlides/notesSlide64.xml" ContentType="application/vnd.openxmlformats-officedocument.presentationml.notesSlide+xml"/>
  <Override PartName="/ppt/tags/tag66.xml" ContentType="application/vnd.openxmlformats-officedocument.presentationml.tags+xml"/>
  <Override PartName="/ppt/notesSlides/notesSlide65.xml" ContentType="application/vnd.openxmlformats-officedocument.presentationml.notesSlide+xml"/>
  <Override PartName="/ppt/tags/tag67.xml" ContentType="application/vnd.openxmlformats-officedocument.presentationml.tags+xml"/>
  <Override PartName="/ppt/notesSlides/notesSlide66.xml" ContentType="application/vnd.openxmlformats-officedocument.presentationml.notesSlide+xml"/>
  <Override PartName="/ppt/tags/tag68.xml" ContentType="application/vnd.openxmlformats-officedocument.presentationml.tags+xml"/>
  <Override PartName="/ppt/notesSlides/notesSlide67.xml" ContentType="application/vnd.openxmlformats-officedocument.presentationml.notesSlide+xml"/>
  <Override PartName="/ppt/tags/tag69.xml" ContentType="application/vnd.openxmlformats-officedocument.presentationml.tags+xml"/>
  <Override PartName="/ppt/notesSlides/notesSlide68.xml" ContentType="application/vnd.openxmlformats-officedocument.presentationml.notesSlide+xml"/>
  <Override PartName="/ppt/tags/tag70.xml" ContentType="application/vnd.openxmlformats-officedocument.presentationml.tags+xml"/>
  <Override PartName="/ppt/notesSlides/notesSlide69.xml" ContentType="application/vnd.openxmlformats-officedocument.presentationml.notesSlide+xml"/>
  <Override PartName="/ppt/tags/tag71.xml" ContentType="application/vnd.openxmlformats-officedocument.presentationml.tags+xml"/>
  <Override PartName="/ppt/notesSlides/notesSlide70.xml" ContentType="application/vnd.openxmlformats-officedocument.presentationml.notesSlide+xml"/>
  <Override PartName="/ppt/tags/tag72.xml" ContentType="application/vnd.openxmlformats-officedocument.presentationml.tags+xml"/>
  <Override PartName="/ppt/notesSlides/notesSlide71.xml" ContentType="application/vnd.openxmlformats-officedocument.presentationml.notesSlide+xml"/>
  <Override PartName="/ppt/tags/tag73.xml" ContentType="application/vnd.openxmlformats-officedocument.presentationml.tags+xml"/>
  <Override PartName="/ppt/notesSlides/notesSlide72.xml" ContentType="application/vnd.openxmlformats-officedocument.presentationml.notesSlide+xml"/>
  <Override PartName="/ppt/tags/tag74.xml" ContentType="application/vnd.openxmlformats-officedocument.presentationml.tags+xml"/>
  <Override PartName="/ppt/notesSlides/notesSlide73.xml" ContentType="application/vnd.openxmlformats-officedocument.presentationml.notesSlide+xml"/>
  <Override PartName="/ppt/tags/tag75.xml" ContentType="application/vnd.openxmlformats-officedocument.presentationml.tags+xml"/>
  <Override PartName="/ppt/notesSlides/notesSlide74.xml" ContentType="application/vnd.openxmlformats-officedocument.presentationml.notesSlide+xml"/>
  <Override PartName="/ppt/tags/tag76.xml" ContentType="application/vnd.openxmlformats-officedocument.presentationml.tags+xml"/>
  <Override PartName="/ppt/notesSlides/notesSlide75.xml" ContentType="application/vnd.openxmlformats-officedocument.presentationml.notesSlide+xml"/>
  <Override PartName="/ppt/tags/tag77.xml" ContentType="application/vnd.openxmlformats-officedocument.presentationml.tags+xml"/>
  <Override PartName="/ppt/notesSlides/notesSlide76.xml" ContentType="application/vnd.openxmlformats-officedocument.presentationml.notesSlide+xml"/>
  <Override PartName="/ppt/tags/tag78.xml" ContentType="application/vnd.openxmlformats-officedocument.presentationml.tags+xml"/>
  <Override PartName="/ppt/notesSlides/notesSlide77.xml" ContentType="application/vnd.openxmlformats-officedocument.presentationml.notesSlide+xml"/>
  <Override PartName="/ppt/tags/tag79.xml" ContentType="application/vnd.openxmlformats-officedocument.presentationml.tags+xml"/>
  <Override PartName="/ppt/notesSlides/notesSlide78.xml" ContentType="application/vnd.openxmlformats-officedocument.presentationml.notesSlide+xml"/>
  <Override PartName="/ppt/tags/tag80.xml" ContentType="application/vnd.openxmlformats-officedocument.presentationml.tags+xml"/>
  <Override PartName="/ppt/notesSlides/notesSlide79.xml" ContentType="application/vnd.openxmlformats-officedocument.presentationml.notesSlide+xml"/>
  <Override PartName="/ppt/tags/tag81.xml" ContentType="application/vnd.openxmlformats-officedocument.presentationml.tags+xml"/>
  <Override PartName="/ppt/notesSlides/notesSlide80.xml" ContentType="application/vnd.openxmlformats-officedocument.presentationml.notesSlide+xml"/>
  <Override PartName="/ppt/tags/tag82.xml" ContentType="application/vnd.openxmlformats-officedocument.presentationml.tags+xml"/>
  <Override PartName="/ppt/notesSlides/notesSlide81.xml" ContentType="application/vnd.openxmlformats-officedocument.presentationml.notesSlide+xml"/>
  <Override PartName="/ppt/tags/tag83.xml" ContentType="application/vnd.openxmlformats-officedocument.presentationml.tags+xml"/>
  <Override PartName="/ppt/notesSlides/notesSlide82.xml" ContentType="application/vnd.openxmlformats-officedocument.presentationml.notesSlide+xml"/>
  <Override PartName="/ppt/tags/tag84.xml" ContentType="application/vnd.openxmlformats-officedocument.presentationml.tags+xml"/>
  <Override PartName="/ppt/notesSlides/notesSlide83.xml" ContentType="application/vnd.openxmlformats-officedocument.presentationml.notesSlide+xml"/>
  <Override PartName="/ppt/tags/tag85.xml" ContentType="application/vnd.openxmlformats-officedocument.presentationml.tags+xml"/>
  <Override PartName="/ppt/notesSlides/notesSlide84.xml" ContentType="application/vnd.openxmlformats-officedocument.presentationml.notesSlide+xml"/>
  <Override PartName="/ppt/tags/tag86.xml" ContentType="application/vnd.openxmlformats-officedocument.presentationml.tags+xml"/>
  <Override PartName="/ppt/notesSlides/notesSlide85.xml" ContentType="application/vnd.openxmlformats-officedocument.presentationml.notesSlide+xml"/>
  <Override PartName="/ppt/tags/tag87.xml" ContentType="application/vnd.openxmlformats-officedocument.presentationml.tags+xml"/>
  <Override PartName="/ppt/notesSlides/notesSlide86.xml" ContentType="application/vnd.openxmlformats-officedocument.presentationml.notesSlide+xml"/>
  <Override PartName="/ppt/tags/tag88.xml" ContentType="application/vnd.openxmlformats-officedocument.presentationml.tags+xml"/>
  <Override PartName="/ppt/notesSlides/notesSlide87.xml" ContentType="application/vnd.openxmlformats-officedocument.presentationml.notesSlide+xml"/>
  <Override PartName="/ppt/tags/tag89.xml" ContentType="application/vnd.openxmlformats-officedocument.presentationml.tags+xml"/>
  <Override PartName="/ppt/notesSlides/notesSlide88.xml" ContentType="application/vnd.openxmlformats-officedocument.presentationml.notesSlide+xml"/>
  <Override PartName="/ppt/tags/tag90.xml" ContentType="application/vnd.openxmlformats-officedocument.presentationml.tags+xml"/>
  <Override PartName="/ppt/notesSlides/notesSlide89.xml" ContentType="application/vnd.openxmlformats-officedocument.presentationml.notesSlide+xml"/>
  <Override PartName="/ppt/tags/tag91.xml" ContentType="application/vnd.openxmlformats-officedocument.presentationml.tags+xml"/>
  <Override PartName="/ppt/notesSlides/notesSlide90.xml" ContentType="application/vnd.openxmlformats-officedocument.presentationml.notesSlide+xml"/>
  <Override PartName="/ppt/tags/tag92.xml" ContentType="application/vnd.openxmlformats-officedocument.presentationml.tags+xml"/>
  <Override PartName="/ppt/notesSlides/notesSlide91.xml" ContentType="application/vnd.openxmlformats-officedocument.presentationml.notesSlide+xml"/>
  <Override PartName="/ppt/tags/tag93.xml" ContentType="application/vnd.openxmlformats-officedocument.presentationml.tags+xml"/>
  <Override PartName="/ppt/notesSlides/notesSlide92.xml" ContentType="application/vnd.openxmlformats-officedocument.presentationml.notesSlide+xml"/>
  <Override PartName="/ppt/tags/tag94.xml" ContentType="application/vnd.openxmlformats-officedocument.presentationml.tags+xml"/>
  <Override PartName="/ppt/notesSlides/notesSlide93.xml" ContentType="application/vnd.openxmlformats-officedocument.presentationml.notesSlide+xml"/>
  <Override PartName="/ppt/tags/tag95.xml" ContentType="application/vnd.openxmlformats-officedocument.presentationml.tags+xml"/>
  <Override PartName="/ppt/notesSlides/notesSlide94.xml" ContentType="application/vnd.openxmlformats-officedocument.presentationml.notesSlide+xml"/>
  <Override PartName="/ppt/tags/tag96.xml" ContentType="application/vnd.openxmlformats-officedocument.presentationml.tags+xml"/>
  <Override PartName="/ppt/notesSlides/notesSlide95.xml" ContentType="application/vnd.openxmlformats-officedocument.presentationml.notesSlide+xml"/>
  <Override PartName="/ppt/tags/tag97.xml" ContentType="application/vnd.openxmlformats-officedocument.presentationml.tags+xml"/>
  <Override PartName="/ppt/notesSlides/notesSlide96.xml" ContentType="application/vnd.openxmlformats-officedocument.presentationml.notesSlide+xml"/>
  <Override PartName="/ppt/tags/tag98.xml" ContentType="application/vnd.openxmlformats-officedocument.presentationml.tags+xml"/>
  <Override PartName="/ppt/notesSlides/notesSlide97.xml" ContentType="application/vnd.openxmlformats-officedocument.presentationml.notesSlide+xml"/>
  <Override PartName="/ppt/tags/tag99.xml" ContentType="application/vnd.openxmlformats-officedocument.presentationml.tags+xml"/>
  <Override PartName="/ppt/notesSlides/notesSlide98.xml" ContentType="application/vnd.openxmlformats-officedocument.presentationml.notesSlide+xml"/>
  <Override PartName="/ppt/tags/tag100.xml" ContentType="application/vnd.openxmlformats-officedocument.presentationml.tags+xml"/>
  <Override PartName="/ppt/notesSlides/notesSlide99.xml" ContentType="application/vnd.openxmlformats-officedocument.presentationml.notesSlide+xml"/>
  <Override PartName="/ppt/tags/tag101.xml" ContentType="application/vnd.openxmlformats-officedocument.presentationml.tags+xml"/>
  <Override PartName="/ppt/notesSlides/notesSlide100.xml" ContentType="application/vnd.openxmlformats-officedocument.presentationml.notesSlide+xml"/>
  <Override PartName="/ppt/tags/tag102.xml" ContentType="application/vnd.openxmlformats-officedocument.presentationml.tags+xml"/>
  <Override PartName="/ppt/notesSlides/notesSlide101.xml" ContentType="application/vnd.openxmlformats-officedocument.presentationml.notesSlide+xml"/>
  <Override PartName="/ppt/tags/tag103.xml" ContentType="application/vnd.openxmlformats-officedocument.presentationml.tags+xml"/>
  <Override PartName="/ppt/notesSlides/notesSlide102.xml" ContentType="application/vnd.openxmlformats-officedocument.presentationml.notesSlide+xml"/>
  <Override PartName="/ppt/tags/tag104.xml" ContentType="application/vnd.openxmlformats-officedocument.presentationml.tags+xml"/>
  <Override PartName="/ppt/notesSlides/notesSlide103.xml" ContentType="application/vnd.openxmlformats-officedocument.presentationml.notesSlide+xml"/>
  <Override PartName="/ppt/tags/tag105.xml" ContentType="application/vnd.openxmlformats-officedocument.presentationml.tags+xml"/>
  <Override PartName="/ppt/notesSlides/notesSlide104.xml" ContentType="application/vnd.openxmlformats-officedocument.presentationml.notesSlide+xml"/>
  <Override PartName="/ppt/tags/tag106.xml" ContentType="application/vnd.openxmlformats-officedocument.presentationml.tags+xml"/>
  <Override PartName="/ppt/notesSlides/notesSlide105.xml" ContentType="application/vnd.openxmlformats-officedocument.presentationml.notesSlide+xml"/>
  <Override PartName="/ppt/tags/tag107.xml" ContentType="application/vnd.openxmlformats-officedocument.presentationml.tags+xml"/>
  <Override PartName="/ppt/notesSlides/notesSlide106.xml" ContentType="application/vnd.openxmlformats-officedocument.presentationml.notesSlide+xml"/>
  <Override PartName="/ppt/tags/tag108.xml" ContentType="application/vnd.openxmlformats-officedocument.presentationml.tags+xml"/>
  <Override PartName="/ppt/notesSlides/notesSlide107.xml" ContentType="application/vnd.openxmlformats-officedocument.presentationml.notesSlide+xml"/>
  <Override PartName="/ppt/tags/tag109.xml" ContentType="application/vnd.openxmlformats-officedocument.presentationml.tags+xml"/>
  <Override PartName="/ppt/notesSlides/notesSlide108.xml" ContentType="application/vnd.openxmlformats-officedocument.presentationml.notesSlide+xml"/>
  <Override PartName="/ppt/tags/tag110.xml" ContentType="application/vnd.openxmlformats-officedocument.presentationml.tags+xml"/>
  <Override PartName="/ppt/notesSlides/notesSlide109.xml" ContentType="application/vnd.openxmlformats-officedocument.presentationml.notesSlide+xml"/>
  <Override PartName="/ppt/tags/tag111.xml" ContentType="application/vnd.openxmlformats-officedocument.presentationml.tags+xml"/>
  <Override PartName="/ppt/notesSlides/notesSlide110.xml" ContentType="application/vnd.openxmlformats-officedocument.presentationml.notesSlide+xml"/>
  <Override PartName="/ppt/tags/tag112.xml" ContentType="application/vnd.openxmlformats-officedocument.presentationml.tags+xml"/>
  <Override PartName="/ppt/notesSlides/notesSlide111.xml" ContentType="application/vnd.openxmlformats-officedocument.presentationml.notesSlide+xml"/>
  <Override PartName="/ppt/tags/tag113.xml" ContentType="application/vnd.openxmlformats-officedocument.presentationml.tags+xml"/>
  <Override PartName="/ppt/notesSlides/notesSlide112.xml" ContentType="application/vnd.openxmlformats-officedocument.presentationml.notesSlide+xml"/>
  <Override PartName="/ppt/tags/tag114.xml" ContentType="application/vnd.openxmlformats-officedocument.presentationml.tags+xml"/>
  <Override PartName="/ppt/notesSlides/notesSlide113.xml" ContentType="application/vnd.openxmlformats-officedocument.presentationml.notesSlide+xml"/>
  <Override PartName="/ppt/tags/tag115.xml" ContentType="application/vnd.openxmlformats-officedocument.presentationml.tags+xml"/>
  <Override PartName="/ppt/notesSlides/notesSlide114.xml" ContentType="application/vnd.openxmlformats-officedocument.presentationml.notesSlide+xml"/>
  <Override PartName="/ppt/tags/tag116.xml" ContentType="application/vnd.openxmlformats-officedocument.presentationml.tags+xml"/>
  <Override PartName="/ppt/notesSlides/notesSlide115.xml" ContentType="application/vnd.openxmlformats-officedocument.presentationml.notesSlide+xml"/>
  <Override PartName="/ppt/tags/tag117.xml" ContentType="application/vnd.openxmlformats-officedocument.presentationml.tags+xml"/>
  <Override PartName="/ppt/notesSlides/notesSlide116.xml" ContentType="application/vnd.openxmlformats-officedocument.presentationml.notesSlide+xml"/>
  <Override PartName="/ppt/tags/tag118.xml" ContentType="application/vnd.openxmlformats-officedocument.presentationml.tags+xml"/>
  <Override PartName="/ppt/notesSlides/notesSlide117.xml" ContentType="application/vnd.openxmlformats-officedocument.presentationml.notesSlide+xml"/>
  <Override PartName="/ppt/tags/tag119.xml" ContentType="application/vnd.openxmlformats-officedocument.presentationml.tags+xml"/>
  <Override PartName="/ppt/notesSlides/notesSlide118.xml" ContentType="application/vnd.openxmlformats-officedocument.presentationml.notesSlide+xml"/>
  <Override PartName="/ppt/tags/tag120.xml" ContentType="application/vnd.openxmlformats-officedocument.presentationml.tags+xml"/>
  <Override PartName="/ppt/notesSlides/notesSlide119.xml" ContentType="application/vnd.openxmlformats-officedocument.presentationml.notesSlide+xml"/>
  <Override PartName="/ppt/tags/tag121.xml" ContentType="application/vnd.openxmlformats-officedocument.presentationml.tags+xml"/>
  <Override PartName="/ppt/notesSlides/notesSlide120.xml" ContentType="application/vnd.openxmlformats-officedocument.presentationml.notesSlide+xml"/>
  <Override PartName="/ppt/tags/tag122.xml" ContentType="application/vnd.openxmlformats-officedocument.presentationml.tags+xml"/>
  <Override PartName="/ppt/notesSlides/notesSlide121.xml" ContentType="application/vnd.openxmlformats-officedocument.presentationml.notesSlide+xml"/>
  <Override PartName="/ppt/tags/tag123.xml" ContentType="application/vnd.openxmlformats-officedocument.presentationml.tags+xml"/>
  <Override PartName="/ppt/notesSlides/notesSlide122.xml" ContentType="application/vnd.openxmlformats-officedocument.presentationml.notesSlide+xml"/>
  <Override PartName="/ppt/tags/tag124.xml" ContentType="application/vnd.openxmlformats-officedocument.presentationml.tags+xml"/>
  <Override PartName="/ppt/notesSlides/notesSlide123.xml" ContentType="application/vnd.openxmlformats-officedocument.presentationml.notesSlide+xml"/>
  <Override PartName="/ppt/tags/tag125.xml" ContentType="application/vnd.openxmlformats-officedocument.presentationml.tags+xml"/>
  <Override PartName="/ppt/notesSlides/notesSlide124.xml" ContentType="application/vnd.openxmlformats-officedocument.presentationml.notesSlide+xml"/>
  <Override PartName="/ppt/tags/tag126.xml" ContentType="application/vnd.openxmlformats-officedocument.presentationml.tags+xml"/>
  <Override PartName="/ppt/notesSlides/notesSlide125.xml" ContentType="application/vnd.openxmlformats-officedocument.presentationml.notesSlide+xml"/>
  <Override PartName="/ppt/tags/tag127.xml" ContentType="application/vnd.openxmlformats-officedocument.presentationml.tags+xml"/>
  <Override PartName="/ppt/notesSlides/notesSlide126.xml" ContentType="application/vnd.openxmlformats-officedocument.presentationml.notesSlide+xml"/>
  <Override PartName="/ppt/tags/tag128.xml" ContentType="application/vnd.openxmlformats-officedocument.presentationml.tags+xml"/>
  <Override PartName="/ppt/notesSlides/notesSlide127.xml" ContentType="application/vnd.openxmlformats-officedocument.presentationml.notesSlide+xml"/>
  <Override PartName="/ppt/tags/tag129.xml" ContentType="application/vnd.openxmlformats-officedocument.presentationml.tags+xml"/>
  <Override PartName="/ppt/notesSlides/notesSlide128.xml" ContentType="application/vnd.openxmlformats-officedocument.presentationml.notesSlide+xml"/>
  <Override PartName="/ppt/tags/tag130.xml" ContentType="application/vnd.openxmlformats-officedocument.presentationml.tags+xml"/>
  <Override PartName="/ppt/notesSlides/notesSlide129.xml" ContentType="application/vnd.openxmlformats-officedocument.presentationml.notesSlide+xml"/>
  <Override PartName="/ppt/tags/tag131.xml" ContentType="application/vnd.openxmlformats-officedocument.presentationml.tags+xml"/>
  <Override PartName="/ppt/notesSlides/notesSlide130.xml" ContentType="application/vnd.openxmlformats-officedocument.presentationml.notesSlide+xml"/>
  <Override PartName="/ppt/tags/tag132.xml" ContentType="application/vnd.openxmlformats-officedocument.presentationml.tags+xml"/>
  <Override PartName="/ppt/notesSlides/notesSlide131.xml" ContentType="application/vnd.openxmlformats-officedocument.presentationml.notesSlide+xml"/>
  <Override PartName="/ppt/tags/tag133.xml" ContentType="application/vnd.openxmlformats-officedocument.presentationml.tags+xml"/>
  <Override PartName="/ppt/notesSlides/notesSlide132.xml" ContentType="application/vnd.openxmlformats-officedocument.presentationml.notesSlide+xml"/>
  <Override PartName="/ppt/tags/tag134.xml" ContentType="application/vnd.openxmlformats-officedocument.presentationml.tags+xml"/>
  <Override PartName="/ppt/notesSlides/notesSlide133.xml" ContentType="application/vnd.openxmlformats-officedocument.presentationml.notesSlide+xml"/>
  <Override PartName="/ppt/tags/tag135.xml" ContentType="application/vnd.openxmlformats-officedocument.presentationml.tags+xml"/>
  <Override PartName="/ppt/notesSlides/notesSlide134.xml" ContentType="application/vnd.openxmlformats-officedocument.presentationml.notesSlide+xml"/>
  <Override PartName="/ppt/tags/tag136.xml" ContentType="application/vnd.openxmlformats-officedocument.presentationml.tags+xml"/>
  <Override PartName="/ppt/notesSlides/notesSlide135.xml" ContentType="application/vnd.openxmlformats-officedocument.presentationml.notesSlide+xml"/>
  <Override PartName="/ppt/tags/tag137.xml" ContentType="application/vnd.openxmlformats-officedocument.presentationml.tags+xml"/>
  <Override PartName="/ppt/notesSlides/notesSlide136.xml" ContentType="application/vnd.openxmlformats-officedocument.presentationml.notesSlide+xml"/>
  <Override PartName="/ppt/tags/tag138.xml" ContentType="application/vnd.openxmlformats-officedocument.presentationml.tags+xml"/>
  <Override PartName="/ppt/notesSlides/notesSlide137.xml" ContentType="application/vnd.openxmlformats-officedocument.presentationml.notesSlide+xml"/>
  <Override PartName="/ppt/tags/tag139.xml" ContentType="application/vnd.openxmlformats-officedocument.presentationml.tags+xml"/>
  <Override PartName="/ppt/notesSlides/notesSlide138.xml" ContentType="application/vnd.openxmlformats-officedocument.presentationml.notesSlide+xml"/>
  <Override PartName="/ppt/tags/tag140.xml" ContentType="application/vnd.openxmlformats-officedocument.presentationml.tags+xml"/>
  <Override PartName="/ppt/notesSlides/notesSlide139.xml" ContentType="application/vnd.openxmlformats-officedocument.presentationml.notesSlide+xml"/>
  <Override PartName="/ppt/tags/tag141.xml" ContentType="application/vnd.openxmlformats-officedocument.presentationml.tags+xml"/>
  <Override PartName="/ppt/notesSlides/notesSlide140.xml" ContentType="application/vnd.openxmlformats-officedocument.presentationml.notesSlide+xml"/>
  <Override PartName="/ppt/tags/tag142.xml" ContentType="application/vnd.openxmlformats-officedocument.presentationml.tags+xml"/>
  <Override PartName="/ppt/notesSlides/notesSlide141.xml" ContentType="application/vnd.openxmlformats-officedocument.presentationml.notesSlide+xml"/>
  <Override PartName="/ppt/tags/tag143.xml" ContentType="application/vnd.openxmlformats-officedocument.presentationml.tags+xml"/>
  <Override PartName="/ppt/notesSlides/notesSlide142.xml" ContentType="application/vnd.openxmlformats-officedocument.presentationml.notesSlide+xml"/>
  <Override PartName="/ppt/tags/tag144.xml" ContentType="application/vnd.openxmlformats-officedocument.presentationml.tags+xml"/>
  <Override PartName="/ppt/notesSlides/notesSlide143.xml" ContentType="application/vnd.openxmlformats-officedocument.presentationml.notesSlide+xml"/>
  <Override PartName="/ppt/tags/tag145.xml" ContentType="application/vnd.openxmlformats-officedocument.presentationml.tags+xml"/>
  <Override PartName="/ppt/notesSlides/notesSlide144.xml" ContentType="application/vnd.openxmlformats-officedocument.presentationml.notesSlide+xml"/>
  <Override PartName="/ppt/tags/tag146.xml" ContentType="application/vnd.openxmlformats-officedocument.presentationml.tags+xml"/>
  <Override PartName="/ppt/notesSlides/notesSlide145.xml" ContentType="application/vnd.openxmlformats-officedocument.presentationml.notesSlide+xml"/>
  <Override PartName="/ppt/tags/tag147.xml" ContentType="application/vnd.openxmlformats-officedocument.presentationml.tags+xml"/>
  <Override PartName="/ppt/notesSlides/notesSlide146.xml" ContentType="application/vnd.openxmlformats-officedocument.presentationml.notesSlide+xml"/>
  <Override PartName="/ppt/tags/tag148.xml" ContentType="application/vnd.openxmlformats-officedocument.presentationml.tags+xml"/>
  <Override PartName="/ppt/notesSlides/notesSlide147.xml" ContentType="application/vnd.openxmlformats-officedocument.presentationml.notesSlide+xml"/>
  <Override PartName="/ppt/tags/tag149.xml" ContentType="application/vnd.openxmlformats-officedocument.presentationml.tags+xml"/>
  <Override PartName="/ppt/notesSlides/notesSlide148.xml" ContentType="application/vnd.openxmlformats-officedocument.presentationml.notesSlide+xml"/>
  <Override PartName="/ppt/tags/tag150.xml" ContentType="application/vnd.openxmlformats-officedocument.presentationml.tags+xml"/>
  <Override PartName="/ppt/notesSlides/notesSlide149.xml" ContentType="application/vnd.openxmlformats-officedocument.presentationml.notesSlide+xml"/>
  <Override PartName="/ppt/tags/tag151.xml" ContentType="application/vnd.openxmlformats-officedocument.presentationml.tags+xml"/>
  <Override PartName="/ppt/notesSlides/notesSlide150.xml" ContentType="application/vnd.openxmlformats-officedocument.presentationml.notesSlide+xml"/>
  <Override PartName="/ppt/tags/tag152.xml" ContentType="application/vnd.openxmlformats-officedocument.presentationml.tags+xml"/>
  <Override PartName="/ppt/notesSlides/notesSlide151.xml" ContentType="application/vnd.openxmlformats-officedocument.presentationml.notesSlide+xml"/>
  <Override PartName="/ppt/tags/tag153.xml" ContentType="application/vnd.openxmlformats-officedocument.presentationml.tags+xml"/>
  <Override PartName="/ppt/notesSlides/notesSlide152.xml" ContentType="application/vnd.openxmlformats-officedocument.presentationml.notesSlide+xml"/>
  <Override PartName="/ppt/tags/tag154.xml" ContentType="application/vnd.openxmlformats-officedocument.presentationml.tags+xml"/>
  <Override PartName="/ppt/notesSlides/notesSlide153.xml" ContentType="application/vnd.openxmlformats-officedocument.presentationml.notesSlide+xml"/>
  <Override PartName="/ppt/tags/tag155.xml" ContentType="application/vnd.openxmlformats-officedocument.presentationml.tags+xml"/>
  <Override PartName="/ppt/notesSlides/notesSlide154.xml" ContentType="application/vnd.openxmlformats-officedocument.presentationml.notesSlide+xml"/>
  <Override PartName="/ppt/tags/tag156.xml" ContentType="application/vnd.openxmlformats-officedocument.presentationml.tags+xml"/>
  <Override PartName="/ppt/notesSlides/notesSlide155.xml" ContentType="application/vnd.openxmlformats-officedocument.presentationml.notesSlide+xml"/>
  <Override PartName="/ppt/tags/tag157.xml" ContentType="application/vnd.openxmlformats-officedocument.presentationml.tags+xml"/>
  <Override PartName="/ppt/notesSlides/notesSlide156.xml" ContentType="application/vnd.openxmlformats-officedocument.presentationml.notesSlide+xml"/>
  <Override PartName="/ppt/tags/tag158.xml" ContentType="application/vnd.openxmlformats-officedocument.presentationml.tags+xml"/>
  <Override PartName="/ppt/notesSlides/notesSlide157.xml" ContentType="application/vnd.openxmlformats-officedocument.presentationml.notesSlide+xml"/>
  <Override PartName="/ppt/tags/tag159.xml" ContentType="application/vnd.openxmlformats-officedocument.presentationml.tags+xml"/>
  <Override PartName="/ppt/notesSlides/notesSlide158.xml" ContentType="application/vnd.openxmlformats-officedocument.presentationml.notesSlide+xml"/>
  <Override PartName="/ppt/tags/tag160.xml" ContentType="application/vnd.openxmlformats-officedocument.presentationml.tags+xml"/>
  <Override PartName="/ppt/notesSlides/notesSlide159.xml" ContentType="application/vnd.openxmlformats-officedocument.presentationml.notesSlide+xml"/>
  <Override PartName="/ppt/tags/tag161.xml" ContentType="application/vnd.openxmlformats-officedocument.presentationml.tags+xml"/>
  <Override PartName="/ppt/notesSlides/notesSlide160.xml" ContentType="application/vnd.openxmlformats-officedocument.presentationml.notesSlide+xml"/>
  <Override PartName="/ppt/tags/tag162.xml" ContentType="application/vnd.openxmlformats-officedocument.presentationml.tags+xml"/>
  <Override PartName="/ppt/notesSlides/notesSlide161.xml" ContentType="application/vnd.openxmlformats-officedocument.presentationml.notesSlide+xml"/>
  <Override PartName="/ppt/tags/tag163.xml" ContentType="application/vnd.openxmlformats-officedocument.presentationml.tags+xml"/>
  <Override PartName="/ppt/notesSlides/notesSlide162.xml" ContentType="application/vnd.openxmlformats-officedocument.presentationml.notesSlide+xml"/>
  <Override PartName="/ppt/tags/tag164.xml" ContentType="application/vnd.openxmlformats-officedocument.presentationml.tags+xml"/>
  <Override PartName="/ppt/notesSlides/notesSlide163.xml" ContentType="application/vnd.openxmlformats-officedocument.presentationml.notesSlide+xml"/>
  <Override PartName="/ppt/tags/tag165.xml" ContentType="application/vnd.openxmlformats-officedocument.presentationml.tags+xml"/>
  <Override PartName="/ppt/notesSlides/notesSlide164.xml" ContentType="application/vnd.openxmlformats-officedocument.presentationml.notesSlide+xml"/>
  <Override PartName="/ppt/tags/tag166.xml" ContentType="application/vnd.openxmlformats-officedocument.presentationml.tags+xml"/>
  <Override PartName="/ppt/notesSlides/notesSlide165.xml" ContentType="application/vnd.openxmlformats-officedocument.presentationml.notesSlide+xml"/>
  <Override PartName="/ppt/tags/tag167.xml" ContentType="application/vnd.openxmlformats-officedocument.presentationml.tags+xml"/>
  <Override PartName="/ppt/notesSlides/notesSlide166.xml" ContentType="application/vnd.openxmlformats-officedocument.presentationml.notesSlide+xml"/>
  <Override PartName="/ppt/tags/tag168.xml" ContentType="application/vnd.openxmlformats-officedocument.presentationml.tags+xml"/>
  <Override PartName="/ppt/notesSlides/notesSlide167.xml" ContentType="application/vnd.openxmlformats-officedocument.presentationml.notesSlide+xml"/>
  <Override PartName="/ppt/tags/tag169.xml" ContentType="application/vnd.openxmlformats-officedocument.presentationml.tags+xml"/>
  <Override PartName="/ppt/notesSlides/notesSlide168.xml" ContentType="application/vnd.openxmlformats-officedocument.presentationml.notesSlide+xml"/>
  <Override PartName="/ppt/tags/tag170.xml" ContentType="application/vnd.openxmlformats-officedocument.presentationml.tags+xml"/>
  <Override PartName="/ppt/notesSlides/notesSlide169.xml" ContentType="application/vnd.openxmlformats-officedocument.presentationml.notesSlide+xml"/>
  <Override PartName="/ppt/tags/tag171.xml" ContentType="application/vnd.openxmlformats-officedocument.presentationml.tags+xml"/>
  <Override PartName="/ppt/notesSlides/notesSlide170.xml" ContentType="application/vnd.openxmlformats-officedocument.presentationml.notesSlide+xml"/>
  <Override PartName="/ppt/tags/tag172.xml" ContentType="application/vnd.openxmlformats-officedocument.presentationml.tags+xml"/>
  <Override PartName="/ppt/notesSlides/notesSlide171.xml" ContentType="application/vnd.openxmlformats-officedocument.presentationml.notesSlide+xml"/>
  <Override PartName="/ppt/tags/tag173.xml" ContentType="application/vnd.openxmlformats-officedocument.presentationml.tags+xml"/>
  <Override PartName="/ppt/notesSlides/notesSlide172.xml" ContentType="application/vnd.openxmlformats-officedocument.presentationml.notesSlide+xml"/>
  <Override PartName="/ppt/tags/tag174.xml" ContentType="application/vnd.openxmlformats-officedocument.presentationml.tags+xml"/>
  <Override PartName="/ppt/notesSlides/notesSlide173.xml" ContentType="application/vnd.openxmlformats-officedocument.presentationml.notesSlide+xml"/>
  <Override PartName="/ppt/tags/tag175.xml" ContentType="application/vnd.openxmlformats-officedocument.presentationml.tags+xml"/>
  <Override PartName="/ppt/notesSlides/notesSlide174.xml" ContentType="application/vnd.openxmlformats-officedocument.presentationml.notesSlide+xml"/>
  <Override PartName="/ppt/tags/tag176.xml" ContentType="application/vnd.openxmlformats-officedocument.presentationml.tags+xml"/>
  <Override PartName="/ppt/notesSlides/notesSlide175.xml" ContentType="application/vnd.openxmlformats-officedocument.presentationml.notesSlide+xml"/>
  <Override PartName="/ppt/tags/tag177.xml" ContentType="application/vnd.openxmlformats-officedocument.presentationml.tags+xml"/>
  <Override PartName="/ppt/notesSlides/notesSlide176.xml" ContentType="application/vnd.openxmlformats-officedocument.presentationml.notesSlide+xml"/>
  <Override PartName="/ppt/tags/tag178.xml" ContentType="application/vnd.openxmlformats-officedocument.presentationml.tags+xml"/>
  <Override PartName="/ppt/notesSlides/notesSlide177.xml" ContentType="application/vnd.openxmlformats-officedocument.presentationml.notesSlide+xml"/>
  <Override PartName="/ppt/tags/tag179.xml" ContentType="application/vnd.openxmlformats-officedocument.presentationml.tags+xml"/>
  <Override PartName="/ppt/notesSlides/notesSlide178.xml" ContentType="application/vnd.openxmlformats-officedocument.presentationml.notesSlide+xml"/>
  <Override PartName="/ppt/tags/tag180.xml" ContentType="application/vnd.openxmlformats-officedocument.presentationml.tags+xml"/>
  <Override PartName="/ppt/notesSlides/notesSlide179.xml" ContentType="application/vnd.openxmlformats-officedocument.presentationml.notesSlide+xml"/>
  <Override PartName="/ppt/tags/tag181.xml" ContentType="application/vnd.openxmlformats-officedocument.presentationml.tags+xml"/>
  <Override PartName="/ppt/notesSlides/notesSlide180.xml" ContentType="application/vnd.openxmlformats-officedocument.presentationml.notesSlide+xml"/>
  <Override PartName="/ppt/tags/tag182.xml" ContentType="application/vnd.openxmlformats-officedocument.presentationml.tags+xml"/>
  <Override PartName="/ppt/notesSlides/notesSlide181.xml" ContentType="application/vnd.openxmlformats-officedocument.presentationml.notesSlide+xml"/>
  <Override PartName="/ppt/tags/tag183.xml" ContentType="application/vnd.openxmlformats-officedocument.presentationml.tags+xml"/>
  <Override PartName="/ppt/notesSlides/notesSlide182.xml" ContentType="application/vnd.openxmlformats-officedocument.presentationml.notesSlide+xml"/>
  <Override PartName="/ppt/tags/tag184.xml" ContentType="application/vnd.openxmlformats-officedocument.presentationml.tags+xml"/>
  <Override PartName="/ppt/notesSlides/notesSlide183.xml" ContentType="application/vnd.openxmlformats-officedocument.presentationml.notesSlide+xml"/>
  <Override PartName="/ppt/tags/tag185.xml" ContentType="application/vnd.openxmlformats-officedocument.presentationml.tags+xml"/>
  <Override PartName="/ppt/notesSlides/notesSlide184.xml" ContentType="application/vnd.openxmlformats-officedocument.presentationml.notesSlide+xml"/>
  <Override PartName="/ppt/tags/tag186.xml" ContentType="application/vnd.openxmlformats-officedocument.presentationml.tags+xml"/>
  <Override PartName="/ppt/notesSlides/notesSlide185.xml" ContentType="application/vnd.openxmlformats-officedocument.presentationml.notesSlide+xml"/>
  <Override PartName="/ppt/tags/tag187.xml" ContentType="application/vnd.openxmlformats-officedocument.presentationml.tags+xml"/>
  <Override PartName="/ppt/notesSlides/notesSlide186.xml" ContentType="application/vnd.openxmlformats-officedocument.presentationml.notesSlide+xml"/>
  <Override PartName="/ppt/tags/tag188.xml" ContentType="application/vnd.openxmlformats-officedocument.presentationml.tags+xml"/>
  <Override PartName="/ppt/notesSlides/notesSlide187.xml" ContentType="application/vnd.openxmlformats-officedocument.presentationml.notesSlide+xml"/>
  <Override PartName="/ppt/tags/tag189.xml" ContentType="application/vnd.openxmlformats-officedocument.presentationml.tags+xml"/>
  <Override PartName="/ppt/notesSlides/notesSlide188.xml" ContentType="application/vnd.openxmlformats-officedocument.presentationml.notesSlide+xml"/>
  <Override PartName="/ppt/tags/tag190.xml" ContentType="application/vnd.openxmlformats-officedocument.presentationml.tags+xml"/>
  <Override PartName="/ppt/notesSlides/notesSlide189.xml" ContentType="application/vnd.openxmlformats-officedocument.presentationml.notesSlide+xml"/>
  <Override PartName="/ppt/tags/tag191.xml" ContentType="application/vnd.openxmlformats-officedocument.presentationml.tags+xml"/>
  <Override PartName="/ppt/notesSlides/notesSlide190.xml" ContentType="application/vnd.openxmlformats-officedocument.presentationml.notesSlide+xml"/>
  <Override PartName="/ppt/tags/tag192.xml" ContentType="application/vnd.openxmlformats-officedocument.presentationml.tags+xml"/>
  <Override PartName="/ppt/notesSlides/notesSlide191.xml" ContentType="application/vnd.openxmlformats-officedocument.presentationml.notesSlide+xml"/>
  <Override PartName="/ppt/tags/tag193.xml" ContentType="application/vnd.openxmlformats-officedocument.presentationml.tags+xml"/>
  <Override PartName="/ppt/notesSlides/notesSlide192.xml" ContentType="application/vnd.openxmlformats-officedocument.presentationml.notesSlide+xml"/>
  <Override PartName="/ppt/tags/tag194.xml" ContentType="application/vnd.openxmlformats-officedocument.presentationml.tags+xml"/>
  <Override PartName="/ppt/notesSlides/notesSlide193.xml" ContentType="application/vnd.openxmlformats-officedocument.presentationml.notesSlide+xml"/>
  <Override PartName="/ppt/tags/tag195.xml" ContentType="application/vnd.openxmlformats-officedocument.presentationml.tags+xml"/>
  <Override PartName="/ppt/notesSlides/notesSlide194.xml" ContentType="application/vnd.openxmlformats-officedocument.presentationml.notesSlide+xml"/>
  <Override PartName="/ppt/tags/tag196.xml" ContentType="application/vnd.openxmlformats-officedocument.presentationml.tags+xml"/>
  <Override PartName="/ppt/notesSlides/notesSlide195.xml" ContentType="application/vnd.openxmlformats-officedocument.presentationml.notesSlide+xml"/>
  <Override PartName="/ppt/tags/tag197.xml" ContentType="application/vnd.openxmlformats-officedocument.presentationml.tags+xml"/>
  <Override PartName="/ppt/notesSlides/notesSlide196.xml" ContentType="application/vnd.openxmlformats-officedocument.presentationml.notesSlide+xml"/>
  <Override PartName="/ppt/tags/tag198.xml" ContentType="application/vnd.openxmlformats-officedocument.presentationml.tags+xml"/>
  <Override PartName="/ppt/notesSlides/notesSlide197.xml" ContentType="application/vnd.openxmlformats-officedocument.presentationml.notesSlide+xml"/>
  <Override PartName="/ppt/tags/tag199.xml" ContentType="application/vnd.openxmlformats-officedocument.presentationml.tags+xml"/>
  <Override PartName="/ppt/notesSlides/notesSlide198.xml" ContentType="application/vnd.openxmlformats-officedocument.presentationml.notesSlide+xml"/>
  <Override PartName="/ppt/tags/tag200.xml" ContentType="application/vnd.openxmlformats-officedocument.presentationml.tags+xml"/>
  <Override PartName="/ppt/notesSlides/notesSlide199.xml" ContentType="application/vnd.openxmlformats-officedocument.presentationml.notesSlide+xml"/>
  <Override PartName="/ppt/tags/tag201.xml" ContentType="application/vnd.openxmlformats-officedocument.presentationml.tags+xml"/>
  <Override PartName="/ppt/notesSlides/notesSlide200.xml" ContentType="application/vnd.openxmlformats-officedocument.presentationml.notesSlide+xml"/>
  <Override PartName="/ppt/tags/tag202.xml" ContentType="application/vnd.openxmlformats-officedocument.presentationml.tags+xml"/>
  <Override PartName="/ppt/notesSlides/notesSlide201.xml" ContentType="application/vnd.openxmlformats-officedocument.presentationml.notesSlide+xml"/>
  <Override PartName="/ppt/tags/tag203.xml" ContentType="application/vnd.openxmlformats-officedocument.presentationml.tags+xml"/>
  <Override PartName="/ppt/notesSlides/notesSlide202.xml" ContentType="application/vnd.openxmlformats-officedocument.presentationml.notesSlide+xml"/>
  <Override PartName="/ppt/tags/tag204.xml" ContentType="application/vnd.openxmlformats-officedocument.presentationml.tags+xml"/>
  <Override PartName="/ppt/notesSlides/notesSlide203.xml" ContentType="application/vnd.openxmlformats-officedocument.presentationml.notesSlide+xml"/>
  <Override PartName="/ppt/tags/tag205.xml" ContentType="application/vnd.openxmlformats-officedocument.presentationml.tags+xml"/>
  <Override PartName="/ppt/notesSlides/notesSlide204.xml" ContentType="application/vnd.openxmlformats-officedocument.presentationml.notesSlide+xml"/>
  <Override PartName="/ppt/tags/tag206.xml" ContentType="application/vnd.openxmlformats-officedocument.presentationml.tags+xml"/>
  <Override PartName="/ppt/notesSlides/notesSlide205.xml" ContentType="application/vnd.openxmlformats-officedocument.presentationml.notesSlide+xml"/>
  <Override PartName="/ppt/tags/tag207.xml" ContentType="application/vnd.openxmlformats-officedocument.presentationml.tags+xml"/>
  <Override PartName="/ppt/notesSlides/notesSlide206.xml" ContentType="application/vnd.openxmlformats-officedocument.presentationml.notesSlide+xml"/>
  <Override PartName="/ppt/tags/tag208.xml" ContentType="application/vnd.openxmlformats-officedocument.presentationml.tags+xml"/>
  <Override PartName="/ppt/notesSlides/notesSlide207.xml" ContentType="application/vnd.openxmlformats-officedocument.presentationml.notesSlide+xml"/>
  <Override PartName="/ppt/tags/tag209.xml" ContentType="application/vnd.openxmlformats-officedocument.presentationml.tags+xml"/>
  <Override PartName="/ppt/notesSlides/notesSlide208.xml" ContentType="application/vnd.openxmlformats-officedocument.presentationml.notesSlide+xml"/>
  <Override PartName="/ppt/tags/tag210.xml" ContentType="application/vnd.openxmlformats-officedocument.presentationml.tags+xml"/>
  <Override PartName="/ppt/notesSlides/notesSlide209.xml" ContentType="application/vnd.openxmlformats-officedocument.presentationml.notesSlide+xml"/>
  <Override PartName="/ppt/tags/tag211.xml" ContentType="application/vnd.openxmlformats-officedocument.presentationml.tags+xml"/>
  <Override PartName="/ppt/notesSlides/notesSlide210.xml" ContentType="application/vnd.openxmlformats-officedocument.presentationml.notesSlide+xml"/>
  <Override PartName="/ppt/tags/tag212.xml" ContentType="application/vnd.openxmlformats-officedocument.presentationml.tags+xml"/>
  <Override PartName="/ppt/notesSlides/notesSlide211.xml" ContentType="application/vnd.openxmlformats-officedocument.presentationml.notesSlide+xml"/>
  <Override PartName="/ppt/tags/tag213.xml" ContentType="application/vnd.openxmlformats-officedocument.presentationml.tags+xml"/>
  <Override PartName="/ppt/notesSlides/notesSlide212.xml" ContentType="application/vnd.openxmlformats-officedocument.presentationml.notesSlide+xml"/>
  <Override PartName="/ppt/tags/tag214.xml" ContentType="application/vnd.openxmlformats-officedocument.presentationml.tags+xml"/>
  <Override PartName="/ppt/notesSlides/notesSlide213.xml" ContentType="application/vnd.openxmlformats-officedocument.presentationml.notesSlide+xml"/>
  <Override PartName="/ppt/tags/tag215.xml" ContentType="application/vnd.openxmlformats-officedocument.presentationml.tags+xml"/>
  <Override PartName="/ppt/notesSlides/notesSlide214.xml" ContentType="application/vnd.openxmlformats-officedocument.presentationml.notesSlide+xml"/>
  <Override PartName="/ppt/tags/tag216.xml" ContentType="application/vnd.openxmlformats-officedocument.presentationml.tags+xml"/>
  <Override PartName="/ppt/notesSlides/notesSlide215.xml" ContentType="application/vnd.openxmlformats-officedocument.presentationml.notesSlide+xml"/>
  <Override PartName="/ppt/tags/tag217.xml" ContentType="application/vnd.openxmlformats-officedocument.presentationml.tags+xml"/>
  <Override PartName="/ppt/notesSlides/notesSlide216.xml" ContentType="application/vnd.openxmlformats-officedocument.presentationml.notesSlide+xml"/>
  <Override PartName="/ppt/tags/tag218.xml" ContentType="application/vnd.openxmlformats-officedocument.presentationml.tags+xml"/>
  <Override PartName="/ppt/notesSlides/notesSlide217.xml" ContentType="application/vnd.openxmlformats-officedocument.presentationml.notesSlide+xml"/>
  <Override PartName="/ppt/tags/tag219.xml" ContentType="application/vnd.openxmlformats-officedocument.presentationml.tags+xml"/>
  <Override PartName="/ppt/notesSlides/notesSlide218.xml" ContentType="application/vnd.openxmlformats-officedocument.presentationml.notesSlide+xml"/>
  <Override PartName="/ppt/tags/tag220.xml" ContentType="application/vnd.openxmlformats-officedocument.presentationml.tags+xml"/>
  <Override PartName="/ppt/notesSlides/notesSlide219.xml" ContentType="application/vnd.openxmlformats-officedocument.presentationml.notesSlide+xml"/>
  <Override PartName="/ppt/tags/tag221.xml" ContentType="application/vnd.openxmlformats-officedocument.presentationml.tags+xml"/>
  <Override PartName="/ppt/notesSlides/notesSlide220.xml" ContentType="application/vnd.openxmlformats-officedocument.presentationml.notesSlide+xml"/>
  <Override PartName="/ppt/tags/tag222.xml" ContentType="application/vnd.openxmlformats-officedocument.presentationml.tags+xml"/>
  <Override PartName="/ppt/notesSlides/notesSlide221.xml" ContentType="application/vnd.openxmlformats-officedocument.presentationml.notesSlide+xml"/>
  <Override PartName="/ppt/tags/tag223.xml" ContentType="application/vnd.openxmlformats-officedocument.presentationml.tags+xml"/>
  <Override PartName="/ppt/notesSlides/notesSlide222.xml" ContentType="application/vnd.openxmlformats-officedocument.presentationml.notesSlide+xml"/>
  <Override PartName="/ppt/tags/tag224.xml" ContentType="application/vnd.openxmlformats-officedocument.presentationml.tags+xml"/>
  <Override PartName="/ppt/notesSlides/notesSlide223.xml" ContentType="application/vnd.openxmlformats-officedocument.presentationml.notesSlide+xml"/>
  <Override PartName="/ppt/tags/tag225.xml" ContentType="application/vnd.openxmlformats-officedocument.presentationml.tags+xml"/>
  <Override PartName="/ppt/notesSlides/notesSlide224.xml" ContentType="application/vnd.openxmlformats-officedocument.presentationml.notesSlide+xml"/>
  <Override PartName="/ppt/tags/tag226.xml" ContentType="application/vnd.openxmlformats-officedocument.presentationml.tags+xml"/>
  <Override PartName="/ppt/notesSlides/notesSlide225.xml" ContentType="application/vnd.openxmlformats-officedocument.presentationml.notesSlide+xml"/>
  <Override PartName="/ppt/tags/tag227.xml" ContentType="application/vnd.openxmlformats-officedocument.presentationml.tags+xml"/>
  <Override PartName="/ppt/notesSlides/notesSlide226.xml" ContentType="application/vnd.openxmlformats-officedocument.presentationml.notesSlide+xml"/>
  <Override PartName="/ppt/tags/tag228.xml" ContentType="application/vnd.openxmlformats-officedocument.presentationml.tags+xml"/>
  <Override PartName="/ppt/notesSlides/notesSlide227.xml" ContentType="application/vnd.openxmlformats-officedocument.presentationml.notesSlide+xml"/>
  <Override PartName="/ppt/tags/tag229.xml" ContentType="application/vnd.openxmlformats-officedocument.presentationml.tags+xml"/>
  <Override PartName="/ppt/notesSlides/notesSlide228.xml" ContentType="application/vnd.openxmlformats-officedocument.presentationml.notesSlide+xml"/>
  <Override PartName="/ppt/tags/tag230.xml" ContentType="application/vnd.openxmlformats-officedocument.presentationml.tags+xml"/>
  <Override PartName="/ppt/notesSlides/notesSlide229.xml" ContentType="application/vnd.openxmlformats-officedocument.presentationml.notesSlide+xml"/>
  <Override PartName="/ppt/tags/tag231.xml" ContentType="application/vnd.openxmlformats-officedocument.presentationml.tags+xml"/>
  <Override PartName="/ppt/notesSlides/notesSlide230.xml" ContentType="application/vnd.openxmlformats-officedocument.presentationml.notesSlide+xml"/>
  <Override PartName="/ppt/tags/tag232.xml" ContentType="application/vnd.openxmlformats-officedocument.presentationml.tags+xml"/>
  <Override PartName="/ppt/notesSlides/notesSlide231.xml" ContentType="application/vnd.openxmlformats-officedocument.presentationml.notesSlide+xml"/>
  <Override PartName="/ppt/tags/tag233.xml" ContentType="application/vnd.openxmlformats-officedocument.presentationml.tags+xml"/>
  <Override PartName="/ppt/notesSlides/notesSlide232.xml" ContentType="application/vnd.openxmlformats-officedocument.presentationml.notesSlide+xml"/>
  <Override PartName="/ppt/tags/tag234.xml" ContentType="application/vnd.openxmlformats-officedocument.presentationml.tags+xml"/>
  <Override PartName="/ppt/notesSlides/notesSlide233.xml" ContentType="application/vnd.openxmlformats-officedocument.presentationml.notesSlide+xml"/>
  <Override PartName="/ppt/tags/tag235.xml" ContentType="application/vnd.openxmlformats-officedocument.presentationml.tags+xml"/>
  <Override PartName="/ppt/notesSlides/notesSlide234.xml" ContentType="application/vnd.openxmlformats-officedocument.presentationml.notesSlide+xml"/>
  <Override PartName="/ppt/tags/tag236.xml" ContentType="application/vnd.openxmlformats-officedocument.presentationml.tags+xml"/>
  <Override PartName="/ppt/notesSlides/notesSlide235.xml" ContentType="application/vnd.openxmlformats-officedocument.presentationml.notesSlide+xml"/>
  <Override PartName="/ppt/tags/tag237.xml" ContentType="application/vnd.openxmlformats-officedocument.presentationml.tags+xml"/>
  <Override PartName="/ppt/notesSlides/notesSlide236.xml" ContentType="application/vnd.openxmlformats-officedocument.presentationml.notesSlide+xml"/>
  <Override PartName="/ppt/tags/tag238.xml" ContentType="application/vnd.openxmlformats-officedocument.presentationml.tags+xml"/>
  <Override PartName="/ppt/notesSlides/notesSlide237.xml" ContentType="application/vnd.openxmlformats-officedocument.presentationml.notesSlide+xml"/>
  <Override PartName="/ppt/tags/tag239.xml" ContentType="application/vnd.openxmlformats-officedocument.presentationml.tags+xml"/>
  <Override PartName="/ppt/notesSlides/notesSlide238.xml" ContentType="application/vnd.openxmlformats-officedocument.presentationml.notesSlide+xml"/>
  <Override PartName="/ppt/tags/tag240.xml" ContentType="application/vnd.openxmlformats-officedocument.presentationml.tags+xml"/>
  <Override PartName="/ppt/notesSlides/notesSlide239.xml" ContentType="application/vnd.openxmlformats-officedocument.presentationml.notesSlide+xml"/>
  <Override PartName="/ppt/tags/tag241.xml" ContentType="application/vnd.openxmlformats-officedocument.presentationml.tags+xml"/>
  <Override PartName="/ppt/notesSlides/notesSlide240.xml" ContentType="application/vnd.openxmlformats-officedocument.presentationml.notesSlide+xml"/>
  <Override PartName="/ppt/tags/tag242.xml" ContentType="application/vnd.openxmlformats-officedocument.presentationml.tags+xml"/>
  <Override PartName="/ppt/notesSlides/notesSlide241.xml" ContentType="application/vnd.openxmlformats-officedocument.presentationml.notesSlide+xml"/>
  <Override PartName="/ppt/tags/tag243.xml" ContentType="application/vnd.openxmlformats-officedocument.presentationml.tags+xml"/>
  <Override PartName="/ppt/notesSlides/notesSlide242.xml" ContentType="application/vnd.openxmlformats-officedocument.presentationml.notesSlide+xml"/>
  <Override PartName="/ppt/tags/tag244.xml" ContentType="application/vnd.openxmlformats-officedocument.presentationml.tags+xml"/>
  <Override PartName="/ppt/notesSlides/notesSlide243.xml" ContentType="application/vnd.openxmlformats-officedocument.presentationml.notesSlide+xml"/>
  <Override PartName="/ppt/tags/tag245.xml" ContentType="application/vnd.openxmlformats-officedocument.presentationml.tags+xml"/>
  <Override PartName="/ppt/notesSlides/notesSlide244.xml" ContentType="application/vnd.openxmlformats-officedocument.presentationml.notesSlide+xml"/>
  <Override PartName="/ppt/tags/tag246.xml" ContentType="application/vnd.openxmlformats-officedocument.presentationml.tags+xml"/>
  <Override PartName="/ppt/notesSlides/notesSlide245.xml" ContentType="application/vnd.openxmlformats-officedocument.presentationml.notesSlide+xml"/>
  <Override PartName="/ppt/tags/tag247.xml" ContentType="application/vnd.openxmlformats-officedocument.presentationml.tags+xml"/>
  <Override PartName="/ppt/notesSlides/notesSlide246.xml" ContentType="application/vnd.openxmlformats-officedocument.presentationml.notesSlide+xml"/>
  <Override PartName="/ppt/tags/tag248.xml" ContentType="application/vnd.openxmlformats-officedocument.presentationml.tags+xml"/>
  <Override PartName="/ppt/notesSlides/notesSlide247.xml" ContentType="application/vnd.openxmlformats-officedocument.presentationml.notesSlide+xml"/>
  <Override PartName="/ppt/tags/tag249.xml" ContentType="application/vnd.openxmlformats-officedocument.presentationml.tags+xml"/>
  <Override PartName="/ppt/notesSlides/notesSlide248.xml" ContentType="application/vnd.openxmlformats-officedocument.presentationml.notesSlide+xml"/>
  <Override PartName="/ppt/tags/tag250.xml" ContentType="application/vnd.openxmlformats-officedocument.presentationml.tags+xml"/>
  <Override PartName="/ppt/notesSlides/notesSlide249.xml" ContentType="application/vnd.openxmlformats-officedocument.presentationml.notesSlide+xml"/>
  <Override PartName="/ppt/tags/tag251.xml" ContentType="application/vnd.openxmlformats-officedocument.presentationml.tags+xml"/>
  <Override PartName="/ppt/notesSlides/notesSlide250.xml" ContentType="application/vnd.openxmlformats-officedocument.presentationml.notesSlide+xml"/>
  <Override PartName="/ppt/tags/tag252.xml" ContentType="application/vnd.openxmlformats-officedocument.presentationml.tags+xml"/>
  <Override PartName="/ppt/notesSlides/notesSlide251.xml" ContentType="application/vnd.openxmlformats-officedocument.presentationml.notesSlide+xml"/>
  <Override PartName="/ppt/tags/tag253.xml" ContentType="application/vnd.openxmlformats-officedocument.presentationml.tags+xml"/>
  <Override PartName="/ppt/notesSlides/notesSlide252.xml" ContentType="application/vnd.openxmlformats-officedocument.presentationml.notesSlide+xml"/>
  <Override PartName="/ppt/tags/tag254.xml" ContentType="application/vnd.openxmlformats-officedocument.presentationml.tags+xml"/>
  <Override PartName="/ppt/notesSlides/notesSlide253.xml" ContentType="application/vnd.openxmlformats-officedocument.presentationml.notesSlide+xml"/>
  <Override PartName="/ppt/tags/tag255.xml" ContentType="application/vnd.openxmlformats-officedocument.presentationml.tags+xml"/>
  <Override PartName="/ppt/notesSlides/notesSlide254.xml" ContentType="application/vnd.openxmlformats-officedocument.presentationml.notesSlide+xml"/>
  <Override PartName="/ppt/tags/tag256.xml" ContentType="application/vnd.openxmlformats-officedocument.presentationml.tags+xml"/>
  <Override PartName="/ppt/notesSlides/notesSlide255.xml" ContentType="application/vnd.openxmlformats-officedocument.presentationml.notesSlide+xml"/>
  <Override PartName="/ppt/tags/tag257.xml" ContentType="application/vnd.openxmlformats-officedocument.presentationml.tags+xml"/>
  <Override PartName="/ppt/notesSlides/notesSlide256.xml" ContentType="application/vnd.openxmlformats-officedocument.presentationml.notesSlide+xml"/>
  <Override PartName="/ppt/tags/tag258.xml" ContentType="application/vnd.openxmlformats-officedocument.presentationml.tags+xml"/>
  <Override PartName="/ppt/notesSlides/notesSlide257.xml" ContentType="application/vnd.openxmlformats-officedocument.presentationml.notesSlide+xml"/>
  <Override PartName="/ppt/tags/tag259.xml" ContentType="application/vnd.openxmlformats-officedocument.presentationml.tags+xml"/>
  <Override PartName="/ppt/notesSlides/notesSlide258.xml" ContentType="application/vnd.openxmlformats-officedocument.presentationml.notesSlide+xml"/>
  <Override PartName="/ppt/tags/tag260.xml" ContentType="application/vnd.openxmlformats-officedocument.presentationml.tags+xml"/>
  <Override PartName="/ppt/notesSlides/notesSlide259.xml" ContentType="application/vnd.openxmlformats-officedocument.presentationml.notesSlide+xml"/>
  <Override PartName="/ppt/tags/tag261.xml" ContentType="application/vnd.openxmlformats-officedocument.presentationml.tags+xml"/>
  <Override PartName="/ppt/notesSlides/notesSlide2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56" r:id="rId1"/>
  </p:sldMasterIdLst>
  <p:notesMasterIdLst>
    <p:notesMasterId r:id="rId262"/>
  </p:notesMasterIdLst>
  <p:sldIdLst>
    <p:sldId id="494" r:id="rId2"/>
    <p:sldId id="495" r:id="rId3"/>
    <p:sldId id="340" r:id="rId4"/>
    <p:sldId id="496" r:id="rId5"/>
    <p:sldId id="567" r:id="rId6"/>
    <p:sldId id="281" r:id="rId7"/>
    <p:sldId id="499" r:id="rId8"/>
    <p:sldId id="502" r:id="rId9"/>
    <p:sldId id="500" r:id="rId10"/>
    <p:sldId id="504" r:id="rId11"/>
    <p:sldId id="505" r:id="rId12"/>
    <p:sldId id="257" r:id="rId13"/>
    <p:sldId id="258" r:id="rId14"/>
    <p:sldId id="259" r:id="rId15"/>
    <p:sldId id="260" r:id="rId16"/>
    <p:sldId id="309" r:id="rId17"/>
    <p:sldId id="265" r:id="rId18"/>
    <p:sldId id="263" r:id="rId19"/>
    <p:sldId id="282" r:id="rId20"/>
    <p:sldId id="510" r:id="rId21"/>
    <p:sldId id="509" r:id="rId22"/>
    <p:sldId id="512" r:id="rId23"/>
    <p:sldId id="511" r:id="rId24"/>
    <p:sldId id="513" r:id="rId25"/>
    <p:sldId id="506" r:id="rId26"/>
    <p:sldId id="514" r:id="rId27"/>
    <p:sldId id="515" r:id="rId28"/>
    <p:sldId id="516" r:id="rId29"/>
    <p:sldId id="284" r:id="rId30"/>
    <p:sldId id="283" r:id="rId31"/>
    <p:sldId id="519" r:id="rId32"/>
    <p:sldId id="520" r:id="rId33"/>
    <p:sldId id="285" r:id="rId34"/>
    <p:sldId id="288" r:id="rId35"/>
    <p:sldId id="521" r:id="rId36"/>
    <p:sldId id="518" r:id="rId37"/>
    <p:sldId id="289" r:id="rId38"/>
    <p:sldId id="290" r:id="rId39"/>
    <p:sldId id="287" r:id="rId40"/>
    <p:sldId id="341" r:id="rId41"/>
    <p:sldId id="342" r:id="rId42"/>
    <p:sldId id="267" r:id="rId43"/>
    <p:sldId id="268" r:id="rId44"/>
    <p:sldId id="344" r:id="rId45"/>
    <p:sldId id="343" r:id="rId46"/>
    <p:sldId id="522" r:id="rId47"/>
    <p:sldId id="523" r:id="rId48"/>
    <p:sldId id="269" r:id="rId49"/>
    <p:sldId id="526" r:id="rId50"/>
    <p:sldId id="527" r:id="rId51"/>
    <p:sldId id="528" r:id="rId52"/>
    <p:sldId id="274" r:id="rId53"/>
    <p:sldId id="291" r:id="rId54"/>
    <p:sldId id="270" r:id="rId55"/>
    <p:sldId id="272" r:id="rId56"/>
    <p:sldId id="273" r:id="rId57"/>
    <p:sldId id="275" r:id="rId58"/>
    <p:sldId id="279" r:id="rId59"/>
    <p:sldId id="280" r:id="rId60"/>
    <p:sldId id="294" r:id="rId61"/>
    <p:sldId id="295" r:id="rId62"/>
    <p:sldId id="296" r:id="rId63"/>
    <p:sldId id="297" r:id="rId64"/>
    <p:sldId id="562" r:id="rId65"/>
    <p:sldId id="300" r:id="rId66"/>
    <p:sldId id="301" r:id="rId67"/>
    <p:sldId id="302" r:id="rId68"/>
    <p:sldId id="303" r:id="rId69"/>
    <p:sldId id="292" r:id="rId70"/>
    <p:sldId id="293" r:id="rId71"/>
    <p:sldId id="304" r:id="rId72"/>
    <p:sldId id="305" r:id="rId73"/>
    <p:sldId id="306" r:id="rId74"/>
    <p:sldId id="307" r:id="rId75"/>
    <p:sldId id="312" r:id="rId76"/>
    <p:sldId id="313" r:id="rId77"/>
    <p:sldId id="314" r:id="rId78"/>
    <p:sldId id="315" r:id="rId79"/>
    <p:sldId id="317" r:id="rId80"/>
    <p:sldId id="318" r:id="rId81"/>
    <p:sldId id="319" r:id="rId82"/>
    <p:sldId id="321" r:id="rId83"/>
    <p:sldId id="323" r:id="rId84"/>
    <p:sldId id="322" r:id="rId85"/>
    <p:sldId id="316" r:id="rId86"/>
    <p:sldId id="337" r:id="rId87"/>
    <p:sldId id="320" r:id="rId88"/>
    <p:sldId id="308" r:id="rId89"/>
    <p:sldId id="310" r:id="rId90"/>
    <p:sldId id="311" r:id="rId91"/>
    <p:sldId id="324" r:id="rId92"/>
    <p:sldId id="325" r:id="rId93"/>
    <p:sldId id="326" r:id="rId94"/>
    <p:sldId id="327" r:id="rId95"/>
    <p:sldId id="328" r:id="rId96"/>
    <p:sldId id="329" r:id="rId97"/>
    <p:sldId id="330" r:id="rId98"/>
    <p:sldId id="331" r:id="rId99"/>
    <p:sldId id="332" r:id="rId100"/>
    <p:sldId id="333" r:id="rId101"/>
    <p:sldId id="334" r:id="rId102"/>
    <p:sldId id="335" r:id="rId103"/>
    <p:sldId id="336" r:id="rId104"/>
    <p:sldId id="338" r:id="rId105"/>
    <p:sldId id="339" r:id="rId106"/>
    <p:sldId id="345" r:id="rId107"/>
    <p:sldId id="348" r:id="rId108"/>
    <p:sldId id="349" r:id="rId109"/>
    <p:sldId id="347" r:id="rId110"/>
    <p:sldId id="350" r:id="rId111"/>
    <p:sldId id="351" r:id="rId112"/>
    <p:sldId id="352" r:id="rId113"/>
    <p:sldId id="353" r:id="rId114"/>
    <p:sldId id="354" r:id="rId115"/>
    <p:sldId id="357" r:id="rId116"/>
    <p:sldId id="355" r:id="rId117"/>
    <p:sldId id="360" r:id="rId118"/>
    <p:sldId id="359" r:id="rId119"/>
    <p:sldId id="361" r:id="rId120"/>
    <p:sldId id="363" r:id="rId121"/>
    <p:sldId id="364" r:id="rId122"/>
    <p:sldId id="365" r:id="rId123"/>
    <p:sldId id="366" r:id="rId124"/>
    <p:sldId id="367" r:id="rId125"/>
    <p:sldId id="368" r:id="rId126"/>
    <p:sldId id="369" r:id="rId127"/>
    <p:sldId id="370" r:id="rId128"/>
    <p:sldId id="371" r:id="rId129"/>
    <p:sldId id="372" r:id="rId130"/>
    <p:sldId id="374" r:id="rId131"/>
    <p:sldId id="373" r:id="rId132"/>
    <p:sldId id="375" r:id="rId133"/>
    <p:sldId id="376" r:id="rId134"/>
    <p:sldId id="377" r:id="rId135"/>
    <p:sldId id="378" r:id="rId136"/>
    <p:sldId id="391" r:id="rId137"/>
    <p:sldId id="393" r:id="rId138"/>
    <p:sldId id="388" r:id="rId139"/>
    <p:sldId id="530" r:id="rId140"/>
    <p:sldId id="399" r:id="rId141"/>
    <p:sldId id="392" r:id="rId142"/>
    <p:sldId id="397" r:id="rId143"/>
    <p:sldId id="395" r:id="rId144"/>
    <p:sldId id="394" r:id="rId145"/>
    <p:sldId id="398" r:id="rId146"/>
    <p:sldId id="396" r:id="rId147"/>
    <p:sldId id="390" r:id="rId148"/>
    <p:sldId id="531" r:id="rId149"/>
    <p:sldId id="532" r:id="rId150"/>
    <p:sldId id="380" r:id="rId151"/>
    <p:sldId id="533" r:id="rId152"/>
    <p:sldId id="416" r:id="rId153"/>
    <p:sldId id="417" r:id="rId154"/>
    <p:sldId id="418" r:id="rId155"/>
    <p:sldId id="419" r:id="rId156"/>
    <p:sldId id="420" r:id="rId157"/>
    <p:sldId id="421" r:id="rId158"/>
    <p:sldId id="401" r:id="rId159"/>
    <p:sldId id="402" r:id="rId160"/>
    <p:sldId id="425" r:id="rId161"/>
    <p:sldId id="403" r:id="rId162"/>
    <p:sldId id="404" r:id="rId163"/>
    <p:sldId id="405" r:id="rId164"/>
    <p:sldId id="407" r:id="rId165"/>
    <p:sldId id="409" r:id="rId166"/>
    <p:sldId id="408" r:id="rId167"/>
    <p:sldId id="410" r:id="rId168"/>
    <p:sldId id="411" r:id="rId169"/>
    <p:sldId id="413" r:id="rId170"/>
    <p:sldId id="535" r:id="rId171"/>
    <p:sldId id="536" r:id="rId172"/>
    <p:sldId id="415" r:id="rId173"/>
    <p:sldId id="538" r:id="rId174"/>
    <p:sldId id="539" r:id="rId175"/>
    <p:sldId id="414" r:id="rId176"/>
    <p:sldId id="537" r:id="rId177"/>
    <p:sldId id="412" r:id="rId178"/>
    <p:sldId id="534" r:id="rId179"/>
    <p:sldId id="432" r:id="rId180"/>
    <p:sldId id="563" r:id="rId181"/>
    <p:sldId id="435" r:id="rId182"/>
    <p:sldId id="434" r:id="rId183"/>
    <p:sldId id="433" r:id="rId184"/>
    <p:sldId id="436" r:id="rId185"/>
    <p:sldId id="437" r:id="rId186"/>
    <p:sldId id="438" r:id="rId187"/>
    <p:sldId id="439" r:id="rId188"/>
    <p:sldId id="440" r:id="rId189"/>
    <p:sldId id="441" r:id="rId190"/>
    <p:sldId id="442" r:id="rId191"/>
    <p:sldId id="443" r:id="rId192"/>
    <p:sldId id="540" r:id="rId193"/>
    <p:sldId id="444" r:id="rId194"/>
    <p:sldId id="445" r:id="rId195"/>
    <p:sldId id="446" r:id="rId196"/>
    <p:sldId id="447" r:id="rId197"/>
    <p:sldId id="564" r:id="rId198"/>
    <p:sldId id="542" r:id="rId199"/>
    <p:sldId id="448" r:id="rId200"/>
    <p:sldId id="449" r:id="rId201"/>
    <p:sldId id="450" r:id="rId202"/>
    <p:sldId id="451" r:id="rId203"/>
    <p:sldId id="454" r:id="rId204"/>
    <p:sldId id="453" r:id="rId205"/>
    <p:sldId id="452" r:id="rId206"/>
    <p:sldId id="455" r:id="rId207"/>
    <p:sldId id="456" r:id="rId208"/>
    <p:sldId id="457" r:id="rId209"/>
    <p:sldId id="458" r:id="rId210"/>
    <p:sldId id="565" r:id="rId211"/>
    <p:sldId id="460" r:id="rId212"/>
    <p:sldId id="463" r:id="rId213"/>
    <p:sldId id="461" r:id="rId214"/>
    <p:sldId id="462" r:id="rId215"/>
    <p:sldId id="545" r:id="rId216"/>
    <p:sldId id="546" r:id="rId217"/>
    <p:sldId id="543" r:id="rId218"/>
    <p:sldId id="464" r:id="rId219"/>
    <p:sldId id="466" r:id="rId220"/>
    <p:sldId id="465" r:id="rId221"/>
    <p:sldId id="467" r:id="rId222"/>
    <p:sldId id="468" r:id="rId223"/>
    <p:sldId id="469" r:id="rId224"/>
    <p:sldId id="470" r:id="rId225"/>
    <p:sldId id="471" r:id="rId226"/>
    <p:sldId id="472" r:id="rId227"/>
    <p:sldId id="473" r:id="rId228"/>
    <p:sldId id="474" r:id="rId229"/>
    <p:sldId id="475" r:id="rId230"/>
    <p:sldId id="476" r:id="rId231"/>
    <p:sldId id="477" r:id="rId232"/>
    <p:sldId id="478" r:id="rId233"/>
    <p:sldId id="479" r:id="rId234"/>
    <p:sldId id="480" r:id="rId235"/>
    <p:sldId id="481" r:id="rId236"/>
    <p:sldId id="483" r:id="rId237"/>
    <p:sldId id="482" r:id="rId238"/>
    <p:sldId id="484" r:id="rId239"/>
    <p:sldId id="485" r:id="rId240"/>
    <p:sldId id="547" r:id="rId241"/>
    <p:sldId id="486" r:id="rId242"/>
    <p:sldId id="487" r:id="rId243"/>
    <p:sldId id="488" r:id="rId244"/>
    <p:sldId id="489" r:id="rId245"/>
    <p:sldId id="490" r:id="rId246"/>
    <p:sldId id="491" r:id="rId247"/>
    <p:sldId id="492" r:id="rId248"/>
    <p:sldId id="548" r:id="rId249"/>
    <p:sldId id="549" r:id="rId250"/>
    <p:sldId id="550" r:id="rId251"/>
    <p:sldId id="551" r:id="rId252"/>
    <p:sldId id="552" r:id="rId253"/>
    <p:sldId id="554" r:id="rId254"/>
    <p:sldId id="555" r:id="rId255"/>
    <p:sldId id="558" r:id="rId256"/>
    <p:sldId id="556" r:id="rId257"/>
    <p:sldId id="557" r:id="rId258"/>
    <p:sldId id="559" r:id="rId259"/>
    <p:sldId id="561" r:id="rId260"/>
    <p:sldId id="566" r:id="rId261"/>
  </p:sldIdLst>
  <p:sldSz cx="9144000" cy="6858000" type="screen4x3"/>
  <p:notesSz cx="6858000" cy="9144000"/>
  <p:embeddedFontLst>
    <p:embeddedFont>
      <p:font typeface="Calibri" panose="020F0502020204030204" pitchFamily="34" charset="0"/>
      <p:regular r:id="rId263"/>
      <p:bold r:id="rId264"/>
      <p:italic r:id="rId265"/>
      <p:boldItalic r:id="rId266"/>
    </p:embeddedFont>
  </p:embeddedFontLst>
  <p:custDataLst>
    <p:tags r:id="rId26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33CC"/>
    <a:srgbClr val="0000FF"/>
    <a:srgbClr val="17DBBA"/>
    <a:srgbClr val="FFFFCC"/>
    <a:srgbClr val="FFFF99"/>
    <a:srgbClr val="99FF99"/>
    <a:srgbClr val="FFCCFF"/>
    <a:srgbClr val="FF99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984" autoAdjust="0"/>
    <p:restoredTop sz="92211" autoAdjust="0"/>
  </p:normalViewPr>
  <p:slideViewPr>
    <p:cSldViewPr>
      <p:cViewPr varScale="1">
        <p:scale>
          <a:sx n="79" d="100"/>
          <a:sy n="79" d="100"/>
        </p:scale>
        <p:origin x="605"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viewProps" Target="view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theme" Target="theme/theme1.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tableStyles" Target="tableStyles.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notesMaster" Target="notesMasters/notesMaster1.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font" Target="fonts/font1.fntdata"/><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font" Target="fonts/font2.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font" Target="fonts/font3.fntdata"/><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font" Target="fonts/font4.fntdata"/><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tags" Target="tags/tag1.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86.emf"/><Relationship Id="rId1" Type="http://schemas.openxmlformats.org/officeDocument/2006/relationships/image" Target="../media/image18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AD0040-6706-4E87-8D3D-43961E4A39EC}" type="datetimeFigureOut">
              <a:rPr lang="en-US" smtClean="0"/>
              <a:pPr/>
              <a:t>3/1/2022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E7C917-D51A-4295-BE2A-DA9874990013}"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1</a:t>
            </a:fld>
            <a:endParaRPr lang="en-US" dirty="0"/>
          </a:p>
        </p:txBody>
      </p:sp>
    </p:spTree>
    <p:extLst>
      <p:ext uri="{BB962C8B-B14F-4D97-AF65-F5344CB8AC3E}">
        <p14:creationId xmlns:p14="http://schemas.microsoft.com/office/powerpoint/2010/main" val="3082746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&lt;van </a:t>
            </a:r>
            <a:r>
              <a:rPr lang="en-US" dirty="0" err="1"/>
              <a:t>Holde</a:t>
            </a:r>
            <a:r>
              <a:rPr lang="en-US" dirty="0"/>
              <a:t> - Chromatin.jpg&gt;.</a:t>
            </a:r>
          </a:p>
        </p:txBody>
      </p:sp>
      <p:sp>
        <p:nvSpPr>
          <p:cNvPr id="4" name="Slide Number Placeholder 3"/>
          <p:cNvSpPr>
            <a:spLocks noGrp="1"/>
          </p:cNvSpPr>
          <p:nvPr>
            <p:ph type="sldNum" sz="quarter" idx="10"/>
          </p:nvPr>
        </p:nvSpPr>
        <p:spPr/>
        <p:txBody>
          <a:bodyPr/>
          <a:lstStyle/>
          <a:p>
            <a:fld id="{FAE7C917-D51A-4295-BE2A-DA9874990013}" type="slidenum">
              <a:rPr lang="en-US" smtClean="0"/>
              <a:pPr/>
              <a:t>10</a:t>
            </a:fld>
            <a:endParaRPr lang="en-US"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&lt;H3-H4-tetra_L109-L126-I130_5.png&gt;</a:t>
            </a:r>
          </a:p>
        </p:txBody>
      </p:sp>
      <p:sp>
        <p:nvSpPr>
          <p:cNvPr id="4" name="Slide Number Placeholder 3"/>
          <p:cNvSpPr>
            <a:spLocks noGrp="1"/>
          </p:cNvSpPr>
          <p:nvPr>
            <p:ph type="sldNum" sz="quarter" idx="10"/>
          </p:nvPr>
        </p:nvSpPr>
        <p:spPr/>
        <p:txBody>
          <a:bodyPr/>
          <a:lstStyle/>
          <a:p>
            <a:fld id="{FAE7C917-D51A-4295-BE2A-DA9874990013}" type="slidenum">
              <a:rPr lang="en-US" smtClean="0"/>
              <a:pPr/>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&lt;H3-H4-tetra_L109-L126-I130_6.png&gt;</a:t>
            </a:r>
          </a:p>
        </p:txBody>
      </p:sp>
      <p:sp>
        <p:nvSpPr>
          <p:cNvPr id="4" name="Slide Number Placeholder 3"/>
          <p:cNvSpPr>
            <a:spLocks noGrp="1"/>
          </p:cNvSpPr>
          <p:nvPr>
            <p:ph type="sldNum" sz="quarter" idx="10"/>
          </p:nvPr>
        </p:nvSpPr>
        <p:spPr/>
        <p:txBody>
          <a:bodyPr/>
          <a:lstStyle/>
          <a:p>
            <a:fld id="{FAE7C917-D51A-4295-BE2A-DA9874990013}" type="slidenum">
              <a:rPr lang="en-US" smtClean="0"/>
              <a:pPr/>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&lt;H3-H4-tetra_L109-L126-I130_7.png&gt;  In this</a:t>
            </a:r>
            <a:r>
              <a:rPr lang="en-US" baseline="0" dirty="0"/>
              <a:t> position, you can see that the large hydrophobic residues are actually not touching, but are spaced at about 4 angstroms.  Let’s look at a </a:t>
            </a:r>
            <a:r>
              <a:rPr lang="en-US" baseline="0" dirty="0" err="1"/>
              <a:t>closeup</a:t>
            </a:r>
            <a:r>
              <a:rPr lang="en-US" baseline="0" dirty="0"/>
              <a: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&lt;H3-H4-tetra_L109-L126-I130_closeup.png&gt;  </a:t>
            </a:r>
            <a:r>
              <a:rPr lang="en-US" dirty="0" err="1"/>
              <a:t>Closeup</a:t>
            </a:r>
            <a:r>
              <a:rPr lang="en-US" dirty="0"/>
              <a:t> of H3-H4 Leu109,</a:t>
            </a:r>
            <a:r>
              <a:rPr lang="en-US" baseline="0" dirty="0"/>
              <a:t> Leu126 and Ile130.</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103</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104</a:t>
            </a:fld>
            <a:endParaRPr lang="en-US" dirty="0"/>
          </a:p>
        </p:txBody>
      </p:sp>
    </p:spTree>
    <p:extLst>
      <p:ext uri="{BB962C8B-B14F-4D97-AF65-F5344CB8AC3E}">
        <p14:creationId xmlns:p14="http://schemas.microsoft.com/office/powerpoint/2010/main" val="3989118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a:t>
            </a:r>
            <a:r>
              <a:rPr lang="pt-BR" dirty="0"/>
              <a:t>H3[a]-H4[b]-H3[e]-H4[f]-centered.png&gt;  OK; we’ve examined the hydrophobic mini-domain at the junction of H3[a]</a:t>
            </a:r>
            <a:r>
              <a:rPr lang="pt-BR" baseline="0" dirty="0"/>
              <a:t> and H3[e].  Now let’s look at (H3-H4)(</a:t>
            </a:r>
            <a:r>
              <a:rPr lang="pt-BR" i="1" baseline="0" dirty="0"/>
              <a:t>i.e., </a:t>
            </a:r>
            <a:r>
              <a:rPr lang="pt-BR" i="0" baseline="0" dirty="0"/>
              <a:t>dimer interactions).  Octamer=4 dimers.  First of all:  Helix II “X” shape – hydrophobic.</a:t>
            </a:r>
            <a:endParaRPr lang="pt-BR"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105</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106</a:t>
            </a:fld>
            <a:endParaRPr lang="en-US" dirty="0"/>
          </a:p>
        </p:txBody>
      </p:sp>
    </p:spTree>
    <p:extLst>
      <p:ext uri="{BB962C8B-B14F-4D97-AF65-F5344CB8AC3E}">
        <p14:creationId xmlns:p14="http://schemas.microsoft.com/office/powerpoint/2010/main" val="315461560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&lt;H3-H4_rotate_0.png&gt;  Let’s look at the Helix II-Helix II interactions.  Here again is</a:t>
            </a:r>
            <a:r>
              <a:rPr lang="en-US" baseline="0" dirty="0"/>
              <a:t> the H3[a]-H4[b] dimer.  Let’s now isolate the Helix II’s.</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107</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&lt;Helix II_H3-H4-alley-TEMP.png&gt;  Now I’m going to selectively display the acidic, basic and large hydrophobic residues only.  It’ll look a bit cluttered</a:t>
            </a:r>
            <a:r>
              <a:rPr lang="en-US" baseline="0" dirty="0"/>
              <a:t> at first, but hang in there, because when we rotate it you’ll see the order.</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108</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&lt;Helix II_H3-H4-alley0.png&gt;  There</a:t>
            </a:r>
            <a:r>
              <a:rPr lang="en-US" baseline="0" dirty="0"/>
              <a:t> we are.  Now the acidic residues, namely </a:t>
            </a:r>
            <a:r>
              <a:rPr lang="en-US" baseline="0" dirty="0" err="1"/>
              <a:t>Glu</a:t>
            </a:r>
            <a:r>
              <a:rPr lang="en-US" baseline="0" dirty="0"/>
              <a:t> and Asp, are yellow, the basic residues, </a:t>
            </a:r>
            <a:r>
              <a:rPr lang="en-US" baseline="0" dirty="0" err="1"/>
              <a:t>Arg</a:t>
            </a:r>
            <a:r>
              <a:rPr lang="en-US" baseline="0" dirty="0"/>
              <a:t>/Lys, are blue.  The large hydrophobic residues, </a:t>
            </a:r>
            <a:r>
              <a:rPr lang="en-US" baseline="0" dirty="0" err="1"/>
              <a:t>Leu</a:t>
            </a:r>
            <a:r>
              <a:rPr lang="en-US" baseline="0" dirty="0"/>
              <a:t>/Ile/Val/</a:t>
            </a:r>
            <a:r>
              <a:rPr lang="en-US" baseline="0" dirty="0" err="1"/>
              <a:t>Phe</a:t>
            </a:r>
            <a:r>
              <a:rPr lang="en-US" baseline="0" dirty="0"/>
              <a:t>, are displayed but not colored.  Now let’s rotate:  As the structure rotates, note the striking concentration of </a:t>
            </a:r>
            <a:r>
              <a:rPr lang="en-US" baseline="0" dirty="0" err="1"/>
              <a:t>hydrophic</a:t>
            </a:r>
            <a:r>
              <a:rPr lang="en-US" baseline="0" dirty="0"/>
              <a:t> residues in the alley between H3 and H4:</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109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11</a:t>
            </a:fld>
            <a:endParaRPr lang="en-US" dirty="0"/>
          </a:p>
        </p:txBody>
      </p:sp>
    </p:spTree>
    <p:extLst>
      <p:ext uri="{BB962C8B-B14F-4D97-AF65-F5344CB8AC3E}">
        <p14:creationId xmlns:p14="http://schemas.microsoft.com/office/powerpoint/2010/main" val="252727298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&lt;Helix II_H3-H4-alley1.png&gt;</a:t>
            </a:r>
          </a:p>
        </p:txBody>
      </p:sp>
      <p:sp>
        <p:nvSpPr>
          <p:cNvPr id="4" name="Slide Number Placeholder 3"/>
          <p:cNvSpPr>
            <a:spLocks noGrp="1"/>
          </p:cNvSpPr>
          <p:nvPr>
            <p:ph type="sldNum" sz="quarter" idx="10"/>
          </p:nvPr>
        </p:nvSpPr>
        <p:spPr/>
        <p:txBody>
          <a:bodyPr/>
          <a:lstStyle/>
          <a:p>
            <a:fld id="{FAE7C917-D51A-4295-BE2A-DA9874990013}" type="slidenum">
              <a:rPr lang="en-US" smtClean="0"/>
              <a:pPr/>
              <a:t>110</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&lt;Helix II_H3-H4-alley2.png&gt;</a:t>
            </a:r>
          </a:p>
        </p:txBody>
      </p:sp>
      <p:sp>
        <p:nvSpPr>
          <p:cNvPr id="4" name="Slide Number Placeholder 3"/>
          <p:cNvSpPr>
            <a:spLocks noGrp="1"/>
          </p:cNvSpPr>
          <p:nvPr>
            <p:ph type="sldNum" sz="quarter" idx="10"/>
          </p:nvPr>
        </p:nvSpPr>
        <p:spPr/>
        <p:txBody>
          <a:bodyPr/>
          <a:lstStyle/>
          <a:p>
            <a:fld id="{FAE7C917-D51A-4295-BE2A-DA9874990013}" type="slidenum">
              <a:rPr lang="en-US" smtClean="0"/>
              <a:pPr/>
              <a:t>111</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&lt;Helix II_H3-H4-alley3.png&gt;</a:t>
            </a:r>
          </a:p>
        </p:txBody>
      </p:sp>
      <p:sp>
        <p:nvSpPr>
          <p:cNvPr id="4" name="Slide Number Placeholder 3"/>
          <p:cNvSpPr>
            <a:spLocks noGrp="1"/>
          </p:cNvSpPr>
          <p:nvPr>
            <p:ph type="sldNum" sz="quarter" idx="10"/>
          </p:nvPr>
        </p:nvSpPr>
        <p:spPr/>
        <p:txBody>
          <a:bodyPr/>
          <a:lstStyle/>
          <a:p>
            <a:fld id="{FAE7C917-D51A-4295-BE2A-DA9874990013}" type="slidenum">
              <a:rPr lang="en-US" smtClean="0"/>
              <a:pPr/>
              <a:t>112</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&lt;Helix II_H3-H4-alley4.png&gt;</a:t>
            </a:r>
          </a:p>
        </p:txBody>
      </p:sp>
      <p:sp>
        <p:nvSpPr>
          <p:cNvPr id="4" name="Slide Number Placeholder 3"/>
          <p:cNvSpPr>
            <a:spLocks noGrp="1"/>
          </p:cNvSpPr>
          <p:nvPr>
            <p:ph type="sldNum" sz="quarter" idx="10"/>
          </p:nvPr>
        </p:nvSpPr>
        <p:spPr/>
        <p:txBody>
          <a:bodyPr/>
          <a:lstStyle/>
          <a:p>
            <a:fld id="{FAE7C917-D51A-4295-BE2A-DA9874990013}" type="slidenum">
              <a:rPr lang="en-US" smtClean="0"/>
              <a:pPr/>
              <a:t>113</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&lt;Helix II_H3-H4-alley5.png&gt;</a:t>
            </a:r>
          </a:p>
        </p:txBody>
      </p:sp>
      <p:sp>
        <p:nvSpPr>
          <p:cNvPr id="4" name="Slide Number Placeholder 3"/>
          <p:cNvSpPr>
            <a:spLocks noGrp="1"/>
          </p:cNvSpPr>
          <p:nvPr>
            <p:ph type="sldNum" sz="quarter" idx="10"/>
          </p:nvPr>
        </p:nvSpPr>
        <p:spPr/>
        <p:txBody>
          <a:bodyPr/>
          <a:lstStyle/>
          <a:p>
            <a:fld id="{FAE7C917-D51A-4295-BE2A-DA9874990013}" type="slidenum">
              <a:rPr lang="en-US" smtClean="0"/>
              <a:pPr/>
              <a:t>114</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&lt;Helix II_H3-H4-alley6.png&gt;</a:t>
            </a:r>
          </a:p>
        </p:txBody>
      </p:sp>
      <p:sp>
        <p:nvSpPr>
          <p:cNvPr id="4" name="Slide Number Placeholder 3"/>
          <p:cNvSpPr>
            <a:spLocks noGrp="1"/>
          </p:cNvSpPr>
          <p:nvPr>
            <p:ph type="sldNum" sz="quarter" idx="10"/>
          </p:nvPr>
        </p:nvSpPr>
        <p:spPr/>
        <p:txBody>
          <a:bodyPr/>
          <a:lstStyle/>
          <a:p>
            <a:fld id="{FAE7C917-D51A-4295-BE2A-DA9874990013}" type="slidenum">
              <a:rPr lang="en-US" smtClean="0"/>
              <a:pPr/>
              <a:t>115</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&lt;Helix II_H3-H4-alley7.png&gt;.  In this</a:t>
            </a:r>
            <a:r>
              <a:rPr lang="en-US" baseline="0" dirty="0"/>
              <a:t> view we see 2 things:  (1) The alley between H3 and H4 is densely populated with </a:t>
            </a:r>
            <a:r>
              <a:rPr lang="en-US" baseline="0" dirty="0" err="1"/>
              <a:t>Leu</a:t>
            </a:r>
            <a:r>
              <a:rPr lang="en-US" baseline="0" dirty="0"/>
              <a:t>/Ile/Val/</a:t>
            </a:r>
            <a:r>
              <a:rPr lang="en-US" baseline="0" dirty="0" err="1"/>
              <a:t>Phe</a:t>
            </a:r>
            <a:r>
              <a:rPr lang="en-US" baseline="0" dirty="0"/>
              <a:t> residues, but entirely devoid of acidic or basic residues.  Conversely, the periphery of the Helix II/Helix II structure contains all the acidic and basic residues.  On the left, in H4, you may perhaps see that there are good salt bridges...  Don’t forget:  H2A-H2B Helices II have same structure. </a:t>
            </a:r>
            <a:r>
              <a:rPr lang="en-US" dirty="0"/>
              <a:t>  </a:t>
            </a:r>
          </a:p>
        </p:txBody>
      </p:sp>
      <p:sp>
        <p:nvSpPr>
          <p:cNvPr id="4" name="Slide Number Placeholder 3"/>
          <p:cNvSpPr>
            <a:spLocks noGrp="1"/>
          </p:cNvSpPr>
          <p:nvPr>
            <p:ph type="sldNum" sz="quarter" idx="10"/>
          </p:nvPr>
        </p:nvSpPr>
        <p:spPr/>
        <p:txBody>
          <a:bodyPr/>
          <a:lstStyle/>
          <a:p>
            <a:fld id="{FAE7C917-D51A-4295-BE2A-DA9874990013}" type="slidenum">
              <a:rPr lang="en-US" smtClean="0"/>
              <a:pPr/>
              <a:t>116</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a:t>
            </a:r>
            <a:r>
              <a:rPr lang="pt-BR" dirty="0"/>
              <a:t>H3[a]-H4[b]-H3[e]-H4[f]-centered.png&gt; (again).   Let’s now look at the loop regions between the helices, starting at the top,  (Explain terminology “</a:t>
            </a:r>
            <a:r>
              <a:rPr lang="pt-BR" dirty="0">
                <a:sym typeface="Symbol"/>
              </a:rPr>
              <a:t>-Bridge 1-2“).</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117</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&lt;H3-H4-tetra_b_Ile-119.png&gt;.  Up here we find, on H3, Ile</a:t>
            </a:r>
            <a:r>
              <a:rPr lang="en-US" baseline="0" dirty="0"/>
              <a:t> 119 and ...</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118</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&lt;H3-H4-tetra_b_Ile-119_Ile46.png&gt;  ... on H4, Ile46.</a:t>
            </a:r>
          </a:p>
        </p:txBody>
      </p:sp>
      <p:sp>
        <p:nvSpPr>
          <p:cNvPr id="4" name="Slide Number Placeholder 3"/>
          <p:cNvSpPr>
            <a:spLocks noGrp="1"/>
          </p:cNvSpPr>
          <p:nvPr>
            <p:ph type="sldNum" sz="quarter" idx="10"/>
          </p:nvPr>
        </p:nvSpPr>
        <p:spPr/>
        <p:txBody>
          <a:bodyPr/>
          <a:lstStyle/>
          <a:p>
            <a:fld id="{FAE7C917-D51A-4295-BE2A-DA9874990013}" type="slidenum">
              <a:rPr lang="en-US" smtClean="0"/>
              <a:pPr/>
              <a:t>119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&lt;1AOI-complete-YES_DNA.png&gt;.  This is the current concept of the “nucleosome”, an 8-subunit</a:t>
            </a:r>
            <a:r>
              <a:rPr lang="en-US" baseline="0" dirty="0"/>
              <a:t> protein core called the “histone octamer”, with 246 </a:t>
            </a:r>
            <a:r>
              <a:rPr lang="en-US" baseline="0" dirty="0" err="1"/>
              <a:t>bp’s</a:t>
            </a:r>
            <a:r>
              <a:rPr lang="en-US" baseline="0" dirty="0"/>
              <a:t> of DNA wrapped around it.  We can barely discern the DNA because of its recognizable helical twist and stacked bases, but looking at the protein core is like looking into a forest.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12</a:t>
            </a:fld>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&lt;H3-H4-tetra_c[h3a]_D81-L82-F84_[h4b]_K79-V81_0.png&gt;.  Explain “</a:t>
            </a:r>
            <a:r>
              <a:rPr lang="en-US" dirty="0">
                <a:sym typeface="Symbol"/>
              </a:rPr>
              <a:t>-Bridge 1”.  Say “The</a:t>
            </a:r>
            <a:r>
              <a:rPr lang="en-US" baseline="0" dirty="0">
                <a:sym typeface="Symbol"/>
              </a:rPr>
              <a:t> interactions at the other end, BB1, are a bit more interesting, because they include not just </a:t>
            </a:r>
            <a:r>
              <a:rPr lang="en-US" baseline="0" dirty="0" err="1">
                <a:sym typeface="Symbol"/>
              </a:rPr>
              <a:t>hydrophobics</a:t>
            </a:r>
            <a:r>
              <a:rPr lang="en-US" baseline="0" dirty="0">
                <a:sym typeface="Symbol"/>
              </a:rPr>
              <a:t> but </a:t>
            </a:r>
            <a:r>
              <a:rPr lang="en-US" baseline="0" dirty="0" err="1">
                <a:sym typeface="Symbol"/>
              </a:rPr>
              <a:t>ionics</a:t>
            </a:r>
            <a:r>
              <a:rPr lang="en-US" baseline="0" dirty="0">
                <a:sym typeface="Symbol"/>
              </a:rPr>
              <a:t>”.  Let’s rotate this a bit: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120</a:t>
            </a:fld>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&lt;H3-H4-tetra_c[h3a]_D81-L82-F84_[h4b]_K79-V81_1.png&gt;</a:t>
            </a:r>
          </a:p>
        </p:txBody>
      </p:sp>
      <p:sp>
        <p:nvSpPr>
          <p:cNvPr id="4" name="Slide Number Placeholder 3"/>
          <p:cNvSpPr>
            <a:spLocks noGrp="1"/>
          </p:cNvSpPr>
          <p:nvPr>
            <p:ph type="sldNum" sz="quarter" idx="10"/>
          </p:nvPr>
        </p:nvSpPr>
        <p:spPr/>
        <p:txBody>
          <a:bodyPr/>
          <a:lstStyle/>
          <a:p>
            <a:fld id="{FAE7C917-D51A-4295-BE2A-DA9874990013}" type="slidenum">
              <a:rPr lang="en-US" smtClean="0"/>
              <a:pPr/>
              <a:t>121</a:t>
            </a:fld>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&lt;H3-H4-tetra_c[h3a]_D81-L82-F84_[h4b]_K79-V81_2.png&gt;</a:t>
            </a:r>
          </a:p>
        </p:txBody>
      </p:sp>
      <p:sp>
        <p:nvSpPr>
          <p:cNvPr id="4" name="Slide Number Placeholder 3"/>
          <p:cNvSpPr>
            <a:spLocks noGrp="1"/>
          </p:cNvSpPr>
          <p:nvPr>
            <p:ph type="sldNum" sz="quarter" idx="10"/>
          </p:nvPr>
        </p:nvSpPr>
        <p:spPr/>
        <p:txBody>
          <a:bodyPr/>
          <a:lstStyle/>
          <a:p>
            <a:fld id="{FAE7C917-D51A-4295-BE2A-DA9874990013}" type="slidenum">
              <a:rPr lang="en-US" smtClean="0"/>
              <a:pPr/>
              <a:t>122</a:t>
            </a:fld>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&lt;H3-H4-tetra_c[h3a]_D81-L82-F84_[h4b]_K79-V81_3.png&gt;</a:t>
            </a:r>
          </a:p>
        </p:txBody>
      </p:sp>
      <p:sp>
        <p:nvSpPr>
          <p:cNvPr id="4" name="Slide Number Placeholder 3"/>
          <p:cNvSpPr>
            <a:spLocks noGrp="1"/>
          </p:cNvSpPr>
          <p:nvPr>
            <p:ph type="sldNum" sz="quarter" idx="10"/>
          </p:nvPr>
        </p:nvSpPr>
        <p:spPr/>
        <p:txBody>
          <a:bodyPr/>
          <a:lstStyle/>
          <a:p>
            <a:fld id="{FAE7C917-D51A-4295-BE2A-DA9874990013}" type="slidenum">
              <a:rPr lang="en-US" smtClean="0"/>
              <a:pPr/>
              <a:t>123</a:t>
            </a:fld>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&lt;H3-H4-tetra_c[h3a]_D81-L82-F84_[h4b]_K79-V81_4.png&gt;</a:t>
            </a:r>
          </a:p>
        </p:txBody>
      </p:sp>
      <p:sp>
        <p:nvSpPr>
          <p:cNvPr id="4" name="Slide Number Placeholder 3"/>
          <p:cNvSpPr>
            <a:spLocks noGrp="1"/>
          </p:cNvSpPr>
          <p:nvPr>
            <p:ph type="sldNum" sz="quarter" idx="10"/>
          </p:nvPr>
        </p:nvSpPr>
        <p:spPr/>
        <p:txBody>
          <a:bodyPr/>
          <a:lstStyle/>
          <a:p>
            <a:fld id="{FAE7C917-D51A-4295-BE2A-DA9874990013}" type="slidenum">
              <a:rPr lang="en-US" smtClean="0"/>
              <a:pPr/>
              <a:t>124</a:t>
            </a:fld>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&lt;H3-H4-tetra_c[h3a]_D81-L82-F84_[h4b]_K79-V81_5.png&gt;</a:t>
            </a:r>
          </a:p>
        </p:txBody>
      </p:sp>
      <p:sp>
        <p:nvSpPr>
          <p:cNvPr id="4" name="Slide Number Placeholder 3"/>
          <p:cNvSpPr>
            <a:spLocks noGrp="1"/>
          </p:cNvSpPr>
          <p:nvPr>
            <p:ph type="sldNum" sz="quarter" idx="10"/>
          </p:nvPr>
        </p:nvSpPr>
        <p:spPr/>
        <p:txBody>
          <a:bodyPr/>
          <a:lstStyle/>
          <a:p>
            <a:fld id="{FAE7C917-D51A-4295-BE2A-DA9874990013}" type="slidenum">
              <a:rPr lang="en-US" smtClean="0"/>
              <a:pPr/>
              <a:t>125</a:t>
            </a:fld>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&lt;H3-H4-tetra_c[h3a]_D81-L82-F84_[h4b]_K79-V81_6.png&gt;</a:t>
            </a:r>
          </a:p>
        </p:txBody>
      </p:sp>
      <p:sp>
        <p:nvSpPr>
          <p:cNvPr id="4" name="Slide Number Placeholder 3"/>
          <p:cNvSpPr>
            <a:spLocks noGrp="1"/>
          </p:cNvSpPr>
          <p:nvPr>
            <p:ph type="sldNum" sz="quarter" idx="10"/>
          </p:nvPr>
        </p:nvSpPr>
        <p:spPr/>
        <p:txBody>
          <a:bodyPr/>
          <a:lstStyle/>
          <a:p>
            <a:fld id="{FAE7C917-D51A-4295-BE2A-DA9874990013}" type="slidenum">
              <a:rPr lang="en-US" smtClean="0"/>
              <a:pPr/>
              <a:t>126</a:t>
            </a:fld>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&lt;H3-H4-tetra_c[h3a]_D81-L82-F84_[h4b]_K79-V81_7.png&gt;  Now we can see, on the left, the salt bridge between Asp81 of H3[a] and Lys79 of H4[b], and on the right the “hydrophobic</a:t>
            </a:r>
            <a:r>
              <a:rPr lang="en-US" baseline="0" dirty="0"/>
              <a:t> bond” between Phe84 of H3 and Val81 of H4.  Let’s take a closer look:</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127</a:t>
            </a:fld>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&lt;H3-H4-tetra_c[h3a]_D81-L82-F84_[h4b]_K79-V81_CLOSEUP.png&gt;  In this view</a:t>
            </a:r>
            <a:r>
              <a:rPr lang="en-US" baseline="0" dirty="0"/>
              <a:t> we can see the salt bridge, which is actually a bit close at 2.6 angstroms.  Above, the benzyl side chain of Phe84 is seen, creating a mini-hydrophobic domain with the adjacent Val81. </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128</a:t>
            </a:fld>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129</a:t>
            </a:fld>
            <a:endParaRPr lang="en-US" dirty="0"/>
          </a:p>
        </p:txBody>
      </p:sp>
    </p:spTree>
    <p:extLst>
      <p:ext uri="{BB962C8B-B14F-4D97-AF65-F5344CB8AC3E}">
        <p14:creationId xmlns:p14="http://schemas.microsoft.com/office/powerpoint/2010/main" val="3305062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&lt;1AOI-complete-no_DNA_1.png&gt;.  Removing</a:t>
            </a:r>
            <a:r>
              <a:rPr lang="en-US" baseline="0" dirty="0"/>
              <a:t> the DNA does not help much.  Perhaps we’ll comprehend the structure more if we move in closer?</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13</a:t>
            </a:fld>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&lt;H2A-H2B-1.png&gt;  We</a:t>
            </a:r>
            <a:r>
              <a:rPr lang="en-US" baseline="0" dirty="0"/>
              <a:t> start with the H3-H4 tetramer.</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130</a:t>
            </a:fld>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&lt;H2A-H2B-2.png&gt;  Let’s dim the tetramer, and show</a:t>
            </a:r>
            <a:r>
              <a:rPr lang="en-US" baseline="0" dirty="0"/>
              <a:t> where the H2A[c]-H2B[d] dimer will lie.  Next:  let’s ‘un-dim’ the tetramer.</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131</a:t>
            </a:fld>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&lt;H2A-H2B-3.png&gt;.  We now have 6 of the 8 subunits incorporated into the histone octamer.  Let’s look</a:t>
            </a:r>
            <a:r>
              <a:rPr lang="en-US" baseline="0" dirty="0"/>
              <a:t> at the last dimer, H2A[g]-H2B[h]:</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132</a:t>
            </a:fld>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&lt;H2A-H2B-4.png&gt;  Again we dim the 6 currently-incorporated subunits, and show the approximate location</a:t>
            </a:r>
            <a:r>
              <a:rPr lang="en-US" baseline="0" dirty="0"/>
              <a:t> of the last H2A-H2B dimer.  I say “approximate” because it’s depicted here as lying in front of the octamer, but it’s destined to lie in the back, like…</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133</a:t>
            </a:fld>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&lt;H2A-H2B-5.png&gt;  This is all</a:t>
            </a:r>
            <a:r>
              <a:rPr lang="en-US" baseline="0" dirty="0"/>
              <a:t> we’ll see of the H2A[g]-H2B[h] dimer in the completed octamer, in this view at least.  Now we can un-dim everything:</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134</a:t>
            </a:fld>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&lt;H2A-H2B-6.png&gt;  This gets us up to our 8-subunit structure.</a:t>
            </a:r>
          </a:p>
        </p:txBody>
      </p:sp>
      <p:sp>
        <p:nvSpPr>
          <p:cNvPr id="4" name="Slide Number Placeholder 3"/>
          <p:cNvSpPr>
            <a:spLocks noGrp="1"/>
          </p:cNvSpPr>
          <p:nvPr>
            <p:ph type="sldNum" sz="quarter" idx="10"/>
          </p:nvPr>
        </p:nvSpPr>
        <p:spPr/>
        <p:txBody>
          <a:bodyPr/>
          <a:lstStyle/>
          <a:p>
            <a:fld id="{FAE7C917-D51A-4295-BE2A-DA9874990013}" type="slidenum">
              <a:rPr lang="en-US" smtClean="0"/>
              <a:pPr/>
              <a:t>135</a:t>
            </a:fld>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&lt;H2A-H2B-1.png&gt;  Now I’m going to review something I’ve</a:t>
            </a:r>
            <a:r>
              <a:rPr lang="en-US" baseline="0" dirty="0"/>
              <a:t> shown you before, which illustrates a key aspect of octamer structure.  If we return to the H3-H4 tetramer, we see this “inverted V”, or “pyramid” conformation, with two upright pillars bisecting the sloped sides of the pyramid on either side.  Note that the upright pillar on the right is in front of the structure, and the one on the left is in the rear.</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136</a:t>
            </a:fld>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&lt;H2A-H2B-6.png&gt;  (Momentary return to octamer)</a:t>
            </a:r>
          </a:p>
        </p:txBody>
      </p:sp>
      <p:sp>
        <p:nvSpPr>
          <p:cNvPr id="4" name="Slide Number Placeholder 3"/>
          <p:cNvSpPr>
            <a:spLocks noGrp="1"/>
          </p:cNvSpPr>
          <p:nvPr>
            <p:ph type="sldNum" sz="quarter" idx="10"/>
          </p:nvPr>
        </p:nvSpPr>
        <p:spPr/>
        <p:txBody>
          <a:bodyPr/>
          <a:lstStyle/>
          <a:p>
            <a:fld id="{FAE7C917-D51A-4295-BE2A-DA9874990013}" type="slidenum">
              <a:rPr lang="en-US" smtClean="0"/>
              <a:pPr/>
              <a:t>137</a:t>
            </a:fld>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a:t>
            </a:r>
            <a:r>
              <a:rPr lang="pt-BR" dirty="0"/>
              <a:t>H3[e]-H4[f]-H2A[g]-H2B[h].png&gt;  Points to discuss:  (1)  The “inverted</a:t>
            </a:r>
            <a:r>
              <a:rPr lang="pt-BR" baseline="0" dirty="0"/>
              <a:t> V” or upside-down pyramidal shape.  (2)  The fact that this is one of two instances of H2A-H2B-H3-H4 which comprise the octamer.  Conceptually, this can be viewed as the tetramer-building-block of the octamer, although we know that the H3-H4 tetramer is more stable.  Nevertheless, the interactions at the apex of the upside-down pyramid are quite similar to those seen in the H3-H4 tetramer, as shown in this closeup:  SAY: “I’M GOING TO ROTATE THE CLOSE-UP VIEW SO THAT THE APEX OF THE PYRAMID IS POINTING UP, SO THAT THE GEOMETRY WILL BE COMPARABLE TO THE H3-H4 GEOMETRY WE ARE NOW FAMILIAR WITH.</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138</a:t>
            </a:fld>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DUPLICATE</a:t>
            </a:r>
            <a:r>
              <a:rPr lang="en-US" baseline="0" dirty="0"/>
              <a:t> OF THE SLIDE ABOVE, reproduced for the purpose of rotating it to the upright position.</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139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&lt;1aoi_no-ribbon_move-in.avi&gt;</a:t>
            </a:r>
          </a:p>
        </p:txBody>
      </p:sp>
      <p:sp>
        <p:nvSpPr>
          <p:cNvPr id="4" name="Slide Number Placeholder 3"/>
          <p:cNvSpPr>
            <a:spLocks noGrp="1"/>
          </p:cNvSpPr>
          <p:nvPr>
            <p:ph type="sldNum" sz="quarter" idx="10"/>
          </p:nvPr>
        </p:nvSpPr>
        <p:spPr/>
        <p:txBody>
          <a:bodyPr/>
          <a:lstStyle/>
          <a:p>
            <a:fld id="{FAE7C917-D51A-4295-BE2A-DA9874990013}" type="slidenum">
              <a:rPr lang="en-US" smtClean="0"/>
              <a:pPr/>
              <a:t>14</a:t>
            </a:fld>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&lt;H4[T71-Y72]-H2B[L80-T96-L100]-closeup.png&gt;  As with [H3-H4]2,</a:t>
            </a:r>
            <a:r>
              <a:rPr lang="en-US" baseline="0" dirty="0"/>
              <a:t> we see a strongly hydrophobic pocket.  </a:t>
            </a:r>
            <a:r>
              <a:rPr lang="en-US" dirty="0"/>
              <a:t>H4, in red, contributes</a:t>
            </a:r>
            <a:r>
              <a:rPr lang="en-US" baseline="0" dirty="0"/>
              <a:t> Thr71 and Tyr72.  Although we don’t think of </a:t>
            </a:r>
            <a:r>
              <a:rPr lang="en-US" baseline="0" dirty="0" err="1"/>
              <a:t>Thr</a:t>
            </a:r>
            <a:r>
              <a:rPr lang="en-US" baseline="0" dirty="0"/>
              <a:t> as having a “bulky hydrophobic R group”, you will note that its methyl group is pointing advantageously into this hydrophobic realm.  H2B, in blue, contributes Leu80, Thr96 and Leu100.  Thr96 also places its methyl group quite strategically between the two </a:t>
            </a:r>
            <a:r>
              <a:rPr lang="en-US" baseline="0" dirty="0" err="1"/>
              <a:t>Leu</a:t>
            </a:r>
            <a:r>
              <a:rPr lang="en-US" baseline="0" dirty="0"/>
              <a:t> residues. </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140</a:t>
            </a:fld>
            <a:endParaRPr lang="en-US" dirty="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&lt;H2A-H2B-6.png&gt;  OK, we’re back to the whole (although truncated)</a:t>
            </a:r>
            <a:r>
              <a:rPr lang="en-US" baseline="0" dirty="0"/>
              <a:t> octamer.  Let’s cut back to the H3-H4 tetramer again:</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141</a:t>
            </a:fld>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&lt;H2A-H2B-1.png&gt;  Now I want</a:t>
            </a:r>
            <a:r>
              <a:rPr lang="en-US" baseline="0" dirty="0"/>
              <a:t> to show you something</a:t>
            </a:r>
            <a:r>
              <a:rPr lang="en-US" dirty="0"/>
              <a:t> interesting, at least I think it is.  Look at the red and white H3[a]-H4[b] dimer in the pyramidal-shaped H3-H4 tetramer.  Let’s now look at the </a:t>
            </a:r>
            <a:r>
              <a:rPr lang="en-US" i="1" dirty="0"/>
              <a:t>new</a:t>
            </a:r>
            <a:r>
              <a:rPr lang="en-US" baseline="0" dirty="0"/>
              <a:t> tetramer we created when we added H2A[c] and H2B[d]:</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142</a:t>
            </a:fld>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a:t>
            </a:r>
            <a:r>
              <a:rPr lang="pt-BR" dirty="0"/>
              <a:t>H3[e]-H4[f]-H2A[g]-H2B[h].png&gt;  Do you see that the white and red subunits, H3[a] and H4[b], are involved in both tetramers?  This is only important to note because,</a:t>
            </a:r>
            <a:r>
              <a:rPr lang="pt-BR" baseline="0" dirty="0"/>
              <a:t> if you can keep it in mind (which is NOT easy for me; perhaps for you?), you’ll have the beginnings of a grasp on the 3D structure of the octamer.  To complete your grasp of this particular view, you’ve got to understand that the green&amp;blue H2A-H2B dimer is the anterior-most dimer in the octamer, wrt the z-axis, which is normal to the computer screen.  We’ll see this more clearly when we look at the octamer from other angles.</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143</a:t>
            </a:fld>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&lt;H2A-H2B-1.png&gt;  Let’s show that one more time</a:t>
            </a:r>
            <a:r>
              <a:rPr lang="en-US" baseline="0" dirty="0"/>
              <a:t>:  Here’s the H3-H4 tetramer...</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144</a:t>
            </a:fld>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a:t>
            </a:r>
            <a:r>
              <a:rPr lang="pt-BR" dirty="0"/>
              <a:t>H3[e]-H4[f]-H2A[g]-H2B[h].png&gt;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145</a:t>
            </a:fld>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&lt;H2A-H2B-1.png&gt;  OK,</a:t>
            </a:r>
            <a:r>
              <a:rPr lang="en-US" baseline="0" dirty="0"/>
              <a:t> l</a:t>
            </a:r>
            <a:r>
              <a:rPr lang="en-US" dirty="0"/>
              <a:t>et’s go back to the H3-H4</a:t>
            </a:r>
            <a:r>
              <a:rPr lang="en-US" baseline="0" dirty="0"/>
              <a:t> tetramer yet again, this time paying attention to the </a:t>
            </a:r>
            <a:r>
              <a:rPr lang="en-US" i="1" baseline="0" dirty="0"/>
              <a:t>left-hand</a:t>
            </a:r>
            <a:r>
              <a:rPr lang="en-US" baseline="0" dirty="0"/>
              <a:t> H3-H4 dimer, namely the yellow &amp; brown H3[e] and H4[f] subunits.  Now let’s add the second H2A-H2B dimer:</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146</a:t>
            </a:fld>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a:t>
            </a:r>
            <a:r>
              <a:rPr lang="pt-BR" dirty="0"/>
              <a:t>H3[e]-H4[f]-H2A[g]-H2B[h].png&gt;  Once again we see that H3-H4, this time the yellow&amp;brown-colored subunits, is part of two tetramers.  The difference here is that, although it’s not evident in this view, the turquise</a:t>
            </a:r>
            <a:r>
              <a:rPr lang="pt-BR" baseline="0" dirty="0"/>
              <a:t> and pink H2A-H2B dimer is the rear-most dimer of the histone octamer, as we shall see shortly.</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147</a:t>
            </a:fld>
            <a:endParaRPr lang="en-US" dirty="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&lt;H2A-H2B-1.png&gt;  OK,</a:t>
            </a:r>
            <a:r>
              <a:rPr lang="en-US" baseline="0" dirty="0"/>
              <a:t> l</a:t>
            </a:r>
            <a:r>
              <a:rPr lang="en-US" dirty="0"/>
              <a:t>et’s go back to the H3-H4</a:t>
            </a:r>
            <a:r>
              <a:rPr lang="en-US" baseline="0" dirty="0"/>
              <a:t> tetramer yet again, this time paying attention to the </a:t>
            </a:r>
            <a:r>
              <a:rPr lang="en-US" i="1" baseline="0" dirty="0"/>
              <a:t>left-hand</a:t>
            </a:r>
            <a:r>
              <a:rPr lang="en-US" baseline="0" dirty="0"/>
              <a:t> H3-H4 dimer, namely the yellow &amp; brown H3[e] and H4[f] subunits.  Now let’s add the second H2A-H2B dimer:</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148</a:t>
            </a:fld>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a:t>
            </a:r>
            <a:r>
              <a:rPr lang="pt-BR" dirty="0"/>
              <a:t>H3[e]-H4[f]-H2A[g]-H2B[h].png&gt;  Once again we see that H3-H4, this time the yellow&amp;brown-colored subunits, is part of two tetramers.  The difference here is that, although it’s not evident in this view, the turquise</a:t>
            </a:r>
            <a:r>
              <a:rPr lang="pt-BR" baseline="0" dirty="0"/>
              <a:t> and pink H2A-H2B dimer is the rear-most dimer of the histone octamer, as we shall see shortly.</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149</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&lt;1AOI-complete-no_DNA_8.png&gt;.  Well, that didn’t help much.  And please note, we haven’t even included hydrogen atoms in our view.  If we</a:t>
            </a:r>
            <a:r>
              <a:rPr lang="en-US" baseline="0" dirty="0"/>
              <a:t> add all the hydrogen atoms...</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15</a:t>
            </a:fld>
            <a:endParaRPr 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&lt;Octamer_truncated.png&gt;.  In a few minutes we’ll turn the octamer around, so we can</a:t>
            </a:r>
            <a:r>
              <a:rPr lang="en-US" baseline="0" dirty="0"/>
              <a:t> grasp its structure from perspectives other than the one we have been using almost exclusively up until now.  But first, we’re going to strip it down to its barest essentials, so we can really get to know the hydrophobic core:</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150</a:t>
            </a:fld>
            <a:endParaRPr lang="en-US" dirty="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151</a:t>
            </a:fld>
            <a:endParaRPr lang="en-US" dirty="0"/>
          </a:p>
        </p:txBody>
      </p:sp>
    </p:spTree>
    <p:extLst>
      <p:ext uri="{BB962C8B-B14F-4D97-AF65-F5344CB8AC3E}">
        <p14:creationId xmlns:p14="http://schemas.microsoft.com/office/powerpoint/2010/main" val="278722976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&lt;Helix II octamer.png&gt;  We’ve now stripped the octamer down to it’s barest essentials, namely</a:t>
            </a:r>
            <a:r>
              <a:rPr lang="en-US" baseline="0" dirty="0"/>
              <a:t> the most central core structure, consisting of the 8 long </a:t>
            </a:r>
            <a:r>
              <a:rPr lang="en-US" baseline="0" dirty="0">
                <a:sym typeface="Symbol"/>
              </a:rPr>
              <a:t>-helices known as </a:t>
            </a:r>
            <a:r>
              <a:rPr lang="en-US" baseline="0" dirty="0"/>
              <a:t>Helix II.  The single most critically-important sub-structure within it is the H3-H4 tetramer, believed to be the foundation about which the octamer forms:</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152</a:t>
            </a:fld>
            <a:endParaRPr lang="en-US" dirty="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&lt;Helix II H3-H4 tetramer.png&gt;  Remember that the pyramidal structure comes</a:t>
            </a:r>
            <a:r>
              <a:rPr lang="en-US" baseline="0" dirty="0"/>
              <a:t> about through hydrophobic interactions at the C-termini, indicated by the blue arrow.</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153</a:t>
            </a:fld>
            <a:endParaRPr lang="en-US" dirty="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&lt;Helix II octamer.png&gt;</a:t>
            </a:r>
            <a:r>
              <a:rPr lang="en-US" baseline="0" dirty="0"/>
              <a:t>  The two halves of the H3-H4 tetramer are each part of one of the two tetramers which define the histone octamer:</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154</a:t>
            </a:fld>
            <a:endParaRPr lang="en-US" dirty="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a:t>
            </a:r>
            <a:r>
              <a:rPr lang="pt-BR" dirty="0"/>
              <a:t>Helix II H3[a]-H4[b]-H2A[c]-H2B[d].png&gt;  This</a:t>
            </a:r>
            <a:r>
              <a:rPr lang="pt-BR" baseline="0" dirty="0"/>
              <a:t> is the first instance of the H3-H4-H2A-H2B tetramer.  The structure is analogous to that of the H3-H4 tetramer, only rotated clockwise.</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155</a:t>
            </a:fld>
            <a:endParaRPr lang="en-US" dirty="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&lt;Helix II octamer.png&gt;  The second instance of the H3-H4-H2A-H2B</a:t>
            </a:r>
            <a:r>
              <a:rPr lang="en-US" baseline="0" dirty="0"/>
              <a:t> tetramer is sort of hiding in the back of the octamer:</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156</a:t>
            </a:fld>
            <a:endParaRPr lang="en-US" dirty="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a:t>
            </a:r>
            <a:r>
              <a:rPr lang="pt-BR" dirty="0"/>
              <a:t>Helix II H3[e]-H4[f]-H2A[g]-H2B[h].png&gt;  This structure</a:t>
            </a:r>
            <a:r>
              <a:rPr lang="pt-BR" baseline="0" dirty="0"/>
              <a:t> is also analogous to the H3-H4 tetramer, only rotated counter-clockwise.</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157</a:t>
            </a:fld>
            <a:endParaRPr lang="en-US" dirty="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&lt;Helix II rotate0.png&gt;  The first instance of H3-H4-H2A-H2B</a:t>
            </a:r>
            <a:r>
              <a:rPr lang="en-US" baseline="0" dirty="0"/>
              <a:t> can be imagined conceptually as the structure which arises when the H3-H4 tetramer shape is rotated about 150º (the “V” shape, after rotating, has to be moved a bit, because these relationships are all approximate).  This angle is quite approximate, but, in any event, one can see that this is hardly a “perfect” equilateral triangular arrangement, where the corners of the rotations would be a perfect 120º apart.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158</a:t>
            </a:fld>
            <a:endParaRPr lang="en-US" dirty="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&lt;Helix II rotate0.png&gt;  The second instance of H3-H4-H2A-H2B, which</a:t>
            </a:r>
            <a:r>
              <a:rPr lang="en-US" baseline="0" dirty="0"/>
              <a:t> is now hidden in the rear again, can be thought of as that which arises by rotating the H3-H4 tetramer approximately 145º counterclockwise (and then pushing the “V” shape down quite a bit).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159</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&lt;1AOI-hydrogen-closeup.jpg&gt;.  “...we get an impenetrable thicket!”.</a:t>
            </a:r>
          </a:p>
        </p:txBody>
      </p:sp>
      <p:sp>
        <p:nvSpPr>
          <p:cNvPr id="4" name="Slide Number Placeholder 3"/>
          <p:cNvSpPr>
            <a:spLocks noGrp="1"/>
          </p:cNvSpPr>
          <p:nvPr>
            <p:ph type="sldNum" sz="quarter" idx="10"/>
          </p:nvPr>
        </p:nvSpPr>
        <p:spPr/>
        <p:txBody>
          <a:bodyPr/>
          <a:lstStyle/>
          <a:p>
            <a:fld id="{FAE7C917-D51A-4295-BE2A-DA9874990013}" type="slidenum">
              <a:rPr lang="en-US" smtClean="0"/>
              <a:pPr/>
              <a:t>16</a:t>
            </a:fld>
            <a:endParaRPr 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160</a:t>
            </a:fld>
            <a:endParaRPr lang="en-US" dirty="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&lt;Helix II rotate0.png&gt;  Introductory</a:t>
            </a:r>
            <a:r>
              <a:rPr lang="en-US" baseline="0" dirty="0"/>
              <a:t> slide for Helix II core rotation, on next slide.  “Now we’re going to see that in addition to the imperfection of the angles of rotation </a:t>
            </a:r>
            <a:r>
              <a:rPr lang="en-US" baseline="0" dirty="0" err="1"/>
              <a:t>bet’n</a:t>
            </a:r>
            <a:r>
              <a:rPr lang="en-US" baseline="0" dirty="0"/>
              <a:t> the pyramids, there is also a large discrepancy in the planes in which they dwell.  Let’s rotate this structure to see:”</a:t>
            </a:r>
            <a:endParaRPr lang="en-US" dirty="0"/>
          </a:p>
          <a:p>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161</a:t>
            </a:fld>
            <a:endParaRPr lang="en-US" dirty="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&lt;Helix II rotate0</a:t>
            </a:r>
            <a:r>
              <a:rPr lang="en-US" dirty="0">
                <a:sym typeface="Wingdings" pitchFamily="2" charset="2"/>
              </a:rPr>
              <a:t>6a</a:t>
            </a:r>
            <a:r>
              <a:rPr lang="en-US" dirty="0"/>
              <a:t>.png&gt;  (The</a:t>
            </a:r>
            <a:r>
              <a:rPr lang="en-US" baseline="0" dirty="0"/>
              <a:t> original slide “rotate6.png” was not quite the right degree of rotation).</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162</a:t>
            </a:fld>
            <a:endParaRPr lang="en-US" dirty="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&lt;Helix II rotate</a:t>
            </a:r>
            <a:r>
              <a:rPr lang="en-US" dirty="0">
                <a:sym typeface="Wingdings" pitchFamily="2" charset="2"/>
              </a:rPr>
              <a:t>6a</a:t>
            </a:r>
            <a:r>
              <a:rPr lang="en-US" dirty="0"/>
              <a:t>.png&gt; (Final slide of previous “movie”). </a:t>
            </a:r>
            <a:r>
              <a:rPr lang="en-US" baseline="0" dirty="0"/>
              <a:t>In this view, the structural elements we have been referring to as “pyramids” look more like track and field parallel bars!  The central structural element of the histone octamer, the H3-H4 tetramer, is now in the middle, looking like 4 parallel upright posts.  The purpose of this slide is to show where the other 2, formerly “pyramidal” structures are now.  Remember that each of the H3-H4 dimers is involved simultaneously in </a:t>
            </a:r>
            <a:r>
              <a:rPr lang="en-US" i="1" baseline="0" dirty="0"/>
              <a:t>two </a:t>
            </a:r>
            <a:r>
              <a:rPr lang="en-US" i="0" baseline="0" dirty="0"/>
              <a:t>such structures.  The red and yellow H3[a] and H4[b] are associated with the green and blue H2A[c] and H2B[d]:</a:t>
            </a:r>
            <a:endParaRPr lang="en-US" dirty="0"/>
          </a:p>
          <a:p>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163</a:t>
            </a:fld>
            <a:endParaRPr lang="en-US" dirty="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&lt;Helix II rotate6a-FRONT.png&gt;  (Showing the H3[a]-H4[b]-H2A[c]-H2B[d]</a:t>
            </a:r>
            <a:r>
              <a:rPr lang="en-US" baseline="0" dirty="0"/>
              <a:t> tetramer).  Note that this tetramer extends to the “front” of the histone octamer, according to the positional convention we have been employing thus far.  From that perspective, the green histone subunit, H2A[c], is the most anterior molecule of the histone octamer...</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164</a:t>
            </a:fld>
            <a:endParaRPr lang="en-US" dirty="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&lt;Helix II rotate0</a:t>
            </a:r>
            <a:r>
              <a:rPr lang="en-US" dirty="0">
                <a:sym typeface="Wingdings" pitchFamily="2" charset="2"/>
              </a:rPr>
              <a:t>6a</a:t>
            </a:r>
            <a:r>
              <a:rPr lang="en-US" dirty="0"/>
              <a:t>.png&gt;   ...whereas</a:t>
            </a:r>
            <a:r>
              <a:rPr lang="en-US" baseline="0" dirty="0"/>
              <a:t> the H2A molecule of the second H3-H4-H2A-H2B tetramer is the extreme rear of the structure:</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165</a:t>
            </a:fld>
            <a:endParaRPr lang="en-US" dirty="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&lt;Helix II rotate6a-REAR.png&gt; </a:t>
            </a:r>
            <a:r>
              <a:rPr lang="en-US" baseline="0" dirty="0"/>
              <a:t>In a moment I’m going to show you how these positions can be construed to be advantageous wrt answering the question:  “Is it possible that the pyramidal structures we have been looking at can give rise to a dimer of histone </a:t>
            </a:r>
            <a:r>
              <a:rPr lang="en-US" baseline="0" dirty="0" err="1"/>
              <a:t>octamers</a:t>
            </a:r>
            <a:r>
              <a:rPr lang="en-US" baseline="0" dirty="0"/>
              <a: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166</a:t>
            </a:fld>
            <a:endParaRPr lang="en-US" dirty="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&lt;Helix II rotate0</a:t>
            </a:r>
            <a:r>
              <a:rPr lang="en-US" dirty="0">
                <a:sym typeface="Wingdings" pitchFamily="2" charset="2"/>
              </a:rPr>
              <a:t>6a</a:t>
            </a:r>
            <a:r>
              <a:rPr lang="en-US" dirty="0"/>
              <a:t>.png&gt;  Now, if you’re REALLY observant, you may perhaps have noticed something interesting:</a:t>
            </a:r>
            <a:r>
              <a:rPr lang="en-US" baseline="0" dirty="0"/>
              <a:t>  Each of the 6 central subunits in this view are associated with one or more of those pyramidal structures we’ve been looking at.  HOWEVER...the extreme anterior subunit, H2A[c], and the posterior subunit, H2A[h], are </a:t>
            </a:r>
            <a:r>
              <a:rPr lang="en-US" i="1" baseline="0" dirty="0"/>
              <a:t>not </a:t>
            </a:r>
            <a:r>
              <a:rPr lang="en-US" i="0" baseline="0" dirty="0"/>
              <a:t>so involved.   Their C-termini are therefore free to form “V”-shaped hydrophobic bonds with other subunits, but there are none available.   This raises an intriguing question:  Might there be biological settings in which  H2A[c] from one histone octamer forms a pyramidal structure with H2A[h] from an adjacent octamer, linking them together by hydrophobic interactions at their C-termini?  The result might, in an extremely preliminary manner, be depicted as follows:</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167</a:t>
            </a:fld>
            <a:endParaRPr lang="en-US" dirty="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&lt;H2A-H2A_octamer1 &amp; 2.png&gt;  Might adjacent </a:t>
            </a:r>
            <a:r>
              <a:rPr lang="en-US" dirty="0" err="1"/>
              <a:t>octamers</a:t>
            </a:r>
            <a:r>
              <a:rPr lang="en-US" dirty="0"/>
              <a:t> join thusly?  Here are two adjacent </a:t>
            </a:r>
            <a:r>
              <a:rPr lang="en-US" dirty="0" err="1"/>
              <a:t>octamers</a:t>
            </a:r>
            <a:r>
              <a:rPr lang="en-US" dirty="0"/>
              <a:t>, suggestively</a:t>
            </a:r>
            <a:r>
              <a:rPr lang="en-US" baseline="0" dirty="0"/>
              <a:t> depicted as having that inverted “V” relationship involving the C-termini of their H2A residues.  But is this the right joining angle?  The apices of these inverted “V”s have very particular requirements for </a:t>
            </a:r>
            <a:r>
              <a:rPr lang="en-US" baseline="0" dirty="0" err="1"/>
              <a:t>interatomic</a:t>
            </a:r>
            <a:r>
              <a:rPr lang="en-US" baseline="0" dirty="0"/>
              <a:t> distances and dihedral angles:</a:t>
            </a:r>
          </a:p>
        </p:txBody>
      </p:sp>
      <p:sp>
        <p:nvSpPr>
          <p:cNvPr id="4" name="Slide Number Placeholder 3"/>
          <p:cNvSpPr>
            <a:spLocks noGrp="1"/>
          </p:cNvSpPr>
          <p:nvPr>
            <p:ph type="sldNum" sz="quarter" idx="10"/>
          </p:nvPr>
        </p:nvSpPr>
        <p:spPr/>
        <p:txBody>
          <a:bodyPr/>
          <a:lstStyle/>
          <a:p>
            <a:fld id="{FAE7C917-D51A-4295-BE2A-DA9874990013}" type="slidenum">
              <a:rPr lang="en-US" smtClean="0"/>
              <a:pPr/>
              <a:t>168</a:t>
            </a:fld>
            <a:endParaRPr lang="en-US" dirty="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 picture file.  From</a:t>
            </a:r>
            <a:r>
              <a:rPr lang="en-US" baseline="0" dirty="0"/>
              <a:t> p. 127 of &lt;000aaa-histone-1aoi.docx&gt;).  Let us construct…The proper orientation is that which matches the orientation of the three pyramidal structures in the octamer; namely the H3-H4 tetramer and the two H3-H4-H2A-H2B tetramers.  In the frontal view, we need to see the now-characteristic “inverted V” shape.  In the lateral view, we need to see a perfect or nearly perfect alignment of Helix III of each subunit with Helix II of the other.  The structure shown here is purely hypothetical, since H2A[c] and H2A[g] are on opposite sides of the histone octamer, and this intimate joining can only take place between 2 adjacent </a:t>
            </a:r>
            <a:r>
              <a:rPr lang="en-US" baseline="0" dirty="0" err="1"/>
              <a:t>octamers</a:t>
            </a:r>
            <a:r>
              <a:rPr lang="en-US" baseline="0" dirty="0"/>
              <a:t>, something not currently know to occur.</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169</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17</a:t>
            </a:fld>
            <a:endParaRPr lang="en-US" dirty="0"/>
          </a:p>
        </p:txBody>
      </p:sp>
    </p:spTree>
    <p:extLst>
      <p:ext uri="{BB962C8B-B14F-4D97-AF65-F5344CB8AC3E}">
        <p14:creationId xmlns:p14="http://schemas.microsoft.com/office/powerpoint/2010/main" val="451539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&lt;Helix II rotate0.png&gt;  REPEAT OF SLIDE 161.</a:t>
            </a:r>
            <a:r>
              <a:rPr lang="en-US" baseline="0" dirty="0"/>
              <a:t>  </a:t>
            </a:r>
            <a:r>
              <a:rPr lang="en-US" dirty="0"/>
              <a:t> [Introductory</a:t>
            </a:r>
            <a:r>
              <a:rPr lang="en-US" baseline="0" dirty="0"/>
              <a:t> slide for Helix II core rotation, on next slide.  “Now we’re going to see that in addition to the imperfection of the angles of rotation </a:t>
            </a:r>
            <a:r>
              <a:rPr lang="en-US" baseline="0" dirty="0" err="1"/>
              <a:t>bet’n</a:t>
            </a:r>
            <a:r>
              <a:rPr lang="en-US" baseline="0" dirty="0"/>
              <a:t> the pyramids, there is also a large discrepancy in the planes in which they dwell.  Let’s rotate this structure to see:”</a:t>
            </a:r>
            <a:endParaRPr lang="en-US" dirty="0"/>
          </a:p>
          <a:p>
            <a:r>
              <a:rPr lang="en-US" dirty="0"/>
              <a:t>]</a:t>
            </a:r>
          </a:p>
        </p:txBody>
      </p:sp>
      <p:sp>
        <p:nvSpPr>
          <p:cNvPr id="4" name="Slide Number Placeholder 3"/>
          <p:cNvSpPr>
            <a:spLocks noGrp="1"/>
          </p:cNvSpPr>
          <p:nvPr>
            <p:ph type="sldNum" sz="quarter" idx="10"/>
          </p:nvPr>
        </p:nvSpPr>
        <p:spPr/>
        <p:txBody>
          <a:bodyPr/>
          <a:lstStyle/>
          <a:p>
            <a:fld id="{FAE7C917-D51A-4295-BE2A-DA9874990013}" type="slidenum">
              <a:rPr lang="en-US" smtClean="0"/>
              <a:pPr/>
              <a:t>170</a:t>
            </a:fld>
            <a:endParaRPr lang="en-US" dirty="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&lt;Helix II rotate0</a:t>
            </a:r>
            <a:r>
              <a:rPr lang="en-US" dirty="0">
                <a:sym typeface="Wingdings" pitchFamily="2" charset="2"/>
              </a:rPr>
              <a:t>6a</a:t>
            </a:r>
            <a:r>
              <a:rPr lang="en-US" dirty="0"/>
              <a:t>.png&gt;  REPEAT</a:t>
            </a:r>
            <a:r>
              <a:rPr lang="en-US" baseline="0" dirty="0"/>
              <a:t> OF SLIDE 162.  [</a:t>
            </a:r>
            <a:r>
              <a:rPr lang="en-US" dirty="0"/>
              <a:t>(The</a:t>
            </a:r>
            <a:r>
              <a:rPr lang="en-US" baseline="0" dirty="0"/>
              <a:t> original slide “rotate6.png” was not quite the right degree of rotation).]</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171</a:t>
            </a:fld>
            <a:endParaRPr lang="en-US" dirty="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&lt;H2A-H2B_NO-hydrophobic-bonds.png&gt;  Here’s a hypothetical pyramidal structure,</a:t>
            </a:r>
            <a:r>
              <a:rPr lang="en-US" baseline="0" dirty="0"/>
              <a:t> containing both the inverted “V” and the two upright </a:t>
            </a:r>
            <a:r>
              <a:rPr lang="en-US" baseline="0" dirty="0" err="1"/>
              <a:t>pillers</a:t>
            </a:r>
            <a:r>
              <a:rPr lang="en-US" baseline="0" dirty="0"/>
              <a:t>, which must be seen if the external joining geometry between two </a:t>
            </a:r>
            <a:r>
              <a:rPr lang="en-US" baseline="0" dirty="0" err="1"/>
              <a:t>octamers</a:t>
            </a:r>
            <a:r>
              <a:rPr lang="en-US" baseline="0" dirty="0"/>
              <a:t> is the same as the analogous geometry seen within the </a:t>
            </a:r>
            <a:r>
              <a:rPr lang="en-US" baseline="0" dirty="0" err="1"/>
              <a:t>octamers</a:t>
            </a:r>
            <a:r>
              <a:rPr lang="en-US" baseline="0" dirty="0"/>
              <a: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172</a:t>
            </a:fld>
            <a:endParaRPr lang="en-US" dirty="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&lt;H2A-H2A_dimer-of-octamers_rotate0-7.jpg&gt;  &lt;Actually,</a:t>
            </a:r>
            <a:r>
              <a:rPr lang="en-US" baseline="0" dirty="0"/>
              <a:t> “0” wasn’t used; that’s the previous slide&gt;.  Faux-movie, showing H2A-H2A INTER-octamer “bond”, rotated 90º.</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173</a:t>
            </a:fld>
            <a:endParaRPr lang="en-US" dirty="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&lt;H2A-H2B_NO-hydrophobic-bonds.png&gt;  Here’s a hypothetical pyramidal structure,</a:t>
            </a:r>
            <a:r>
              <a:rPr lang="en-US" baseline="0" dirty="0"/>
              <a:t> containing both the inverted “V” and the two upright </a:t>
            </a:r>
            <a:r>
              <a:rPr lang="en-US" baseline="0" dirty="0" err="1"/>
              <a:t>pillers</a:t>
            </a:r>
            <a:r>
              <a:rPr lang="en-US" baseline="0" dirty="0"/>
              <a:t>, which must be seen if the external joining geometry between two </a:t>
            </a:r>
            <a:r>
              <a:rPr lang="en-US" baseline="0" dirty="0" err="1"/>
              <a:t>octamers</a:t>
            </a:r>
            <a:r>
              <a:rPr lang="en-US" baseline="0" dirty="0"/>
              <a:t> is the same as the analogous geometry seen within the </a:t>
            </a:r>
            <a:r>
              <a:rPr lang="en-US" baseline="0" dirty="0" err="1"/>
              <a:t>octamers</a:t>
            </a:r>
            <a:r>
              <a:rPr lang="en-US" baseline="0" dirty="0"/>
              <a: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174</a:t>
            </a:fld>
            <a:endParaRPr lang="en-US" dirty="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&lt;H2A-H2B_hydrophobic-bonds.png&gt;  Here are all the hydrophobic residues stabilizing this structure.  Even though this structure</a:t>
            </a:r>
            <a:r>
              <a:rPr lang="en-US" baseline="0" dirty="0"/>
              <a:t> is not known to exist, it seems clear enough that it is possible, in principle, for it to form.  But where would the rest of the 2 </a:t>
            </a:r>
            <a:r>
              <a:rPr lang="en-US" baseline="0" dirty="0" err="1"/>
              <a:t>octamers</a:t>
            </a:r>
            <a:r>
              <a:rPr lang="en-US" baseline="0" dirty="0"/>
              <a:t> be?  In order to see this clearly, I took two </a:t>
            </a:r>
            <a:r>
              <a:rPr lang="en-US" baseline="0" dirty="0" err="1"/>
              <a:t>octamers</a:t>
            </a:r>
            <a:r>
              <a:rPr lang="en-US" baseline="0" dirty="0"/>
              <a:t> and colored 7/8 of the residues of each one with a single bland color, preserving only the original green color of H2A[c] on the right, and H2A[h] on the left: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175</a:t>
            </a:fld>
            <a:endParaRPr lang="en-US" dirty="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Say:  “The important point is (blue arrow)</a:t>
            </a:r>
            <a:r>
              <a:rPr lang="en-US" baseline="0" dirty="0"/>
              <a:t> the great propensity of H3 and H4 to form a tetramer, which was a key observation leading to the current concept of histone structure.”</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176</a:t>
            </a:fld>
            <a:endParaRPr 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&lt;Both_Octamers_H2A-H2A_0</a:t>
            </a:r>
            <a:r>
              <a:rPr lang="en-US" dirty="0">
                <a:sym typeface="Wingdings" pitchFamily="2" charset="2"/>
              </a:rPr>
              <a:t>11</a:t>
            </a:r>
            <a:r>
              <a:rPr lang="en-US" dirty="0"/>
              <a:t>.jpg&gt;  If this</a:t>
            </a:r>
            <a:r>
              <a:rPr lang="en-US" baseline="0" dirty="0"/>
              <a:t> hypothetical joined structure is rotated 90º, which I cannot do in PowerPoint, you’d see that there is some overlap between the two </a:t>
            </a:r>
            <a:r>
              <a:rPr lang="en-US" baseline="0" dirty="0" err="1"/>
              <a:t>octamers</a:t>
            </a:r>
            <a:r>
              <a:rPr lang="en-US" baseline="0" dirty="0"/>
              <a:t>, but the amount of overlap is surprisingly small.  All things considered, i</a:t>
            </a:r>
            <a:r>
              <a:rPr lang="en-US" dirty="0"/>
              <a:t>t’s startling</a:t>
            </a:r>
            <a:r>
              <a:rPr lang="en-US" baseline="0" dirty="0"/>
              <a:t> that when the joining geometry for H2A[c]-H2A[h] is adjusted thusly, the two </a:t>
            </a:r>
            <a:r>
              <a:rPr lang="en-US" baseline="0" dirty="0" err="1"/>
              <a:t>octamers</a:t>
            </a:r>
            <a:r>
              <a:rPr lang="en-US" baseline="0" dirty="0"/>
              <a:t> align so well, which almost persuades me that such joining really is possible.  I am not suggesting, however, that this is a structure for histones which will be found under “normal” DNA-binding conditions, since EM studies show a “string of pearls” sort of arrangement, with adjacent </a:t>
            </a:r>
            <a:r>
              <a:rPr lang="en-US" baseline="0" dirty="0" err="1"/>
              <a:t>octamers</a:t>
            </a:r>
            <a:r>
              <a:rPr lang="en-US" baseline="0" dirty="0"/>
              <a:t> being </a:t>
            </a:r>
            <a:r>
              <a:rPr lang="en-US" i="1" baseline="0" dirty="0"/>
              <a:t>not </a:t>
            </a:r>
            <a:r>
              <a:rPr lang="en-US" i="0" baseline="0" dirty="0"/>
              <a:t>contiguous at all, but separated by lengths of so-called “</a:t>
            </a:r>
            <a:r>
              <a:rPr lang="en-US" baseline="0" dirty="0"/>
              <a:t>linker” DNA.</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177</a:t>
            </a:fld>
            <a:endParaRPr lang="en-US" dirty="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178</a:t>
            </a:fld>
            <a:endParaRPr lang="en-US" dirty="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&lt;Octamer_x-rotated_0.jpg&gt;  (1</a:t>
            </a:r>
            <a:r>
              <a:rPr lang="en-US" baseline="30000" dirty="0"/>
              <a:t>st</a:t>
            </a:r>
            <a:r>
              <a:rPr lang="en-US" baseline="0" dirty="0"/>
              <a:t> slide of the following x-axis rotation movie)  Hi</a:t>
            </a:r>
            <a:r>
              <a:rPr lang="en-US" dirty="0"/>
              <a:t>stone octamer from three perspectives...First two view are of general interest only, but the 3</a:t>
            </a:r>
            <a:r>
              <a:rPr lang="en-US" baseline="30000" dirty="0"/>
              <a:t>rd</a:t>
            </a:r>
            <a:r>
              <a:rPr lang="en-US" dirty="0"/>
              <a:t> view is critical to our understanding of histone binding to DNA, both by “classical” theory and by our theory.</a:t>
            </a:r>
            <a:r>
              <a:rPr lang="en-US" baseline="0" dirty="0"/>
              <a:t> </a:t>
            </a:r>
            <a:r>
              <a:rPr lang="en-US" dirty="0"/>
              <a:t> Here’s what you see if you rotate it about the x-axis:</a:t>
            </a:r>
          </a:p>
          <a:p>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179</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&lt;1AOI-complete-no_DNA_1.png&gt;.  We return to the original octamer-minus-DNA, and shall now replace the atoms with ribbons.</a:t>
            </a:r>
          </a:p>
        </p:txBody>
      </p:sp>
      <p:sp>
        <p:nvSpPr>
          <p:cNvPr id="4" name="Slide Number Placeholder 3"/>
          <p:cNvSpPr>
            <a:spLocks noGrp="1"/>
          </p:cNvSpPr>
          <p:nvPr>
            <p:ph type="sldNum" sz="quarter" idx="10"/>
          </p:nvPr>
        </p:nvSpPr>
        <p:spPr/>
        <p:txBody>
          <a:bodyPr/>
          <a:lstStyle/>
          <a:p>
            <a:fld id="{FAE7C917-D51A-4295-BE2A-DA9874990013}" type="slidenum">
              <a:rPr lang="en-US" smtClean="0"/>
              <a:pPr/>
              <a:t>18</a:t>
            </a:fld>
            <a:endParaRPr 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&lt;Octamer_x-rotated.avi&gt;&lt;L= 8 seconds&gt; (Movie of octamer</a:t>
            </a:r>
            <a:r>
              <a:rPr lang="en-US" baseline="0" dirty="0"/>
              <a:t> rotating about Schrodinger x-axis</a:t>
            </a:r>
            <a:r>
              <a:rPr lang="en-US" baseline="0"/>
              <a:t>)  (4 </a:t>
            </a:r>
            <a:r>
              <a:rPr lang="en-US" baseline="0" dirty="0"/>
              <a:t>rotations)</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180</a:t>
            </a:fld>
            <a:endParaRPr lang="en-US" dirty="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&lt;Octamer_y-rotated_0.jpg&gt;  (Last slide of x-rotation movie</a:t>
            </a:r>
            <a:r>
              <a:rPr lang="en-US" baseline="0" dirty="0"/>
              <a:t> = </a:t>
            </a:r>
            <a:r>
              <a:rPr lang="en-US" dirty="0"/>
              <a:t>1</a:t>
            </a:r>
            <a:r>
              <a:rPr lang="en-US" baseline="30000" dirty="0"/>
              <a:t>st</a:t>
            </a:r>
            <a:r>
              <a:rPr lang="en-US" dirty="0"/>
              <a:t> slide of the following y-axis rotation</a:t>
            </a:r>
            <a:r>
              <a:rPr lang="en-US" baseline="0" dirty="0"/>
              <a:t> movie)</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181</a:t>
            </a:fld>
            <a:endParaRPr lang="en-US" dirty="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&lt;Octamer_y-rotated.avi&gt;</a:t>
            </a:r>
          </a:p>
        </p:txBody>
      </p:sp>
      <p:sp>
        <p:nvSpPr>
          <p:cNvPr id="4" name="Slide Number Placeholder 3"/>
          <p:cNvSpPr>
            <a:spLocks noGrp="1"/>
          </p:cNvSpPr>
          <p:nvPr>
            <p:ph type="sldNum" sz="quarter" idx="10"/>
          </p:nvPr>
        </p:nvSpPr>
        <p:spPr/>
        <p:txBody>
          <a:bodyPr/>
          <a:lstStyle/>
          <a:p>
            <a:fld id="{FAE7C917-D51A-4295-BE2A-DA9874990013}" type="slidenum">
              <a:rPr lang="en-US" smtClean="0"/>
              <a:pPr/>
              <a:t>182</a:t>
            </a:fld>
            <a:endParaRPr lang="en-US" dirty="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&lt;000-start-x-rotation.jpg&gt; </a:t>
            </a:r>
            <a:r>
              <a:rPr lang="en-US" baseline="0" dirty="0"/>
              <a:t> First slide of 90º x-rotation to equatorial position, then y-rotation.</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183</a:t>
            </a:fld>
            <a:endParaRPr lang="en-US" dirty="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&lt;000-x-rotation.avi&gt;  MOVIE, </a:t>
            </a:r>
            <a:r>
              <a:rPr lang="en-US" baseline="0" dirty="0"/>
              <a:t>90º x-rotation to equatorial position (to be followed by y-rotation).</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184</a:t>
            </a:fld>
            <a:endParaRPr lang="en-US" dirty="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&lt;000-start-y-rotation.jpg&gt;  1</a:t>
            </a:r>
            <a:r>
              <a:rPr lang="en-US" baseline="30000" dirty="0"/>
              <a:t>st</a:t>
            </a:r>
            <a:r>
              <a:rPr lang="en-US" baseline="0" dirty="0"/>
              <a:t> slide of the y-axis rotation of the 90º-x-rotated octamer (which is the same as the last slide; see 2 slides down).</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185</a:t>
            </a:fld>
            <a:endParaRPr lang="en-US" dirty="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&lt;000_x-then-y-rotation.avi&gt;  </a:t>
            </a:r>
            <a:r>
              <a:rPr lang="en-US" baseline="0" dirty="0"/>
              <a:t>Movie length = approx. 7.4 seconds.  </a:t>
            </a:r>
            <a:r>
              <a:rPr lang="en-US" dirty="0"/>
              <a:t>YOU CAN USE THIS SLIDE TO TEACH HISTONE EQUATORIAL PLANE (</a:t>
            </a:r>
            <a:r>
              <a:rPr lang="en-US" baseline="0" dirty="0"/>
              <a:t>H3[a]-H4[b]-H2A[c]-H2B[d] bottom, H3[e]-H4[f]-H2A[g]-H2B[h] top).  Note also the “</a:t>
            </a:r>
            <a:r>
              <a:rPr lang="en-US" baseline="0" dirty="0" err="1"/>
              <a:t>Superhelical</a:t>
            </a:r>
            <a:r>
              <a:rPr lang="en-US" baseline="0" dirty="0"/>
              <a:t> Groove”! --- CURRENTLY SET FOR 4 REVOLUTIONS = 29.6 seconds (PERFECT LENGTH!  But probably too short for this discussion).</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186</a:t>
            </a:fld>
            <a:endParaRPr lang="en-US" dirty="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&lt;000-start-y-rotation.jpg&gt;  Last</a:t>
            </a:r>
            <a:r>
              <a:rPr lang="en-US" baseline="0" dirty="0"/>
              <a:t> slide of the y-axis rotation of the 90º-x-rotated octamer (which is the same as the first slide; see 2 slides up).</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187</a:t>
            </a:fld>
            <a:endParaRPr lang="en-US" dirty="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&lt;000-start-y-rotation-SPRING.jpg&gt;  The spiral is made of 4 rather rectilinearly</a:t>
            </a:r>
            <a:r>
              <a:rPr lang="en-US" baseline="0" dirty="0"/>
              <a:t> angular turns, which define 4 domains of theoretical DNA binding.  First there is the turquoise/pink H2A/H2B dimer at the top of the slide, then the yellow/brown H3/H4 dimer in the middle on the left, then the other H3/H4 dimer in white/red in the middle on the right, then the other H2A/H2B dimer in the lower left of the rear of the structure.  We’ll study this path more closely in a while.</a:t>
            </a:r>
          </a:p>
          <a:p>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188</a:t>
            </a:fld>
            <a:endParaRPr lang="en-US" dirty="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&lt;000_x-then-y-rotation.avi&gt;  </a:t>
            </a:r>
            <a:r>
              <a:rPr lang="en-US" baseline="0" dirty="0"/>
              <a:t>Movie length = approx. 7.4 seconds.  REPEAT OF ROTATION; THIS TIME ONLY 2 TURNS; FOR PURPOSE THAT VIEWERS SHOULD TRY TO DISCERN THE SPIRAL PATH OF THE “SUPERHELICAL GROOVE”.</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189</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&lt;1AOI-ribbons-no-DNA.png&gt;  Say:  “Still cluttered”.  Say:  “Note </a:t>
            </a:r>
            <a:r>
              <a:rPr lang="en-US" baseline="0" dirty="0"/>
              <a:t>the unruly strands; </a:t>
            </a:r>
            <a:r>
              <a:rPr lang="en-US" i="1" baseline="0" dirty="0"/>
              <a:t>i.e., </a:t>
            </a:r>
            <a:r>
              <a:rPr lang="en-US" i="0" baseline="0" dirty="0"/>
              <a:t>H3[a] and H3[e] have different-</a:t>
            </a:r>
            <a:r>
              <a:rPr lang="en-US" i="0" baseline="0" dirty="0" err="1"/>
              <a:t>lengthed</a:t>
            </a:r>
            <a:r>
              <a:rPr lang="en-US" i="0" baseline="0" dirty="0"/>
              <a:t> N-termini, yet they are known to have the same </a:t>
            </a:r>
            <a:r>
              <a:rPr lang="en-US" i="0" baseline="0" dirty="0" err="1"/>
              <a:t>aa</a:t>
            </a:r>
            <a:r>
              <a:rPr lang="en-US" i="0" baseline="0" dirty="0"/>
              <a:t> seq. Likewise for H2A[c] and H2A[d]”.  Say:  “These unruly strands are precisely what this project is all about.  But not yet.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19</a:t>
            </a:fld>
            <a:endParaRPr lang="en-US"/>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&lt;000-start-y-rotation.jpg&gt;  Last</a:t>
            </a:r>
            <a:r>
              <a:rPr lang="en-US" baseline="0" dirty="0"/>
              <a:t> slide of the y-axis rotation of the 90º-x-rotated octamer.</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190</a:t>
            </a:fld>
            <a:endParaRPr lang="en-US" dirty="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191</a:t>
            </a:fld>
            <a:endParaRPr lang="en-US" dirty="0"/>
          </a:p>
        </p:txBody>
      </p:sp>
    </p:spTree>
    <p:extLst>
      <p:ext uri="{BB962C8B-B14F-4D97-AF65-F5344CB8AC3E}">
        <p14:creationId xmlns:p14="http://schemas.microsoft.com/office/powerpoint/2010/main" val="3519821849"/>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&lt;1AOI-ribbons-DNA.png&gt;</a:t>
            </a:r>
          </a:p>
        </p:txBody>
      </p:sp>
      <p:sp>
        <p:nvSpPr>
          <p:cNvPr id="4" name="Slide Number Placeholder 3"/>
          <p:cNvSpPr>
            <a:spLocks noGrp="1"/>
          </p:cNvSpPr>
          <p:nvPr>
            <p:ph type="sldNum" sz="quarter" idx="10"/>
          </p:nvPr>
        </p:nvSpPr>
        <p:spPr/>
        <p:txBody>
          <a:bodyPr/>
          <a:lstStyle/>
          <a:p>
            <a:fld id="{FAE7C917-D51A-4295-BE2A-DA9874990013}" type="slidenum">
              <a:rPr lang="en-US" smtClean="0"/>
              <a:pPr/>
              <a:t>192</a:t>
            </a:fld>
            <a:endParaRPr lang="en-US"/>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&lt;H2A-H2B_Octamer_truncated.jpg&gt; (Couldn’t use previous “Octamer truncated.png” because it’s </a:t>
            </a:r>
            <a:r>
              <a:rPr lang="en-US" i="1" dirty="0"/>
              <a:t>moved</a:t>
            </a:r>
            <a:r>
              <a:rPr lang="en-US" dirty="0"/>
              <a:t> a bit).  Say:  “I’m going</a:t>
            </a:r>
            <a:r>
              <a:rPr lang="en-US" baseline="0" dirty="0"/>
              <a:t> to show the super groove; but you won’t see the whole thing, only part of each dimer as they appear in succession.  So I’m going to show you which part we shall be displaying, and why”.  Say: </a:t>
            </a:r>
            <a:r>
              <a:rPr lang="en-US" dirty="0"/>
              <a:t>“As usual, we start with the truncated</a:t>
            </a:r>
            <a:r>
              <a:rPr lang="en-US" baseline="0" dirty="0"/>
              <a:t> octamer in ‘root position’ ”.</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193</a:t>
            </a:fld>
            <a:endParaRPr lang="en-US" dirty="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&lt;H2A[g]-H2B[h]_small.jpg&gt;  Let’s remove everything but the turquoise and pink H2A-H2B dimer...</a:t>
            </a:r>
          </a:p>
        </p:txBody>
      </p:sp>
      <p:sp>
        <p:nvSpPr>
          <p:cNvPr id="4" name="Slide Number Placeholder 3"/>
          <p:cNvSpPr>
            <a:spLocks noGrp="1"/>
          </p:cNvSpPr>
          <p:nvPr>
            <p:ph type="sldNum" sz="quarter" idx="10"/>
          </p:nvPr>
        </p:nvSpPr>
        <p:spPr/>
        <p:txBody>
          <a:bodyPr/>
          <a:lstStyle/>
          <a:p>
            <a:fld id="{FAE7C917-D51A-4295-BE2A-DA9874990013}" type="slidenum">
              <a:rPr lang="en-US" smtClean="0"/>
              <a:pPr/>
              <a:t>194</a:t>
            </a:fld>
            <a:endParaRPr lang="en-US" dirty="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&lt;H2A[g]-H2B[h]_large_centered.jpg&gt; ...and let’s center it.  Say</a:t>
            </a:r>
            <a:r>
              <a:rPr lang="en-US" baseline="0" dirty="0"/>
              <a:t> “Before proceeding, let us review the ‘anatomy’ of the histone dimer”.  </a:t>
            </a:r>
            <a:r>
              <a:rPr lang="en-US" dirty="0"/>
              <a:t>(THIS SLIDE WAS DUPLICATED BELOW BECAUSE THE TEXT</a:t>
            </a:r>
            <a:r>
              <a:rPr lang="en-US" baseline="0" dirty="0"/>
              <a:t> BOXES {HELIX I} WILL OVERLAP THE {H2?[n]}’s, WHICH WILL MAKE THE TIMINGS ANNOYINGLY DIFFICULT TO ADJUST.)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195</a:t>
            </a:fld>
            <a:endParaRPr lang="en-US" dirty="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&lt;H2A[g]-H2B[h]_large_centered.jpg&gt; “First of all, Helix I, a DNA-binding domain.  Adjacent to</a:t>
            </a:r>
            <a:r>
              <a:rPr lang="en-US" baseline="0" dirty="0"/>
              <a:t> that is </a:t>
            </a:r>
            <a:r>
              <a:rPr lang="en-US" baseline="0" dirty="0">
                <a:sym typeface="Symbol"/>
              </a:rPr>
              <a:t>-Strand I, also a DNA-binding domain.  I’m not going to label Helix II, since the identity of this long central Helix, a hydrophobic non-DNA-domain, is self-evident.  Next are the 2 {-Strand II}’s, which both interact with the adjacent {-Strand I}’s, forming a so-called “-Bridge”, as well as bind DNA.  Remaining helices are Helix III, unlabeled </a:t>
            </a:r>
            <a:r>
              <a:rPr lang="en-US" baseline="0" dirty="0" err="1">
                <a:sym typeface="Symbol"/>
              </a:rPr>
              <a:t>bc</a:t>
            </a:r>
            <a:r>
              <a:rPr lang="en-US" baseline="0" dirty="0">
                <a:sym typeface="Symbol"/>
              </a:rPr>
              <a:t> not DNA-binding.”</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196</a:t>
            </a:fld>
            <a:endParaRPr lang="en-US" dirty="0"/>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E7C917-D51A-4295-BE2A-DA9874990013}" type="slidenum">
              <a:rPr lang="en-US" smtClean="0"/>
              <a:pPr/>
              <a:t>197</a:t>
            </a:fld>
            <a:endParaRPr lang="en-US" dirty="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&lt;H2A[g]-H2B[h]_large_centered.jpg&gt; “First of all, Helix I, a DNA-binding domain.  Adjacent to</a:t>
            </a:r>
            <a:r>
              <a:rPr lang="en-US" baseline="0" dirty="0"/>
              <a:t> that is </a:t>
            </a:r>
            <a:r>
              <a:rPr lang="en-US" baseline="0" dirty="0">
                <a:sym typeface="Symbol"/>
              </a:rPr>
              <a:t>-Strand I, also a DNA-binding domain.  I’m not going to label Helix II, since the identity of this long central Helix, a hydrophobic non-DNA-domain, is self-evident.  Next are the 2 {-Strand II}’s, which both interact with the adjacent {-Strand I}’s, forming a so-called “-Bridge”, as well as bind DNA.  Remaining helices are Helix III, unlabeled </a:t>
            </a:r>
            <a:r>
              <a:rPr lang="en-US" baseline="0" dirty="0" err="1">
                <a:sym typeface="Symbol"/>
              </a:rPr>
              <a:t>bc</a:t>
            </a:r>
            <a:r>
              <a:rPr lang="en-US" baseline="0" dirty="0">
                <a:sym typeface="Symbol"/>
              </a:rPr>
              <a:t> not DNA-binding.”</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198</a:t>
            </a:fld>
            <a:endParaRPr lang="en-US" dirty="0"/>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&lt;H2A-H2B_adjust position1.avi&gt;  The view of this dimer that you will see, when we look at the </a:t>
            </a:r>
            <a:r>
              <a:rPr lang="en-US" dirty="0" err="1"/>
              <a:t>superhelical</a:t>
            </a:r>
            <a:r>
              <a:rPr lang="en-US" baseline="0" dirty="0"/>
              <a:t> groove, is different.  First we must rotate the structure 90º about its Y-axis...</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199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2</a:t>
            </a:fld>
            <a:endParaRPr lang="en-US" dirty="0"/>
          </a:p>
        </p:txBody>
      </p:sp>
    </p:spTree>
    <p:extLst>
      <p:ext uri="{BB962C8B-B14F-4D97-AF65-F5344CB8AC3E}">
        <p14:creationId xmlns:p14="http://schemas.microsoft.com/office/powerpoint/2010/main" val="1724130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&lt;1AOI-ribbons-no-DNA.png&gt;  Say:  “Still cluttered”.  Say:  “Note </a:t>
            </a:r>
            <a:r>
              <a:rPr lang="en-US" baseline="0" dirty="0"/>
              <a:t>the unruly strands; </a:t>
            </a:r>
            <a:r>
              <a:rPr lang="en-US" i="1" baseline="0" dirty="0"/>
              <a:t>i.e., </a:t>
            </a:r>
            <a:r>
              <a:rPr lang="en-US" i="0" baseline="0" dirty="0"/>
              <a:t>H3[a] and H3[e] have different-</a:t>
            </a:r>
            <a:r>
              <a:rPr lang="en-US" i="0" baseline="0" dirty="0" err="1"/>
              <a:t>lengthed</a:t>
            </a:r>
            <a:r>
              <a:rPr lang="en-US" i="0" baseline="0" dirty="0"/>
              <a:t> N-termini, yet they are known to have the same </a:t>
            </a:r>
            <a:r>
              <a:rPr lang="en-US" i="0" baseline="0" dirty="0" err="1"/>
              <a:t>aa</a:t>
            </a:r>
            <a:r>
              <a:rPr lang="en-US" i="0" baseline="0" dirty="0"/>
              <a:t> seq. Likewise for H2A[c] and H2A[d]”.  Say:  “These unruly strands are precisely what this project is all about.  But not yet.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20</a:t>
            </a:fld>
            <a:endParaRPr lang="en-US"/>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&lt;H2A-H2B_adjust position2.avi&gt; ...then we’ll rotate it -120º about its X-axis.  This is the position of each</a:t>
            </a:r>
            <a:r>
              <a:rPr lang="en-US" baseline="0" dirty="0"/>
              <a:t> of the 4 histone subunit dimers as you will see them in the upcoming view of the </a:t>
            </a:r>
            <a:r>
              <a:rPr lang="en-US" baseline="0" dirty="0" err="1"/>
              <a:t>superhelical</a:t>
            </a:r>
            <a:r>
              <a:rPr lang="en-US" baseline="0" dirty="0"/>
              <a:t> groove.  But we’re going to do more to simplify things, and make them more comprehensible.  Since we don’t need to see Helix II, let’s </a:t>
            </a:r>
            <a:r>
              <a:rPr lang="en-US" baseline="0" dirty="0" err="1"/>
              <a:t>hightlight</a:t>
            </a:r>
            <a:r>
              <a:rPr lang="en-US" baseline="0" dirty="0"/>
              <a:t> it...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200</a:t>
            </a:fld>
            <a:endParaRPr lang="en-US" dirty="0"/>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&lt;H2A[g]-H2B[h]_final_helix2_selected.jpg&gt;  ...and delete it ...</a:t>
            </a:r>
          </a:p>
        </p:txBody>
      </p:sp>
      <p:sp>
        <p:nvSpPr>
          <p:cNvPr id="4" name="Slide Number Placeholder 3"/>
          <p:cNvSpPr>
            <a:spLocks noGrp="1"/>
          </p:cNvSpPr>
          <p:nvPr>
            <p:ph type="sldNum" sz="quarter" idx="10"/>
          </p:nvPr>
        </p:nvSpPr>
        <p:spPr/>
        <p:txBody>
          <a:bodyPr/>
          <a:lstStyle/>
          <a:p>
            <a:fld id="{FAE7C917-D51A-4295-BE2A-DA9874990013}" type="slidenum">
              <a:rPr lang="en-US" smtClean="0"/>
              <a:pPr/>
              <a:t>201</a:t>
            </a:fld>
            <a:endParaRPr lang="en-US" dirty="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&lt;H2A[g]-H2B[h]_final_helix2_deleted.jpg&gt;  Likewise, we really don’t need to see Helix III either, so let’s highlight</a:t>
            </a:r>
            <a:r>
              <a:rPr lang="en-US" baseline="0" dirty="0"/>
              <a:t> that...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202</a:t>
            </a:fld>
            <a:endParaRPr lang="en-US" dirty="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&lt;H2A[g]-H2B[h]_final_helix3_selected.jpg&gt;  ...and delete it ...</a:t>
            </a:r>
          </a:p>
          <a:p>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203</a:t>
            </a:fld>
            <a:endParaRPr lang="en-US" dirty="0"/>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&lt;H2A[g]-H2B[h]_final_helix3_deleted.jpg&gt;</a:t>
            </a:r>
          </a:p>
        </p:txBody>
      </p:sp>
      <p:sp>
        <p:nvSpPr>
          <p:cNvPr id="4" name="Slide Number Placeholder 3"/>
          <p:cNvSpPr>
            <a:spLocks noGrp="1"/>
          </p:cNvSpPr>
          <p:nvPr>
            <p:ph type="sldNum" sz="quarter" idx="10"/>
          </p:nvPr>
        </p:nvSpPr>
        <p:spPr/>
        <p:txBody>
          <a:bodyPr/>
          <a:lstStyle/>
          <a:p>
            <a:fld id="{FAE7C917-D51A-4295-BE2A-DA9874990013}" type="slidenum">
              <a:rPr lang="en-US" smtClean="0"/>
              <a:pPr/>
              <a:t>204</a:t>
            </a:fld>
            <a:endParaRPr lang="en-US" dirty="0"/>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&lt;H2A[g]-H2B[h]_final_helix3_deleted.jpg&gt;  This, then, is the shape you’re going to see for each dimer.  That is, as we travel around the S.G.,</a:t>
            </a:r>
            <a:r>
              <a:rPr lang="en-US" baseline="0" dirty="0"/>
              <a:t> which is a spiral path that binds 146 </a:t>
            </a:r>
            <a:r>
              <a:rPr lang="en-US" baseline="0" dirty="0" err="1"/>
              <a:t>bp</a:t>
            </a:r>
            <a:r>
              <a:rPr lang="en-US" baseline="0" dirty="0"/>
              <a:t>, you’ll see this motif recurring repeatedly, for each of the 4 dimers in the histone octamer, namely </a:t>
            </a:r>
            <a:r>
              <a:rPr lang="en-US" baseline="0" dirty="0">
                <a:sym typeface="Symbol"/>
              </a:rPr>
              <a:t>-Strand II of the lower-numbered histone subunit (in this case, the turquoise-colored H2A[g]), then -Strand I followed by Helix I of the higher-#’d (H2B[h]), then as shown on top of the slide.  KEEP THIS SHAPE IN MIND FOR THE NEXT SEVERAL SLIDES, BECAUSE WE’RE GOING TO BE SEEING IT REPEATEDLY.</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205</a:t>
            </a:fld>
            <a:endParaRPr lang="en-US" dirty="0"/>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&lt;rotate-super-DNA-ribbon-intro1.jpg&gt;  Say:</a:t>
            </a:r>
            <a:r>
              <a:rPr lang="en-US" baseline="0" dirty="0"/>
              <a:t>  “OK, we’re going back again to the nucleosome in ‘root position’, to show the mode of electrostatic binding of DNA to the basic amino acid residues of the </a:t>
            </a:r>
            <a:r>
              <a:rPr lang="en-US" baseline="0" dirty="0" err="1"/>
              <a:t>superhelical</a:t>
            </a:r>
            <a:r>
              <a:rPr lang="en-US" baseline="0" dirty="0"/>
              <a:t> groove.  Here again we see the entire structure, consisting of the 8-subunit histone core surrounded by 146 </a:t>
            </a:r>
            <a:r>
              <a:rPr lang="en-US" baseline="0" dirty="0" err="1"/>
              <a:t>bp</a:t>
            </a:r>
            <a:r>
              <a:rPr lang="en-US" baseline="0" dirty="0"/>
              <a:t> of DNA, which, as we shall see, wrap around the core 1-2/3 times. </a:t>
            </a:r>
            <a:r>
              <a:rPr lang="en-US" dirty="0"/>
              <a:t>Let’s center it,</a:t>
            </a:r>
            <a:r>
              <a:rPr lang="en-US" baseline="0" dirty="0"/>
              <a:t> and remove the random-coil N- and C-termini...</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206</a:t>
            </a:fld>
            <a:endParaRPr lang="en-US" dirty="0"/>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&lt;rotate-super-DNA-ribbon-intro2.jpg&gt;  Now, we don’t need to include all elements of the structure to illustrate</a:t>
            </a:r>
            <a:r>
              <a:rPr lang="en-US" baseline="0" dirty="0"/>
              <a:t> the electrostatic binding of DNA to histone, and in fact, most of it just gets in the way.  So, for starters, let’s remove all the protein components which are NOT involved in DNA binding.</a:t>
            </a:r>
            <a:endParaRPr lang="en-US" dirty="0"/>
          </a:p>
          <a:p>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207</a:t>
            </a:fld>
            <a:endParaRPr lang="en-US" dirty="0"/>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&lt;rotate-super-DNA-ribbon-intro3.jpg&gt;  OK, this leaves only those portions of the 4 histone dimers which I showed you recently.  They won’t look the same from this angle of viewing, but we’re going to change</a:t>
            </a:r>
            <a:r>
              <a:rPr lang="en-US" baseline="0" dirty="0"/>
              <a:t> the angle of viewing in a moment.  First, one more adjustment:  We’ll remove</a:t>
            </a:r>
            <a:r>
              <a:rPr lang="en-US" dirty="0"/>
              <a:t> the base-pairs, because they will</a:t>
            </a:r>
            <a:r>
              <a:rPr lang="en-US" baseline="0" dirty="0"/>
              <a:t> otherwise obstruct our view, and since the positively-charged </a:t>
            </a:r>
            <a:r>
              <a:rPr lang="en-US" baseline="0" dirty="0" err="1"/>
              <a:t>Arg</a:t>
            </a:r>
            <a:r>
              <a:rPr lang="en-US" baseline="0" dirty="0"/>
              <a:t> and Lys residues of the </a:t>
            </a:r>
            <a:r>
              <a:rPr lang="en-US" baseline="0" dirty="0" err="1"/>
              <a:t>superhelical</a:t>
            </a:r>
            <a:r>
              <a:rPr lang="en-US" baseline="0" dirty="0"/>
              <a:t> groove bind to negatively-charged phosphate groups of the sugar-phosphate backbone, the presence of bases is extraneous to our current investigation anyway.</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208</a:t>
            </a:fld>
            <a:endParaRPr lang="en-US" dirty="0"/>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&lt;rotate-super-DNA-ribbon-intro4.jpg&gt;  </a:t>
            </a:r>
            <a:r>
              <a:rPr lang="en-US" baseline="0" dirty="0"/>
              <a:t>OK, we’re ready to study the SG in detail.  But we need to change the viewing angle.  First we rotate the entire structure +90º around its Y-axis...</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209</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&lt;1AOI-ribbons-no-DNA.png&gt;  Say:  “Still cluttered”.  Say:  “Note </a:t>
            </a:r>
            <a:r>
              <a:rPr lang="en-US" baseline="0" dirty="0"/>
              <a:t>the unruly strands; </a:t>
            </a:r>
            <a:r>
              <a:rPr lang="en-US" i="1" baseline="0" dirty="0"/>
              <a:t>i.e., </a:t>
            </a:r>
            <a:r>
              <a:rPr lang="en-US" i="0" baseline="0" dirty="0"/>
              <a:t>H3[a] and H3[e] have different-</a:t>
            </a:r>
            <a:r>
              <a:rPr lang="en-US" i="0" baseline="0" dirty="0" err="1"/>
              <a:t>lengthed</a:t>
            </a:r>
            <a:r>
              <a:rPr lang="en-US" i="0" baseline="0" dirty="0"/>
              <a:t> N-termini, yet they are known to have the same </a:t>
            </a:r>
            <a:r>
              <a:rPr lang="en-US" i="0" baseline="0" dirty="0" err="1"/>
              <a:t>aa</a:t>
            </a:r>
            <a:r>
              <a:rPr lang="en-US" i="0" baseline="0" dirty="0"/>
              <a:t> seq. Likewise for H2A[c] and H2A[d]”.  Say:  “These unruly strands are precisely what this project is all about.  But not yet.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21</a:t>
            </a:fld>
            <a:endParaRPr lang="en-US"/>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&lt;super_DNA_turn-to-side.avi&gt;  ...(nucleosome rotates  by Y +90º).  Next I’m going to rotate it upwards, like a water wheel on a Mississippi River steamboat, until we see the end of the DNA strand, so we can start looking at the rotation</a:t>
            </a:r>
            <a:r>
              <a:rPr lang="en-US" baseline="0" dirty="0"/>
              <a:t> with some sense of where we are at each moment...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210</a:t>
            </a:fld>
            <a:endParaRPr lang="en-US" dirty="0"/>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&lt;super_DNA_rewind.avi&gt;  ...(nucleosome “rewinds” until the left-hand end of the DNA strand falls to the middle of the field).</a:t>
            </a:r>
          </a:p>
        </p:txBody>
      </p:sp>
      <p:sp>
        <p:nvSpPr>
          <p:cNvPr id="4" name="Slide Number Placeholder 3"/>
          <p:cNvSpPr>
            <a:spLocks noGrp="1"/>
          </p:cNvSpPr>
          <p:nvPr>
            <p:ph type="sldNum" sz="quarter" idx="10"/>
          </p:nvPr>
        </p:nvSpPr>
        <p:spPr/>
        <p:txBody>
          <a:bodyPr/>
          <a:lstStyle/>
          <a:p>
            <a:fld id="{FAE7C917-D51A-4295-BE2A-DA9874990013}" type="slidenum">
              <a:rPr lang="en-US" smtClean="0"/>
              <a:pPr/>
              <a:t>211</a:t>
            </a:fld>
            <a:endParaRPr lang="en-US" dirty="0"/>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&lt;super_DNA_rotate0.jpg&gt;  Say:</a:t>
            </a:r>
            <a:r>
              <a:rPr lang="en-US" baseline="0" dirty="0"/>
              <a:t>  “OK, now we can see the end of the DNA strand on the left-hand side of the structure.  Next we’ll rotate it.”</a:t>
            </a:r>
            <a:endParaRPr lang="en-US" dirty="0"/>
          </a:p>
          <a:p>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212</a:t>
            </a:fld>
            <a:endParaRPr lang="en-US" dirty="0"/>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&lt;super_DNA-rotate.avi&gt;  (Nucleosome rotates at least twice)(Length = 7 seconds; 4 complete rotations =</a:t>
            </a:r>
            <a:r>
              <a:rPr lang="en-US" baseline="0" dirty="0"/>
              <a:t> 29.33 sec</a:t>
            </a:r>
            <a:r>
              <a:rPr lang="en-US" dirty="0"/>
              <a:t>)  T</a:t>
            </a:r>
            <a:r>
              <a:rPr lang="en-US" baseline="0" dirty="0"/>
              <a:t>he purpose of rotating it, at this moment, is only to demonstrate the spiral arrangement of the DNA, as it wraps around the histone core.  See if you can discern the spiral.  I see it best when I focus my attention on the top of the structure as it whirls about.  You won’t be able to see much of the histone geometry beneath the DNA while it’s moving, but we’re going to slow it down in a moment.</a:t>
            </a:r>
            <a:endParaRPr lang="en-US" dirty="0"/>
          </a:p>
          <a:p>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213</a:t>
            </a:fld>
            <a:endParaRPr lang="en-US" dirty="0"/>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&lt;super_DNA_rotate0.jpg&gt;  (First</a:t>
            </a:r>
            <a:r>
              <a:rPr lang="en-US" baseline="0" dirty="0"/>
              <a:t> frame of rewound rotation movie).  MUST COMPARE WITH PREVIOUS HELICAL VIEW OF NUCLEOSOME.</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214</a:t>
            </a:fld>
            <a:endParaRPr lang="en-US" dirty="0"/>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&lt;000-start-y-rotation-SPRING.jpg&gt;  The spiral is made of 4 rather rectilinearly</a:t>
            </a:r>
            <a:r>
              <a:rPr lang="en-US" baseline="0" dirty="0"/>
              <a:t> angular turns, which define 4 domains of theoretical DNA binding.  First there is the turquoise/pink H2A/H2B dimer at the top of the slide, then the yellow/brown H3/H4 dimer in the middle on the left, then the other H3/H4 dimer in white/red in the middle on the right, then the other H2A/H2B dimer in the lower left of the rear of the structure.  We’ll study this path more closely in a while.</a:t>
            </a:r>
          </a:p>
          <a:p>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215</a:t>
            </a:fld>
            <a:endParaRPr lang="en-US" dirty="0"/>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&lt;000_x-then-y-rotation.avi&gt;  </a:t>
            </a:r>
            <a:r>
              <a:rPr lang="en-US" baseline="0" dirty="0"/>
              <a:t>Movie length = approx. 7.4 seconds.  </a:t>
            </a:r>
            <a:r>
              <a:rPr lang="en-US" dirty="0"/>
              <a:t>YOU CAN USE THIS SLIDE TO TEACH HISTONE EQUATORIAL PLANE (</a:t>
            </a:r>
            <a:r>
              <a:rPr lang="en-US" baseline="0" dirty="0"/>
              <a:t>H3[a]-H4[b]-H2A[c]-H2B[d] bottom, H3[e]-H4[f]-H2A[g]-H2B[h] top).  Note also the “</a:t>
            </a:r>
            <a:r>
              <a:rPr lang="en-US" baseline="0" dirty="0" err="1"/>
              <a:t>Superhelical</a:t>
            </a:r>
            <a:r>
              <a:rPr lang="en-US" baseline="0" dirty="0"/>
              <a:t> Groove”! --- CURRENTLY SET FOR 4 REVOLUTIONS = 29.6 seconds (PERFECT LENGTH!  But probably too short for this discussion).</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216</a:t>
            </a:fld>
            <a:endParaRPr lang="en-US" dirty="0"/>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&lt;super_DNA_rotate0.jpg&gt;  (First</a:t>
            </a:r>
            <a:r>
              <a:rPr lang="en-US" baseline="0" dirty="0"/>
              <a:t> frame of rewound rotation movie).  Say:  “Now we come to the crux of the matter.  We’re going to repeat the rotation of the nucleosome, but this time we’re going to stop at each DNA-binding domain, to see the structure and placement of the underlying histone subunits.  Again, we’ll start at the end of the DNA helix, and wind positively around the X-axis:”</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217</a:t>
            </a:fld>
            <a:endParaRPr lang="en-US" dirty="0"/>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&lt;super-rotate_disappear-1.avi&gt;  (L=2s).</a:t>
            </a:r>
          </a:p>
        </p:txBody>
      </p:sp>
      <p:sp>
        <p:nvSpPr>
          <p:cNvPr id="4" name="Slide Number Placeholder 3"/>
          <p:cNvSpPr>
            <a:spLocks noGrp="1"/>
          </p:cNvSpPr>
          <p:nvPr>
            <p:ph type="sldNum" sz="quarter" idx="10"/>
          </p:nvPr>
        </p:nvSpPr>
        <p:spPr/>
        <p:txBody>
          <a:bodyPr/>
          <a:lstStyle/>
          <a:p>
            <a:fld id="{FAE7C917-D51A-4295-BE2A-DA9874990013}" type="slidenum">
              <a:rPr lang="en-US" smtClean="0"/>
              <a:pPr/>
              <a:t>218</a:t>
            </a:fld>
            <a:endParaRPr lang="en-US" dirty="0"/>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&lt;super-DNA-ribbon_rotate0_9_22_21-MID1.jpg&gt;   Here we are at our first stop, H2A[g] (turquoise) and H2B[h] (pink).  They’ll be much easier to see if we temporarily remove the DNA...</a:t>
            </a:r>
          </a:p>
        </p:txBody>
      </p:sp>
      <p:sp>
        <p:nvSpPr>
          <p:cNvPr id="4" name="Slide Number Placeholder 3"/>
          <p:cNvSpPr>
            <a:spLocks noGrp="1"/>
          </p:cNvSpPr>
          <p:nvPr>
            <p:ph type="sldNum" sz="quarter" idx="10"/>
          </p:nvPr>
        </p:nvSpPr>
        <p:spPr/>
        <p:txBody>
          <a:bodyPr/>
          <a:lstStyle/>
          <a:p>
            <a:fld id="{FAE7C917-D51A-4295-BE2A-DA9874990013}" type="slidenum">
              <a:rPr lang="en-US" smtClean="0"/>
              <a:pPr/>
              <a:t>219</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&lt;1AOI-ribbons-no-DNA.png&gt;  Say:  “Still cluttered”.  Say:  “Note </a:t>
            </a:r>
            <a:r>
              <a:rPr lang="en-US" baseline="0" dirty="0"/>
              <a:t>the unruly strands; </a:t>
            </a:r>
            <a:r>
              <a:rPr lang="en-US" i="1" baseline="0" dirty="0"/>
              <a:t>i.e., </a:t>
            </a:r>
            <a:r>
              <a:rPr lang="en-US" i="0" baseline="0" dirty="0"/>
              <a:t>H3[a] and H3[e] have different-</a:t>
            </a:r>
            <a:r>
              <a:rPr lang="en-US" i="0" baseline="0" dirty="0" err="1"/>
              <a:t>lengthed</a:t>
            </a:r>
            <a:r>
              <a:rPr lang="en-US" i="0" baseline="0" dirty="0"/>
              <a:t> N-termini, yet they are known to have the same </a:t>
            </a:r>
            <a:r>
              <a:rPr lang="en-US" i="0" baseline="0" dirty="0" err="1"/>
              <a:t>aa</a:t>
            </a:r>
            <a:r>
              <a:rPr lang="en-US" i="0" baseline="0" dirty="0"/>
              <a:t> seq. Likewise for H2A[c] and H2A[d]”.  Say:  “These unruly strands are precisely what this project is all about.  But not yet.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22</a:t>
            </a:fld>
            <a:endParaRPr lang="en-US"/>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&lt;super-DNA-ribbon_rotate0_9_22_21-subunits-only.jpg&gt;  Remember this shape?  This is the shape I asked you to keep in mind a few slides</a:t>
            </a:r>
            <a:r>
              <a:rPr lang="en-US" baseline="0" dirty="0"/>
              <a:t> back.  </a:t>
            </a:r>
            <a:r>
              <a:rPr lang="en-US" dirty="0"/>
              <a:t>These are the DNA-binding portions of the H2A-H2B dimer, which</a:t>
            </a:r>
            <a:r>
              <a:rPr lang="en-US" baseline="0" dirty="0"/>
              <a:t> involves Helix I and its adjacent </a:t>
            </a:r>
            <a:r>
              <a:rPr lang="en-US" baseline="0" dirty="0">
                <a:sym typeface="Symbol"/>
              </a:rPr>
              <a:t>-strands</a:t>
            </a:r>
            <a:r>
              <a:rPr lang="en-US" dirty="0"/>
              <a:t>.  We’ll be looking more closely at the basic </a:t>
            </a:r>
            <a:r>
              <a:rPr lang="en-US" dirty="0" err="1"/>
              <a:t>Arg</a:t>
            </a:r>
            <a:r>
              <a:rPr lang="en-US" dirty="0"/>
              <a:t> and Lys residues in a moment, but for now I just want you to look at the shape, and the position of these parts of this histone dimer.  In particular, I want you to observe</a:t>
            </a:r>
            <a:r>
              <a:rPr lang="en-US" baseline="0" dirty="0"/>
              <a:t> the positions of these protein bits wrt the overlying DNA, which we shall now add back:</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220</a:t>
            </a:fld>
            <a:endParaRPr lang="en-US" dirty="0"/>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&lt;super-DNA-ribbon_rotate0_9_22_21-MID1.jpg&gt;  From this angle, the turquoise subunit, H2A[g], looks well-situated to bind DNA, but look at H2B[h].  Most of Helix I is nowhere near the DNA, and whatever basic aa residues are present within it, they are not likely to be able to form strong salt bridges with DNA phosphat</a:t>
            </a:r>
            <a:r>
              <a:rPr lang="en-US" baseline="0" dirty="0"/>
              <a:t>e oxygens.  We’re now going to look at the other 3 histone dimers that reside inside this DNA spiral.  To facilitate this (etc) we’ll remove this dimer...</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221</a:t>
            </a:fld>
            <a:endParaRPr lang="en-US" dirty="0"/>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&lt;super-DNA-ribbon_rotate0_9_22_21-NO-subunits.jpg&gt;  All right,</a:t>
            </a:r>
            <a:r>
              <a:rPr lang="en-US" baseline="0" dirty="0"/>
              <a:t> let’s continue rotating the DNA...</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222</a:t>
            </a:fld>
            <a:endParaRPr lang="en-US" dirty="0"/>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&lt;super-rotate_disappear-2.avi&gt;</a:t>
            </a:r>
          </a:p>
        </p:txBody>
      </p:sp>
      <p:sp>
        <p:nvSpPr>
          <p:cNvPr id="4" name="Slide Number Placeholder 3"/>
          <p:cNvSpPr>
            <a:spLocks noGrp="1"/>
          </p:cNvSpPr>
          <p:nvPr>
            <p:ph type="sldNum" sz="quarter" idx="10"/>
          </p:nvPr>
        </p:nvSpPr>
        <p:spPr/>
        <p:txBody>
          <a:bodyPr/>
          <a:lstStyle/>
          <a:p>
            <a:fld id="{FAE7C917-D51A-4295-BE2A-DA9874990013}" type="slidenum">
              <a:rPr lang="en-US" smtClean="0"/>
              <a:pPr/>
              <a:t>223</a:t>
            </a:fld>
            <a:endParaRPr lang="en-US" dirty="0"/>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&lt;super-DNA-ribbon_rotate0_9_22_50-mid2.jpg&gt;  This is our second stop, yellow H3[e] and brown H4[f]...</a:t>
            </a:r>
          </a:p>
        </p:txBody>
      </p:sp>
      <p:sp>
        <p:nvSpPr>
          <p:cNvPr id="4" name="Slide Number Placeholder 3"/>
          <p:cNvSpPr>
            <a:spLocks noGrp="1"/>
          </p:cNvSpPr>
          <p:nvPr>
            <p:ph type="sldNum" sz="quarter" idx="10"/>
          </p:nvPr>
        </p:nvSpPr>
        <p:spPr/>
        <p:txBody>
          <a:bodyPr/>
          <a:lstStyle/>
          <a:p>
            <a:fld id="{FAE7C917-D51A-4295-BE2A-DA9874990013}" type="slidenum">
              <a:rPr lang="en-US" smtClean="0"/>
              <a:pPr/>
              <a:t>224</a:t>
            </a:fld>
            <a:endParaRPr lang="en-US" dirty="0"/>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&lt;super-DNA-ribbon_rotate0_9_22_50-subunits-only.jpg&gt;  (Perhaps just show,</a:t>
            </a:r>
            <a:r>
              <a:rPr lang="en-US" baseline="0" dirty="0"/>
              <a:t> without dialog).</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225</a:t>
            </a:fld>
            <a:endParaRPr lang="en-US" dirty="0"/>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&lt;super-DNA-ribbon_rotate0_9_22_50-mid2.jpg&gt;  The</a:t>
            </a:r>
            <a:r>
              <a:rPr lang="en-US" baseline="0" dirty="0"/>
              <a:t> alignment with the DNA sugar-phosphate backbone is not as easily assessed at this viewing angle, but there’s at least a suggestion that it’s a bit off.  We’ll be re-examining this shortly.  For now let’s remove these subunits, and continue our journey...</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226</a:t>
            </a:fld>
            <a:endParaRPr lang="en-US" dirty="0"/>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&lt;super-DNA-ribbon_rotate0_9_22_50-NO-subunits.jpg&gt;  (perhaps no dialog)  (H3[e]-H4[f] removed).</a:t>
            </a:r>
          </a:p>
        </p:txBody>
      </p:sp>
      <p:sp>
        <p:nvSpPr>
          <p:cNvPr id="4" name="Slide Number Placeholder 3"/>
          <p:cNvSpPr>
            <a:spLocks noGrp="1"/>
          </p:cNvSpPr>
          <p:nvPr>
            <p:ph type="sldNum" sz="quarter" idx="10"/>
          </p:nvPr>
        </p:nvSpPr>
        <p:spPr/>
        <p:txBody>
          <a:bodyPr/>
          <a:lstStyle/>
          <a:p>
            <a:fld id="{FAE7C917-D51A-4295-BE2A-DA9874990013}" type="slidenum">
              <a:rPr lang="en-US" smtClean="0"/>
              <a:pPr/>
              <a:t>227</a:t>
            </a:fld>
            <a:endParaRPr lang="en-US" dirty="0"/>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&lt;super-rotate_disappear-3.avi&gt; (Longer; L=3)</a:t>
            </a:r>
          </a:p>
        </p:txBody>
      </p:sp>
      <p:sp>
        <p:nvSpPr>
          <p:cNvPr id="4" name="Slide Number Placeholder 3"/>
          <p:cNvSpPr>
            <a:spLocks noGrp="1"/>
          </p:cNvSpPr>
          <p:nvPr>
            <p:ph type="sldNum" sz="quarter" idx="10"/>
          </p:nvPr>
        </p:nvSpPr>
        <p:spPr/>
        <p:txBody>
          <a:bodyPr/>
          <a:lstStyle/>
          <a:p>
            <a:fld id="{FAE7C917-D51A-4295-BE2A-DA9874990013}" type="slidenum">
              <a:rPr lang="en-US" smtClean="0"/>
              <a:pPr/>
              <a:t>228</a:t>
            </a:fld>
            <a:endParaRPr lang="en-US" dirty="0"/>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&lt;super-DNA-ribbon_rotate0_9_22_76-mid3.jpg&gt;  Here</a:t>
            </a:r>
            <a:r>
              <a:rPr lang="en-US" baseline="0" dirty="0"/>
              <a:t> we are at (white) H3[a] and (red) H4[b]...</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229</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&lt;1AOI-ribbons-no-DNA.png&gt;  Say:  “Still cluttered”.  Say:  “Note </a:t>
            </a:r>
            <a:r>
              <a:rPr lang="en-US" baseline="0" dirty="0"/>
              <a:t>the unruly strands; </a:t>
            </a:r>
            <a:r>
              <a:rPr lang="en-US" i="1" baseline="0" dirty="0"/>
              <a:t>i.e., </a:t>
            </a:r>
            <a:r>
              <a:rPr lang="en-US" i="0" baseline="0" dirty="0"/>
              <a:t>H3[a] and H3[e] have different-</a:t>
            </a:r>
            <a:r>
              <a:rPr lang="en-US" i="0" baseline="0" dirty="0" err="1"/>
              <a:t>lengthed</a:t>
            </a:r>
            <a:r>
              <a:rPr lang="en-US" i="0" baseline="0" dirty="0"/>
              <a:t> N-termini, yet they are known to have the same </a:t>
            </a:r>
            <a:r>
              <a:rPr lang="en-US" i="0" baseline="0" dirty="0" err="1"/>
              <a:t>aa</a:t>
            </a:r>
            <a:r>
              <a:rPr lang="en-US" i="0" baseline="0" dirty="0"/>
              <a:t> seq. Likewise for H2A[c] and H2A[d]”.  Say:  “These unruly strands are precisely what this project is all about.  But not yet.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23</a:t>
            </a:fld>
            <a:endParaRPr lang="en-US"/>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&lt;super-DNA-ribbon_rotate0_9_22_76-subunits-only.jpg&gt;  (perhaps no dialog)</a:t>
            </a:r>
          </a:p>
        </p:txBody>
      </p:sp>
      <p:sp>
        <p:nvSpPr>
          <p:cNvPr id="4" name="Slide Number Placeholder 3"/>
          <p:cNvSpPr>
            <a:spLocks noGrp="1"/>
          </p:cNvSpPr>
          <p:nvPr>
            <p:ph type="sldNum" sz="quarter" idx="10"/>
          </p:nvPr>
        </p:nvSpPr>
        <p:spPr/>
        <p:txBody>
          <a:bodyPr/>
          <a:lstStyle/>
          <a:p>
            <a:fld id="{FAE7C917-D51A-4295-BE2A-DA9874990013}" type="slidenum">
              <a:rPr lang="en-US" smtClean="0"/>
              <a:pPr/>
              <a:t>230</a:t>
            </a:fld>
            <a:endParaRPr lang="en-US" dirty="0"/>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&lt;super-DNA-ribbon_rotate0_9_22_76-mid3.jpg&gt;  The positioning of H3 (white) wrt DNA is difficult to determine from this angle,</a:t>
            </a:r>
            <a:r>
              <a:rPr lang="en-US" baseline="0" dirty="0"/>
              <a:t> but H4 (red) seems rather poorly-aligned.  OK; let’s remove these...</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231</a:t>
            </a:fld>
            <a:endParaRPr lang="en-US" dirty="0"/>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&lt;super-DNA-ribbon_rotate0_9_22_76-NO-subunits.jpg&gt;  ...and resume our rotation...</a:t>
            </a:r>
          </a:p>
        </p:txBody>
      </p:sp>
      <p:sp>
        <p:nvSpPr>
          <p:cNvPr id="4" name="Slide Number Placeholder 3"/>
          <p:cNvSpPr>
            <a:spLocks noGrp="1"/>
          </p:cNvSpPr>
          <p:nvPr>
            <p:ph type="sldNum" sz="quarter" idx="10"/>
          </p:nvPr>
        </p:nvSpPr>
        <p:spPr/>
        <p:txBody>
          <a:bodyPr/>
          <a:lstStyle/>
          <a:p>
            <a:fld id="{FAE7C917-D51A-4295-BE2A-DA9874990013}" type="slidenum">
              <a:rPr lang="en-US" smtClean="0"/>
              <a:pPr/>
              <a:t>232</a:t>
            </a:fld>
            <a:endParaRPr lang="en-US" dirty="0"/>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&lt;super-rotate_disappear-4.avi&gt;  (perhaps no dialog)</a:t>
            </a:r>
          </a:p>
        </p:txBody>
      </p:sp>
      <p:sp>
        <p:nvSpPr>
          <p:cNvPr id="4" name="Slide Number Placeholder 3"/>
          <p:cNvSpPr>
            <a:spLocks noGrp="1"/>
          </p:cNvSpPr>
          <p:nvPr>
            <p:ph type="sldNum" sz="quarter" idx="10"/>
          </p:nvPr>
        </p:nvSpPr>
        <p:spPr/>
        <p:txBody>
          <a:bodyPr/>
          <a:lstStyle/>
          <a:p>
            <a:fld id="{FAE7C917-D51A-4295-BE2A-DA9874990013}" type="slidenum">
              <a:rPr lang="en-US" smtClean="0"/>
              <a:pPr/>
              <a:t>233</a:t>
            </a:fld>
            <a:endParaRPr lang="en-US" dirty="0"/>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&lt;super-DNA-ribbon_rotate0_9_22_105-mid4.jpg&gt;  Here are our last</a:t>
            </a:r>
            <a:r>
              <a:rPr lang="en-US" baseline="0" dirty="0"/>
              <a:t> 2 subunits; (green) H2A[c] and (blue) H2B[d]...</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234</a:t>
            </a:fld>
            <a:endParaRPr lang="en-US" dirty="0"/>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&lt;super-DNA-ribbon_rotate0_9_22_105-subunits-only.jpg&gt;  (no dialog)</a:t>
            </a:r>
          </a:p>
        </p:txBody>
      </p:sp>
      <p:sp>
        <p:nvSpPr>
          <p:cNvPr id="4" name="Slide Number Placeholder 3"/>
          <p:cNvSpPr>
            <a:spLocks noGrp="1"/>
          </p:cNvSpPr>
          <p:nvPr>
            <p:ph type="sldNum" sz="quarter" idx="10"/>
          </p:nvPr>
        </p:nvSpPr>
        <p:spPr/>
        <p:txBody>
          <a:bodyPr/>
          <a:lstStyle/>
          <a:p>
            <a:fld id="{FAE7C917-D51A-4295-BE2A-DA9874990013}" type="slidenum">
              <a:rPr lang="en-US" smtClean="0"/>
              <a:pPr/>
              <a:t>235</a:t>
            </a:fld>
            <a:endParaRPr lang="en-US" dirty="0"/>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&lt;super-DNA-ribbon_rotate0_9_22_105-mid4.jpg&gt;  Neither of these, especially (green) H2A, seem particularly well-aligned with DNA.  Well, that’s the last</a:t>
            </a:r>
            <a:r>
              <a:rPr lang="en-US" baseline="0" dirty="0"/>
              <a:t> of the 4 binding domains.  Let’s fast-forward to the end of the S.G...</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236</a:t>
            </a:fld>
            <a:endParaRPr lang="en-US" dirty="0"/>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&lt;super-DNA-ribbon_rotate0_9_22_105-NO-subunits.jpg&gt;  (no dialog)</a:t>
            </a:r>
          </a:p>
        </p:txBody>
      </p:sp>
      <p:sp>
        <p:nvSpPr>
          <p:cNvPr id="4" name="Slide Number Placeholder 3"/>
          <p:cNvSpPr>
            <a:spLocks noGrp="1"/>
          </p:cNvSpPr>
          <p:nvPr>
            <p:ph type="sldNum" sz="quarter" idx="10"/>
          </p:nvPr>
        </p:nvSpPr>
        <p:spPr/>
        <p:txBody>
          <a:bodyPr/>
          <a:lstStyle/>
          <a:p>
            <a:fld id="{FAE7C917-D51A-4295-BE2A-DA9874990013}" type="slidenum">
              <a:rPr lang="en-US" smtClean="0"/>
              <a:pPr/>
              <a:t>237</a:t>
            </a:fld>
            <a:endParaRPr lang="en-US" dirty="0"/>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&lt;super-rotate_disappear-End.avi&gt;  (L=3s) </a:t>
            </a:r>
          </a:p>
        </p:txBody>
      </p:sp>
      <p:sp>
        <p:nvSpPr>
          <p:cNvPr id="4" name="Slide Number Placeholder 3"/>
          <p:cNvSpPr>
            <a:spLocks noGrp="1"/>
          </p:cNvSpPr>
          <p:nvPr>
            <p:ph type="sldNum" sz="quarter" idx="10"/>
          </p:nvPr>
        </p:nvSpPr>
        <p:spPr/>
        <p:txBody>
          <a:bodyPr/>
          <a:lstStyle/>
          <a:p>
            <a:fld id="{FAE7C917-D51A-4295-BE2A-DA9874990013}" type="slidenum">
              <a:rPr lang="en-US" smtClean="0"/>
              <a:pPr/>
              <a:t>238</a:t>
            </a:fld>
            <a:endParaRPr lang="en-US" dirty="0"/>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&lt;super-DNA-ribbon_rotate0_9_22_127-END.jpg&gt;  This is the end of the 146-bp strand of DNA which wraps around the 8-subunit histone-octamer</a:t>
            </a:r>
            <a:r>
              <a:rPr lang="en-US" baseline="0" dirty="0"/>
              <a:t> core.  Next, as I’ve been saying for a while, we need to look a bit more closely at the contacts between the positively-charged basic aa </a:t>
            </a:r>
            <a:r>
              <a:rPr lang="en-US" baseline="0" dirty="0" err="1"/>
              <a:t>Arg</a:t>
            </a:r>
            <a:r>
              <a:rPr lang="en-US" baseline="0" dirty="0"/>
              <a:t>-Lys residues in histone and the negatively-charged phosphate groups in DNA.</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239</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&lt;1AOI-ribbons-no-DNA.png&gt;  Say:  “Still cluttered”.  Say:  “Note </a:t>
            </a:r>
            <a:r>
              <a:rPr lang="en-US" baseline="0" dirty="0"/>
              <a:t>the unruly strands; </a:t>
            </a:r>
            <a:r>
              <a:rPr lang="en-US" i="1" baseline="0" dirty="0"/>
              <a:t>i.e., </a:t>
            </a:r>
            <a:r>
              <a:rPr lang="en-US" i="0" baseline="0" dirty="0"/>
              <a:t>H3[a] and H3[e] have different-</a:t>
            </a:r>
            <a:r>
              <a:rPr lang="en-US" i="0" baseline="0" dirty="0" err="1"/>
              <a:t>lengthed</a:t>
            </a:r>
            <a:r>
              <a:rPr lang="en-US" i="0" baseline="0" dirty="0"/>
              <a:t> N-termini, yet they are known to have the same </a:t>
            </a:r>
            <a:r>
              <a:rPr lang="en-US" i="0" baseline="0" dirty="0" err="1"/>
              <a:t>aa</a:t>
            </a:r>
            <a:r>
              <a:rPr lang="en-US" i="0" baseline="0" dirty="0"/>
              <a:t> seq. Likewise for H2A[c] and H2A[d]”.  Say:  “These unruly strands are precisely what this project is all about.  But not yet.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24</a:t>
            </a:fld>
            <a:endParaRPr lang="en-US"/>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240</a:t>
            </a:fld>
            <a:endParaRPr lang="en-US" dirty="0"/>
          </a:p>
        </p:txBody>
      </p:sp>
    </p:spTree>
    <p:extLst>
      <p:ext uri="{BB962C8B-B14F-4D97-AF65-F5344CB8AC3E}">
        <p14:creationId xmlns:p14="http://schemas.microsoft.com/office/powerpoint/2010/main" val="3100248609"/>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&lt;super-poor_DNA-binding1.jpg&gt;  Again we’ll start with the complete (or nearly complete) nucleosome structure...</a:t>
            </a:r>
          </a:p>
        </p:txBody>
      </p:sp>
      <p:sp>
        <p:nvSpPr>
          <p:cNvPr id="4" name="Slide Number Placeholder 3"/>
          <p:cNvSpPr>
            <a:spLocks noGrp="1"/>
          </p:cNvSpPr>
          <p:nvPr>
            <p:ph type="sldNum" sz="quarter" idx="10"/>
          </p:nvPr>
        </p:nvSpPr>
        <p:spPr/>
        <p:txBody>
          <a:bodyPr/>
          <a:lstStyle/>
          <a:p>
            <a:fld id="{FAE7C917-D51A-4295-BE2A-DA9874990013}" type="slidenum">
              <a:rPr lang="en-US" smtClean="0"/>
              <a:pPr/>
              <a:t>241</a:t>
            </a:fld>
            <a:endParaRPr lang="en-US" dirty="0"/>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&lt;super-poor_DNA-binding2.jpg&gt;  ...,</a:t>
            </a:r>
            <a:r>
              <a:rPr lang="en-US" baseline="0" dirty="0"/>
              <a:t> we’ll remove the extraneous portions of the histone octamer subunits...</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242</a:t>
            </a:fld>
            <a:endParaRPr lang="en-US" dirty="0"/>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&lt;super-poor_DNA-binding3.jpg&gt;  ...we’ll remove the DNA entirely, to see the hopefully by-now-familiar DNA-binding core structure...</a:t>
            </a:r>
          </a:p>
          <a:p>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243</a:t>
            </a:fld>
            <a:endParaRPr lang="en-US" dirty="0"/>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&lt;super-poor_DNA-binding4.jpg&gt;  Now let’s</a:t>
            </a:r>
            <a:r>
              <a:rPr lang="en-US" baseline="0" dirty="0"/>
              <a:t> highlight and add in all the Lys and </a:t>
            </a:r>
            <a:r>
              <a:rPr lang="en-US" baseline="0" dirty="0" err="1"/>
              <a:t>Arg</a:t>
            </a:r>
            <a:r>
              <a:rPr lang="en-US" baseline="0" dirty="0"/>
              <a:t> residues in the DNA-binding domains.  There are exactly 60 such residues, distributed amongst the 8 histone subunits.</a:t>
            </a:r>
            <a:endParaRPr lang="en-US" dirty="0"/>
          </a:p>
          <a:p>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244</a:t>
            </a:fld>
            <a:endParaRPr lang="en-US" dirty="0"/>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&lt;super-poor_DNA-binding5.jpg&gt;  Let’s remove everything but the basic R-groups,</a:t>
            </a:r>
            <a:r>
              <a:rPr lang="en-US" baseline="0" dirty="0"/>
              <a:t> so we can better-comprehend the positions of the positive charges that hold DNA in the SG...</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245</a:t>
            </a:fld>
            <a:endParaRPr lang="en-US" dirty="0"/>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&lt;super-poor_DNA-binding6_BRIGHTENEDjpg&gt; ...and now let us remove the highlights, and</a:t>
            </a:r>
            <a:r>
              <a:rPr lang="en-US" baseline="0" dirty="0"/>
              <a:t> color these Lys and Arg side-chains according to atom-type.  The positively-charged guanidinium group of a representative </a:t>
            </a:r>
            <a:r>
              <a:rPr lang="en-US" baseline="0" dirty="0" err="1"/>
              <a:t>Arg</a:t>
            </a:r>
            <a:r>
              <a:rPr lang="en-US" baseline="0" dirty="0"/>
              <a:t> residue, and the </a:t>
            </a:r>
            <a:r>
              <a:rPr lang="en-US" baseline="0" dirty="0">
                <a:sym typeface="Symbol"/>
              </a:rPr>
              <a:t>-amino group of a Lys residue, are illustratively labeled.</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246</a:t>
            </a:fld>
            <a:endParaRPr lang="en-US" dirty="0"/>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&lt;super-poor_DNA-binding7_BRIGHTENED.jpg&gt;  Now let’s return our DNA to the picture.  From this</a:t>
            </a:r>
            <a:r>
              <a:rPr lang="en-US" baseline="0" dirty="0"/>
              <a:t> perspective and viewing angle, you can readily see two things:  (1)  Whereas the DNA is relatively neatly wrapped around the histone core, and has a relatively orderly appearance, the R-groups of the Lys-</a:t>
            </a:r>
            <a:r>
              <a:rPr lang="en-US" baseline="0" dirty="0" err="1"/>
              <a:t>Arg</a:t>
            </a:r>
            <a:r>
              <a:rPr lang="en-US" baseline="0" dirty="0"/>
              <a:t> residues to which it needs to bind are visibly haphazard, and distinctly devoid of any obvious order, pointing, as they are, every-which-way.  (2)  There is a concentric quality to the distributions of Lys-</a:t>
            </a:r>
            <a:r>
              <a:rPr lang="en-US" baseline="0" dirty="0" err="1"/>
              <a:t>Arg</a:t>
            </a:r>
            <a:r>
              <a:rPr lang="en-US" baseline="0" dirty="0"/>
              <a:t> residues.  An outer circle appears, in this view, to be close to DNA, but there is clearly what may be thought of as an inner circle of Lys-</a:t>
            </a:r>
            <a:r>
              <a:rPr lang="en-US" baseline="0" dirty="0" err="1"/>
              <a:t>Arg</a:t>
            </a:r>
            <a:r>
              <a:rPr lang="en-US" baseline="0" dirty="0"/>
              <a:t> residues which are quite obviously not very close to DNA.  Say “I was brought up to believe salt </a:t>
            </a:r>
            <a:r>
              <a:rPr lang="en-US" baseline="0" dirty="0" err="1"/>
              <a:t>br</a:t>
            </a:r>
            <a:r>
              <a:rPr lang="en-US" baseline="0" dirty="0"/>
              <a:t>=3A; there are in fact a small number of 3A salt </a:t>
            </a:r>
            <a:r>
              <a:rPr lang="en-US" baseline="0" dirty="0" err="1"/>
              <a:t>br’s</a:t>
            </a:r>
            <a:r>
              <a:rPr lang="en-US" baseline="0" dirty="0"/>
              <a:t> in the outer circle of Lys-</a:t>
            </a:r>
            <a:r>
              <a:rPr lang="en-US" baseline="0" dirty="0" err="1"/>
              <a:t>Arg</a:t>
            </a:r>
            <a:r>
              <a:rPr lang="en-US" baseline="0" dirty="0"/>
              <a:t>, but most of the distances from basic R-group to DNA phosphate are far larger, many being in the 5-10A range, which would afford only weak, relatively ineffectual ionic bonding of protein to DNA.  SUMMARY:  60 poor salt br.  2</a:t>
            </a:r>
            <a:r>
              <a:rPr lang="en-US" baseline="30000" dirty="0"/>
              <a:t>nd</a:t>
            </a:r>
            <a:r>
              <a:rPr lang="en-US" baseline="0" dirty="0"/>
              <a:t> Law.  &gt;100 good salt </a:t>
            </a:r>
            <a:r>
              <a:rPr lang="en-US" baseline="0" dirty="0" err="1"/>
              <a:t>brs</a:t>
            </a:r>
            <a:r>
              <a:rPr lang="en-US" baseline="0" dirty="0"/>
              <a:t>.  See Part II.</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247</a:t>
            </a:fld>
            <a:endParaRPr lang="en-US" dirty="0"/>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&lt;super-poor_DNA-binding7_BRIGHTENED.jpg&gt;  Now let’s return our DNA to the picture.  From this</a:t>
            </a:r>
            <a:r>
              <a:rPr lang="en-US" baseline="0" dirty="0"/>
              <a:t> perspective and viewing angle, you can readily see two things:  (1)  Whereas the DNA is relatively neatly wrapped around the histone core, and has a relatively orderly appearance, the R-groups of the Lys-</a:t>
            </a:r>
            <a:r>
              <a:rPr lang="en-US" baseline="0" dirty="0" err="1"/>
              <a:t>Arg</a:t>
            </a:r>
            <a:r>
              <a:rPr lang="en-US" baseline="0" dirty="0"/>
              <a:t> residues to which it needs to bind are visibly haphazard, and distinctly devoid of any obvious order, pointing, as they are, every-which-way.  (2)  There is a concentric quality to the distributions of Lys-</a:t>
            </a:r>
            <a:r>
              <a:rPr lang="en-US" baseline="0" dirty="0" err="1"/>
              <a:t>Arg</a:t>
            </a:r>
            <a:r>
              <a:rPr lang="en-US" baseline="0" dirty="0"/>
              <a:t> residues.  An outer circle appears, in this view, to be close to DNA, but there is clearly what may be thought of as an inner circle of Lys-</a:t>
            </a:r>
            <a:r>
              <a:rPr lang="en-US" baseline="0" dirty="0" err="1"/>
              <a:t>Arg</a:t>
            </a:r>
            <a:r>
              <a:rPr lang="en-US" baseline="0" dirty="0"/>
              <a:t> residues which are quite obviously not very close to DNA.  Say “I was brought up to believe salt </a:t>
            </a:r>
            <a:r>
              <a:rPr lang="en-US" baseline="0" dirty="0" err="1"/>
              <a:t>br</a:t>
            </a:r>
            <a:r>
              <a:rPr lang="en-US" baseline="0" dirty="0"/>
              <a:t>=3A; there are in fact a small number of 3A salt </a:t>
            </a:r>
            <a:r>
              <a:rPr lang="en-US" baseline="0" dirty="0" err="1"/>
              <a:t>br’s</a:t>
            </a:r>
            <a:r>
              <a:rPr lang="en-US" baseline="0" dirty="0"/>
              <a:t> in the outer circle of Lys-</a:t>
            </a:r>
            <a:r>
              <a:rPr lang="en-US" baseline="0" dirty="0" err="1"/>
              <a:t>Arg</a:t>
            </a:r>
            <a:r>
              <a:rPr lang="en-US" baseline="0" dirty="0"/>
              <a:t>, but most of the distances from basic R-group to DNA phosphate are far larger, many being in the 5-10A range, which would afford only weak, relatively ineffectual ionic bonding of protein to DNA.  SUMMARY:  60 poor salt br.  2</a:t>
            </a:r>
            <a:r>
              <a:rPr lang="en-US" baseline="30000" dirty="0"/>
              <a:t>nd</a:t>
            </a:r>
            <a:r>
              <a:rPr lang="en-US" baseline="0" dirty="0"/>
              <a:t> Law.  &gt;100 good salt </a:t>
            </a:r>
            <a:r>
              <a:rPr lang="en-US" baseline="0" dirty="0" err="1"/>
              <a:t>brs</a:t>
            </a:r>
            <a:r>
              <a:rPr lang="en-US" baseline="0" dirty="0"/>
              <a:t>.  See Part II.</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248</a:t>
            </a:fld>
            <a:endParaRPr lang="en-US" dirty="0"/>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&lt;super-poor_DNA-binding7_BRIGHTENED.jpg&gt;.  </a:t>
            </a:r>
            <a:r>
              <a:rPr lang="en-US" b="1" baseline="0" dirty="0"/>
              <a:t>B E G I N I N G   O F   A U D I O   F O R   T H E   L A S T   S L I D E   S E Q U E N C E</a:t>
            </a:r>
            <a:endParaRPr lang="en-US" b="1"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249</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&lt;1AOI-ribbons-no-DNA.png&gt;  Say:  “Still cluttered”.  Say:  “Note </a:t>
            </a:r>
            <a:r>
              <a:rPr lang="en-US" baseline="0" dirty="0"/>
              <a:t>the unruly strands; </a:t>
            </a:r>
            <a:r>
              <a:rPr lang="en-US" i="1" baseline="0" dirty="0"/>
              <a:t>i.e., </a:t>
            </a:r>
            <a:r>
              <a:rPr lang="en-US" i="0" baseline="0" dirty="0"/>
              <a:t>H3[a] and H3[e] have different-</a:t>
            </a:r>
            <a:r>
              <a:rPr lang="en-US" i="0" baseline="0" dirty="0" err="1"/>
              <a:t>lengthed</a:t>
            </a:r>
            <a:r>
              <a:rPr lang="en-US" i="0" baseline="0" dirty="0"/>
              <a:t> N-termini, yet they are known to have the same </a:t>
            </a:r>
            <a:r>
              <a:rPr lang="en-US" i="0" baseline="0" dirty="0" err="1"/>
              <a:t>aa</a:t>
            </a:r>
            <a:r>
              <a:rPr lang="en-US" i="0" baseline="0" dirty="0"/>
              <a:t> seq. Likewise for H2A[c] and H2A[d]”.  Say:  “These unruly strands are precisely what this project is all about.  But not yet.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25</a:t>
            </a:fld>
            <a:endParaRPr lang="en-US"/>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 U D I O   F O R   T HIS SLIDE BEGINS ON SLIDE 249.</a:t>
            </a:r>
            <a:endParaRPr lang="en-US" b="1" dirty="0"/>
          </a:p>
          <a:p>
            <a:endParaRPr lang="en-US" dirty="0"/>
          </a:p>
        </p:txBody>
      </p:sp>
      <p:sp>
        <p:nvSpPr>
          <p:cNvPr id="4" name="Slide Number Placeholder 3"/>
          <p:cNvSpPr>
            <a:spLocks noGrp="1"/>
          </p:cNvSpPr>
          <p:nvPr>
            <p:ph type="sldNum" sz="quarter" idx="5"/>
          </p:nvPr>
        </p:nvSpPr>
        <p:spPr/>
        <p:txBody>
          <a:bodyPr/>
          <a:lstStyle/>
          <a:p>
            <a:fld id="{FAE7C917-D51A-4295-BE2A-DA9874990013}" type="slidenum">
              <a:rPr lang="en-US" smtClean="0"/>
              <a:pPr/>
              <a:t>250</a:t>
            </a:fld>
            <a:endParaRPr lang="en-US" dirty="0"/>
          </a:p>
        </p:txBody>
      </p:sp>
    </p:spTree>
    <p:extLst>
      <p:ext uri="{BB962C8B-B14F-4D97-AF65-F5344CB8AC3E}">
        <p14:creationId xmlns:p14="http://schemas.microsoft.com/office/powerpoint/2010/main" val="1805893221"/>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 U D I O   F O R   T HIS SLIDE BEGINS ON SLIDE 249.</a:t>
            </a:r>
            <a:endParaRPr lang="en-US" b="1" dirty="0"/>
          </a:p>
          <a:p>
            <a:r>
              <a:rPr lang="en-US" dirty="0"/>
              <a:t>&lt;nucleosome-long.avi&gt;  ...[The 18 sec narration (see above slide notes) will presumably</a:t>
            </a:r>
            <a:r>
              <a:rPr lang="en-US" baseline="0" dirty="0"/>
              <a:t> be mostly on this slide.  It ends on frame 153, which is reproduced on the next slide, on which you will talk about the “bare” spots on the DNA which will be filled by the next nucleosome down the line.</a:t>
            </a:r>
            <a:endParaRPr lang="en-US" dirty="0"/>
          </a:p>
          <a:p>
            <a:r>
              <a:rPr lang="en-US" dirty="0"/>
              <a:t>	TECH NOTES:  [This movie is 18 sec</a:t>
            </a:r>
            <a:r>
              <a:rPr lang="en-US" baseline="0" dirty="0"/>
              <a:t> long; it has 180 frames, and we’re going to stop at frame 153, which is (theoretically)15.3 sec into the movie; but PowerPoint will not change the slide until the full 18 seconds of movie have elapsed</a:t>
            </a:r>
            <a:r>
              <a:rPr lang="en-US" dirty="0"/>
              <a:t>] [The freeze-frame, </a:t>
            </a:r>
            <a:r>
              <a:rPr lang="en-US" i="1" dirty="0"/>
              <a:t>i.e., </a:t>
            </a:r>
            <a:r>
              <a:rPr lang="en-US" i="0" dirty="0"/>
              <a:t>frame 153, is duplicated on the next slide].</a:t>
            </a:r>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251</a:t>
            </a:fld>
            <a:endParaRPr lang="en-US"/>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 U D I O   F O R   T HIS SLIDE BEGINS ON SLIDE 249.</a:t>
            </a:r>
            <a:endParaRPr lang="en-US" b="1" dirty="0"/>
          </a:p>
          <a:p>
            <a:r>
              <a:rPr lang="en-US" dirty="0"/>
              <a:t>&lt;super-poor_DNA-binding7_HIGHLIGHTED.jpg&gt;  Now let’s return our DNA to the picture.  From this</a:t>
            </a:r>
            <a:r>
              <a:rPr lang="en-US" baseline="0" dirty="0"/>
              <a:t> perspective and viewing angle, you can readily see two things:  (1)  Whereas the DNA is relatively neatly wrapped around the histone core, and has a relatively orderly appearance, the R-groups of the Lys-</a:t>
            </a:r>
            <a:r>
              <a:rPr lang="en-US" baseline="0" dirty="0" err="1"/>
              <a:t>Arg</a:t>
            </a:r>
            <a:r>
              <a:rPr lang="en-US" baseline="0" dirty="0"/>
              <a:t> residues to which it needs to bind are visibly haphazard, and distinctly devoid of any obvious order, pointing, as they are, every-which-way.  (2)  There is a concentric quality to the distributions of Lys-</a:t>
            </a:r>
            <a:r>
              <a:rPr lang="en-US" baseline="0" dirty="0" err="1"/>
              <a:t>Arg</a:t>
            </a:r>
            <a:r>
              <a:rPr lang="en-US" baseline="0" dirty="0"/>
              <a:t> residues.  An outer circle appears, in this view, to be close to DNA, but there is clearly what may be thought of as an inner circle of Lys-</a:t>
            </a:r>
            <a:r>
              <a:rPr lang="en-US" baseline="0" dirty="0" err="1"/>
              <a:t>Arg</a:t>
            </a:r>
            <a:r>
              <a:rPr lang="en-US" baseline="0" dirty="0"/>
              <a:t> residues which are quite obviously not very close to DNA.  Say “I was brought up to believe salt </a:t>
            </a:r>
            <a:r>
              <a:rPr lang="en-US" baseline="0" dirty="0" err="1"/>
              <a:t>br</a:t>
            </a:r>
            <a:r>
              <a:rPr lang="en-US" baseline="0" dirty="0"/>
              <a:t>=3A; there are in fact a small number of 3A salt </a:t>
            </a:r>
            <a:r>
              <a:rPr lang="en-US" baseline="0" dirty="0" err="1"/>
              <a:t>br’s</a:t>
            </a:r>
            <a:r>
              <a:rPr lang="en-US" baseline="0" dirty="0"/>
              <a:t> in the outer circle of Lys-</a:t>
            </a:r>
            <a:r>
              <a:rPr lang="en-US" baseline="0" dirty="0" err="1"/>
              <a:t>Arg</a:t>
            </a:r>
            <a:r>
              <a:rPr lang="en-US" baseline="0" dirty="0"/>
              <a:t>, but most of the distances from basic R-group to DNA phosphate are far larger, many being in the 5-10A range, which would afford only weak, relatively ineffectual ionic bonding of protein to DNA.  SUMMARY:  60 poor salt br.  2</a:t>
            </a:r>
            <a:r>
              <a:rPr lang="en-US" baseline="30000" dirty="0"/>
              <a:t>nd</a:t>
            </a:r>
            <a:r>
              <a:rPr lang="en-US" baseline="0" dirty="0"/>
              <a:t> Law.  &gt;100 good salt </a:t>
            </a:r>
            <a:r>
              <a:rPr lang="en-US" baseline="0" dirty="0" err="1"/>
              <a:t>brs</a:t>
            </a:r>
            <a:r>
              <a:rPr lang="en-US" baseline="0" dirty="0"/>
              <a:t>.  See Part II.</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252</a:t>
            </a:fld>
            <a:endParaRPr lang="en-US" dirty="0"/>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 U D I O   F O R   T HIS SLIDE BEGINS ON SLIDE 249.</a:t>
            </a:r>
            <a:endParaRPr lang="en-US" b="1" dirty="0"/>
          </a:p>
          <a:p>
            <a:r>
              <a:rPr lang="en-US" dirty="0"/>
              <a:t>&lt;nucleosome-long.avi&gt;  ...[The 18 sec narration (see above slide notes) will presumably</a:t>
            </a:r>
            <a:r>
              <a:rPr lang="en-US" baseline="0" dirty="0"/>
              <a:t> be mostly on this slide.  It ends on frame 153, which is reproduced on the next slide, on which you will talk about the “bare” spots on the DNA which will be filled by the next nucleosome down the line.</a:t>
            </a:r>
            <a:endParaRPr lang="en-US" dirty="0"/>
          </a:p>
          <a:p>
            <a:r>
              <a:rPr lang="en-US" dirty="0"/>
              <a:t>	TECH NOTES:  [This movie is 18 sec</a:t>
            </a:r>
            <a:r>
              <a:rPr lang="en-US" baseline="0" dirty="0"/>
              <a:t> long; it has 180 frames, and we’re going to stop at frame 153, which is (theoretically)15.3 sec into the movie; but PowerPoint will not change the slide until the full 18 seconds of movie have elapsed</a:t>
            </a:r>
            <a:r>
              <a:rPr lang="en-US" dirty="0"/>
              <a:t>] [The freeze-frame, </a:t>
            </a:r>
            <a:r>
              <a:rPr lang="en-US" i="1" dirty="0"/>
              <a:t>i.e., </a:t>
            </a:r>
            <a:r>
              <a:rPr lang="en-US" i="0" dirty="0"/>
              <a:t>frame 153, is duplicated on the next slide].</a:t>
            </a:r>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253</a:t>
            </a:fld>
            <a:endParaRPr lang="en-US"/>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 U D I O   F O R   T HIS SLIDE BEGINS ON SLIDE 249.</a:t>
            </a:r>
            <a:endParaRPr lang="en-US" b="1" dirty="0"/>
          </a:p>
          <a:p>
            <a:r>
              <a:rPr lang="en-US" dirty="0"/>
              <a:t>&lt;complete-FOR-MOVE.avi&gt;</a:t>
            </a:r>
          </a:p>
        </p:txBody>
      </p:sp>
      <p:sp>
        <p:nvSpPr>
          <p:cNvPr id="4" name="Slide Number Placeholder 3"/>
          <p:cNvSpPr>
            <a:spLocks noGrp="1"/>
          </p:cNvSpPr>
          <p:nvPr>
            <p:ph type="sldNum" sz="quarter" idx="10"/>
          </p:nvPr>
        </p:nvSpPr>
        <p:spPr/>
        <p:txBody>
          <a:bodyPr/>
          <a:lstStyle/>
          <a:p>
            <a:fld id="{FAE7C917-D51A-4295-BE2A-DA9874990013}" type="slidenum">
              <a:rPr lang="en-US" smtClean="0"/>
              <a:pPr/>
              <a:t>254</a:t>
            </a:fld>
            <a:endParaRPr lang="en-US" dirty="0"/>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 U D I O   F O R   T HIS SLIDE BEGINS ON SLIDE 249.</a:t>
            </a:r>
            <a:endParaRPr lang="en-US" b="1" dirty="0"/>
          </a:p>
          <a:p>
            <a:r>
              <a:rPr lang="en-US" dirty="0"/>
              <a:t>&lt;&lt;complete-rotate2.avi&gt;&gt;</a:t>
            </a:r>
          </a:p>
        </p:txBody>
      </p:sp>
      <p:sp>
        <p:nvSpPr>
          <p:cNvPr id="4" name="Slide Number Placeholder 3"/>
          <p:cNvSpPr>
            <a:spLocks noGrp="1"/>
          </p:cNvSpPr>
          <p:nvPr>
            <p:ph type="sldNum" sz="quarter" idx="10"/>
          </p:nvPr>
        </p:nvSpPr>
        <p:spPr/>
        <p:txBody>
          <a:bodyPr/>
          <a:lstStyle/>
          <a:p>
            <a:fld id="{FAE7C917-D51A-4295-BE2A-DA9874990013}" type="slidenum">
              <a:rPr lang="en-US" smtClean="0"/>
              <a:pPr/>
              <a:t>255</a:t>
            </a:fld>
            <a:endParaRPr lang="en-US" dirty="0"/>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 U D I O   F O R   T HIS SLIDE BEGINS ON SLIDE 249.</a:t>
            </a:r>
            <a:endParaRPr lang="en-US" b="1" dirty="0"/>
          </a:p>
          <a:p>
            <a:r>
              <a:rPr lang="en-US" dirty="0"/>
              <a:t>&lt;nucleosome-long.avi&gt;  ...[The 18 sec narration (see above slide notes) will presumably</a:t>
            </a:r>
            <a:r>
              <a:rPr lang="en-US" baseline="0" dirty="0"/>
              <a:t> be mostly on this slide.  It ends on frame 153, which is reproduced on the next slide, on which you will talk about the “bare” spots on the DNA which will be filled by the next nucleosome down the line.</a:t>
            </a:r>
            <a:endParaRPr lang="en-US" dirty="0"/>
          </a:p>
          <a:p>
            <a:r>
              <a:rPr lang="en-US" dirty="0"/>
              <a:t>	TECH NOTES:  [This movie is 18 sec</a:t>
            </a:r>
            <a:r>
              <a:rPr lang="en-US" baseline="0" dirty="0"/>
              <a:t> long; it has 180 frames, and we’re going to stop at frame 153, which is (theoretically)15.3 sec into the movie; but PowerPoint will not change the slide until the full 18 seconds of movie have elapsed</a:t>
            </a:r>
            <a:r>
              <a:rPr lang="en-US" dirty="0"/>
              <a:t>] [The freeze-frame, </a:t>
            </a:r>
            <a:r>
              <a:rPr lang="en-US" i="1" dirty="0"/>
              <a:t>i.e., </a:t>
            </a:r>
            <a:r>
              <a:rPr lang="en-US" i="0" dirty="0"/>
              <a:t>frame 153, is duplicated on the next slide].</a:t>
            </a:r>
            <a:endParaRPr lang="en-US" dirty="0"/>
          </a:p>
        </p:txBody>
      </p:sp>
      <p:sp>
        <p:nvSpPr>
          <p:cNvPr id="4" name="Slide Number Placeholder 3"/>
          <p:cNvSpPr>
            <a:spLocks noGrp="1"/>
          </p:cNvSpPr>
          <p:nvPr>
            <p:ph type="sldNum" sz="quarter" idx="10"/>
          </p:nvPr>
        </p:nvSpPr>
        <p:spPr/>
        <p:txBody>
          <a:bodyPr/>
          <a:lstStyle/>
          <a:p>
            <a:fld id="{3F4B7CB5-B610-4830-BF84-B780E7FA0A93}" type="slidenum">
              <a:rPr lang="en-US" smtClean="0"/>
              <a:pPr/>
              <a:t>256</a:t>
            </a:fld>
            <a:endParaRPr lang="en-US"/>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 U D I O   F O R   T HIS SLIDE BEGINS ON SLIDE 249.</a:t>
            </a: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&lt;DNA-specs.jpg&gt;, &lt;beta-sheet-specs10.jpg&gt;</a:t>
            </a:r>
          </a:p>
          <a:p>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257</a:t>
            </a:fld>
            <a:endParaRPr lang="en-US" dirty="0"/>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 U D I O   F O R   T HIS SLIDE BEGINS ON SLIDE 249.</a:t>
            </a: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&lt;000_x-then-y-rotation.avi&gt;  </a:t>
            </a:r>
            <a:r>
              <a:rPr lang="en-US" baseline="0" dirty="0"/>
              <a:t>Movie length = approx. 7.4 seconds.  </a:t>
            </a:r>
            <a:r>
              <a:rPr lang="en-US" dirty="0"/>
              <a:t>YOU CAN USE THIS SLIDE TO TEACH HISTONE EQUATORIAL PLANE (</a:t>
            </a:r>
            <a:r>
              <a:rPr lang="en-US" baseline="0" dirty="0"/>
              <a:t>H3[a]-H4[b]-H2A[c]-H2B[d] bottom, H3[e]-H4[f]-H2A[g]-H2B[h] top).  Note also the “</a:t>
            </a:r>
            <a:r>
              <a:rPr lang="en-US" baseline="0" dirty="0" err="1"/>
              <a:t>Superhelical</a:t>
            </a:r>
            <a:r>
              <a:rPr lang="en-US" baseline="0" dirty="0"/>
              <a:t> Groove”! --- CURRENTLY SET FOR 4 REVOLUTIONS = 29.6 seconds (PERFECT LENGTH!  But probably too short for this discussion).</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258</a:t>
            </a:fld>
            <a:endParaRPr lang="en-US" dirty="0"/>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 U D I O   F O R   T HIS SLIDE BEGINS ON SLIDE 249.</a:t>
            </a:r>
            <a:endParaRPr lang="en-US" b="1" dirty="0"/>
          </a:p>
          <a:p>
            <a:r>
              <a:rPr lang="en-US" dirty="0"/>
              <a:t>&lt;Outer space.jpg&gt;, from Wikimedia.</a:t>
            </a:r>
          </a:p>
          <a:p>
            <a:r>
              <a:rPr lang="en-US" dirty="0"/>
              <a:t>Original filename:  &lt;677px-Hubble's_Wide_View_of_'Mystic_Mountain'_in_Infrared.jpg&gt;</a:t>
            </a:r>
          </a:p>
          <a:p>
            <a:r>
              <a:rPr lang="en-US" dirty="0"/>
              <a:t>URL:  </a:t>
            </a:r>
            <a:r>
              <a:rPr lang="en-US" sz="800" dirty="0"/>
              <a:t>http://commons.wikimedia.org/wiki/File:Hubble%27s_Wide_View_of_%27Mystic_Mountain%27_in_Infrared.jpg</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Title: </a:t>
            </a:r>
            <a:r>
              <a:rPr lang="en-US" b="1" dirty="0"/>
              <a:t>File:Hubble's Wide View of 'Mystic Mountain' in Infrared.jpg</a:t>
            </a:r>
          </a:p>
          <a:p>
            <a:r>
              <a:rPr lang="en-US" dirty="0"/>
              <a:t>Description:</a:t>
            </a:r>
            <a:r>
              <a:rPr lang="en-US" baseline="0" dirty="0"/>
              <a:t>  </a:t>
            </a:r>
            <a:r>
              <a:rPr lang="en-US" dirty="0"/>
              <a:t>This is a NASA Hubble Space Telescope near-infrared-light image of a three-light-year-tall pillar of gas and dust that is being eaten away by the brilliant light from nearby stars in the tempestuous stellar nursery called the Carina Nebula, located 7,500 light-years away in the southern constellation Carina. The image marks the 20th anniversary of Hubble's launch and deployment into an orbit around Earth. The image reveals a plethora of stars behind the gaseous veil of the nebula's wall of hydrogen, laced with dust. The foreground pillar becomes semi-transparent because infrared light from background stars penetrates through much of the dust. A few stars inside the pillar also become visible. The false colors are assigned to three different infrared wavelength ranges.</a:t>
            </a:r>
          </a:p>
        </p:txBody>
      </p:sp>
      <p:sp>
        <p:nvSpPr>
          <p:cNvPr id="4" name="Slide Number Placeholder 3"/>
          <p:cNvSpPr>
            <a:spLocks noGrp="1"/>
          </p:cNvSpPr>
          <p:nvPr>
            <p:ph type="sldNum" sz="quarter" idx="10"/>
          </p:nvPr>
        </p:nvSpPr>
        <p:spPr/>
        <p:txBody>
          <a:bodyPr/>
          <a:lstStyle/>
          <a:p>
            <a:fld id="{FAE7C917-D51A-4295-BE2A-DA9874990013}" type="slidenum">
              <a:rPr lang="en-US" smtClean="0"/>
              <a:pPr/>
              <a:t>259</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&lt;1AOI-ribbons-no-DNA.png&gt;  Say:  “Still cluttered”.  Say:  “Note </a:t>
            </a:r>
            <a:r>
              <a:rPr lang="en-US" baseline="0" dirty="0"/>
              <a:t>the unruly strands; </a:t>
            </a:r>
            <a:r>
              <a:rPr lang="en-US" i="1" baseline="0" dirty="0"/>
              <a:t>i.e., </a:t>
            </a:r>
            <a:r>
              <a:rPr lang="en-US" i="0" baseline="0" dirty="0"/>
              <a:t>H3[a] and H3[e] have different-</a:t>
            </a:r>
            <a:r>
              <a:rPr lang="en-US" i="0" baseline="0" dirty="0" err="1"/>
              <a:t>lengthed</a:t>
            </a:r>
            <a:r>
              <a:rPr lang="en-US" i="0" baseline="0" dirty="0"/>
              <a:t> N-termini, yet they are known to have the same </a:t>
            </a:r>
            <a:r>
              <a:rPr lang="en-US" i="0" baseline="0" dirty="0" err="1"/>
              <a:t>aa</a:t>
            </a:r>
            <a:r>
              <a:rPr lang="en-US" i="0" baseline="0" dirty="0"/>
              <a:t> seq. Likewise for H2A[c] and H2A[d]”.  Say:  “These unruly strands are precisely what this project is all about.  But not yet.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26</a:t>
            </a:fld>
            <a:endParaRPr lang="en-US"/>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260</a:t>
            </a:fld>
            <a:endParaRPr lang="en-US" dirty="0"/>
          </a:p>
        </p:txBody>
      </p:sp>
    </p:spTree>
    <p:extLst>
      <p:ext uri="{BB962C8B-B14F-4D97-AF65-F5344CB8AC3E}">
        <p14:creationId xmlns:p14="http://schemas.microsoft.com/office/powerpoint/2010/main" val="24792595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&lt;1AOI-ribbons-no-DNA.png&gt;  Say:  “Still cluttered”.  Say:  “Note </a:t>
            </a:r>
            <a:r>
              <a:rPr lang="en-US" baseline="0" dirty="0"/>
              <a:t>the unruly strands; </a:t>
            </a:r>
            <a:r>
              <a:rPr lang="en-US" i="1" baseline="0" dirty="0"/>
              <a:t>i.e., </a:t>
            </a:r>
            <a:r>
              <a:rPr lang="en-US" i="0" baseline="0" dirty="0"/>
              <a:t>H3[a] and H3[e] have different-</a:t>
            </a:r>
            <a:r>
              <a:rPr lang="en-US" i="0" baseline="0" dirty="0" err="1"/>
              <a:t>lengthed</a:t>
            </a:r>
            <a:r>
              <a:rPr lang="en-US" i="0" baseline="0" dirty="0"/>
              <a:t> N-termini, yet they are known to have the same </a:t>
            </a:r>
            <a:r>
              <a:rPr lang="en-US" i="0" baseline="0" dirty="0" err="1"/>
              <a:t>aa</a:t>
            </a:r>
            <a:r>
              <a:rPr lang="en-US" i="0" baseline="0" dirty="0"/>
              <a:t> seq. Likewise for H2A[c] and H2A[d]”.  Say:  “These unruly strands are precisely what this project is all about.  But not yet.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&lt;1AOI-ribbons-no-DNA.png&gt;  Say:  “Still cluttered”.  Say:  “Note </a:t>
            </a:r>
            <a:r>
              <a:rPr lang="en-US" baseline="0" dirty="0"/>
              <a:t>the unruly strands; </a:t>
            </a:r>
            <a:r>
              <a:rPr lang="en-US" i="1" baseline="0" dirty="0"/>
              <a:t>i.e., </a:t>
            </a:r>
            <a:r>
              <a:rPr lang="en-US" i="0" baseline="0" dirty="0"/>
              <a:t>H3[a] and H3[e] have different-</a:t>
            </a:r>
            <a:r>
              <a:rPr lang="en-US" i="0" baseline="0" dirty="0" err="1"/>
              <a:t>lengthed</a:t>
            </a:r>
            <a:r>
              <a:rPr lang="en-US" i="0" baseline="0" dirty="0"/>
              <a:t> N-termini, yet they are known to have the same </a:t>
            </a:r>
            <a:r>
              <a:rPr lang="en-US" i="0" baseline="0" dirty="0" err="1"/>
              <a:t>aa</a:t>
            </a:r>
            <a:r>
              <a:rPr lang="en-US" i="0" baseline="0" dirty="0"/>
              <a:t> seq. Likewise for H2A[c] and H2A[d]”.  Say:  “These unruly strands are precisely what this project is all about.  But not yet.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(See previous slide for specs).   OK, let’s take off the labels, and let’s enlarge our octamer a bit.  Now let’s remove all</a:t>
            </a:r>
            <a:r>
              <a:rPr lang="en-US" baseline="0" dirty="0"/>
              <a:t> the varying N-terminal and C-terminal ends, leaving only the octamer core, which is very regular:</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&lt;Octamer_truncated.png&gt;.  Now we’re looking at the core of the octamer.  Say:  Something about the tetramer basis of the structure, and about how we’re going to look at that.  But first, note the “inverted V” shape, which I also think of sometimes as</a:t>
            </a:r>
            <a:r>
              <a:rPr lang="en-US" baseline="0" dirty="0"/>
              <a:t> a pyramid</a:t>
            </a:r>
            <a:r>
              <a:rPr lang="en-US" dirty="0"/>
              <a:t>:  We’re going to be</a:t>
            </a:r>
            <a:r>
              <a:rPr lang="en-US" baseline="0" dirty="0"/>
              <a:t> seeing that again.  NOTE:  THE AUDIO FILE WAS RENAMED TO &lt;SLIDE 30-A&gt;.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&lt;Octamer_truncated.png&gt;.  Now we’re looking at the core of the octamer.  Say:  Something about the tetramer basis of the structure, and about how we’re going to look at that.  But first, note the “inverted V” shape, which I also think of sometimes as</a:t>
            </a:r>
            <a:r>
              <a:rPr lang="en-US" baseline="0" dirty="0"/>
              <a:t> a pyramid</a:t>
            </a:r>
            <a:r>
              <a:rPr lang="en-US" dirty="0"/>
              <a:t>:  We’re going to be</a:t>
            </a:r>
            <a:r>
              <a:rPr lang="en-US" baseline="0" dirty="0"/>
              <a:t> seeing that again. THE AUDIO FILE WAS RENAMED TO &lt;SLIDE 30-B&gt;.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&lt;Octamer_truncated.png&gt;.  Now we’re looking at the core of the octamer.  Say:  Something about the tetramer basis of the structure, and about how we’re going to look at that.  But first, note the “inverted V” shape, which I also think of sometimes as</a:t>
            </a:r>
            <a:r>
              <a:rPr lang="en-US" baseline="0" dirty="0"/>
              <a:t> a pyramid</a:t>
            </a:r>
            <a:r>
              <a:rPr lang="en-US" dirty="0"/>
              <a:t>:  We’re going to be</a:t>
            </a:r>
            <a:r>
              <a:rPr lang="en-US" baseline="0" dirty="0"/>
              <a:t> seeing that again. THE AUDIO FILE WAS RENAMED TO &lt;SLIDE 30-C&gt;.</a:t>
            </a:r>
          </a:p>
          <a:p>
            <a:r>
              <a:rPr lang="en-US" baseline="0" dirty="0"/>
              <a:t>&gt;.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a:t>
            </a:r>
            <a:r>
              <a:rPr lang="pt-BR" dirty="0"/>
              <a:t>H3[e]-H4[f]-H2A[g]-H2B[h].png&gt;  Histones are composed of 4 subunits:  H3, etc.  “Now, to distinguish these 4 subunits from the other 4, we add lower-case</a:t>
            </a:r>
            <a:r>
              <a:rPr lang="pt-BR" baseline="0" dirty="0"/>
              <a:t> letters” (said just before transition to next slide).</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a:t>
            </a:r>
            <a:r>
              <a:rPr lang="pt-BR" dirty="0"/>
              <a:t>H3[e]-H4[f]-H2A[g]-H2B[h].png&gt;.  “Now, to distinguish these 4 subunits from the other 4, we add lower-case</a:t>
            </a:r>
            <a:r>
              <a:rPr lang="pt-BR" baseline="0" dirty="0"/>
              <a:t> letters” (this is said on previous slide).  By the way, that “V” structure, now quasi-upright, is seen again here.  We’ll be discussing it in more detail shortly.</a:t>
            </a:r>
          </a:p>
          <a:p>
            <a:endParaRPr lang="pt-BR" baseline="0" dirty="0"/>
          </a:p>
          <a:p>
            <a:r>
              <a:rPr lang="en-US" sz="1200" kern="1200" dirty="0">
                <a:solidFill>
                  <a:schemeClr val="tx1"/>
                </a:solidFill>
                <a:latin typeface="+mn-lt"/>
                <a:ea typeface="+mn-ea"/>
                <a:cs typeface="+mn-cs"/>
              </a:rPr>
              <a:t>NOTE:  AUDIO FILE NAMED "Slide 34 [was 32-a].mp3"</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a:t>
            </a:r>
            <a:r>
              <a:rPr lang="pt-BR" dirty="0"/>
              <a:t>H3[e]-H4[f]-H2A[g]-H2B[h].png&gt;.  “Now, to distinguish these 4 subunits from the other 4, we add lower-case</a:t>
            </a:r>
            <a:r>
              <a:rPr lang="pt-BR" baseline="0" dirty="0"/>
              <a:t> letters” (this is said on previous slide).  By the way, that “V” structure, now quasi-upright, is seen again here.  We’ll be discussing it in more detail shortly.</a:t>
            </a:r>
          </a:p>
          <a:p>
            <a:endParaRPr lang="pt-BR" baseline="0" dirty="0"/>
          </a:p>
          <a:p>
            <a:r>
              <a:rPr lang="en-US" sz="1200" kern="1200" dirty="0">
                <a:solidFill>
                  <a:schemeClr val="tx1"/>
                </a:solidFill>
                <a:latin typeface="+mn-lt"/>
                <a:ea typeface="+mn-ea"/>
                <a:cs typeface="+mn-cs"/>
              </a:rPr>
              <a:t>NOTE:  AUDIO FILE NAMED "Slide 35 [was 32-b].mp3"</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&lt;Octamer_truncated.png&gt;.  Now we’re looking at the core of the octamer.  Say:  Something about the tetramer basis of the structure, and about how we’re going to look at that.  But first, note the “inverted V” shape, which I also think of sometimes as</a:t>
            </a:r>
            <a:r>
              <a:rPr lang="en-US" baseline="0" dirty="0"/>
              <a:t> a pyramid</a:t>
            </a:r>
            <a:r>
              <a:rPr lang="en-US" dirty="0"/>
              <a:t>:  We’re going to be</a:t>
            </a:r>
            <a:r>
              <a:rPr lang="en-US" baseline="0" dirty="0"/>
              <a:t> seeing that again.</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a:t>
            </a:r>
            <a:r>
              <a:rPr lang="pt-BR" dirty="0"/>
              <a:t>H3[e]-H4[f]-H2A[g]-H2B[h].png&gt;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a:t>
            </a:r>
            <a:r>
              <a:rPr lang="pt-BR" dirty="0"/>
              <a:t>H3[e]-H4[f]-H2A[g]-H2B[h].png&gt;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&lt;Octamer_truncated.png&gt;.  Here’s the entire octamer</a:t>
            </a:r>
            <a:r>
              <a:rPr lang="en-US" baseline="0" dirty="0"/>
              <a:t> core, all 8 subunits with labels.  Before we examine the geometry of the octamer, let’s take a look at its constituent monomers.</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4</a:t>
            </a:fld>
            <a:endParaRPr lang="en-US" dirty="0"/>
          </a:p>
        </p:txBody>
      </p:sp>
    </p:spTree>
    <p:extLst>
      <p:ext uri="{BB962C8B-B14F-4D97-AF65-F5344CB8AC3E}">
        <p14:creationId xmlns:p14="http://schemas.microsoft.com/office/powerpoint/2010/main" val="3096612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40</a:t>
            </a:fld>
            <a:endParaRPr lang="en-US" dirty="0"/>
          </a:p>
        </p:txBody>
      </p:sp>
    </p:spTree>
    <p:extLst>
      <p:ext uri="{BB962C8B-B14F-4D97-AF65-F5344CB8AC3E}">
        <p14:creationId xmlns:p14="http://schemas.microsoft.com/office/powerpoint/2010/main" val="16862185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&lt;Octamer_truncated.png&gt;.  Here’s the octamer</a:t>
            </a:r>
            <a:r>
              <a:rPr lang="en-US" baseline="0" dirty="0"/>
              <a:t> core again.  Let’s remove everything except a single monomer; in this case one of the H3’s:</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&lt;H3[a]_truncated-0.png&gt;  This slide preserves the position of H3[a] in the octamer, so it’s clear to the audience</a:t>
            </a:r>
            <a:r>
              <a:rPr lang="en-US" baseline="0" dirty="0"/>
              <a:t> exactly where this subunit came from.  Mention: “Histone fold” = “a long central helix flanked on either side by a loop and a short helix” (</a:t>
            </a:r>
            <a:r>
              <a:rPr lang="en-US" baseline="0" dirty="0" err="1"/>
              <a:t>Ramakrishnan</a:t>
            </a:r>
            <a:r>
              <a:rPr lang="en-US" baseline="0" dirty="0"/>
              <a: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&lt;H3[a]_truncated1.png&gt;. </a:t>
            </a:r>
            <a:r>
              <a:rPr lang="en-US" baseline="0" dirty="0"/>
              <a:t> Say:  “This is not entire H3[a]...only core w ‘histone fold’ (long central </a:t>
            </a:r>
            <a:r>
              <a:rPr lang="en-US" baseline="0" dirty="0">
                <a:sym typeface="Symbol"/>
              </a:rPr>
              <a:t>-helix, attached on each end to a loop and a shorter helix)...common to all 8 histone </a:t>
            </a:r>
            <a:r>
              <a:rPr lang="en-US" baseline="0" dirty="0" err="1">
                <a:sym typeface="Symbol"/>
              </a:rPr>
              <a:t>octamers</a:t>
            </a:r>
            <a:r>
              <a:rPr lang="en-US" baseline="0" dirty="0">
                <a:sym typeface="Symbol"/>
              </a:rPr>
              <a:t>...each one has unique additional N-terminal and C-terminal elements which are </a:t>
            </a:r>
            <a:r>
              <a:rPr lang="en-US" i="1" baseline="0" dirty="0">
                <a:sym typeface="Symbol"/>
              </a:rPr>
              <a:t>not </a:t>
            </a:r>
            <a:r>
              <a:rPr lang="en-US" i="0" baseline="0" dirty="0">
                <a:sym typeface="Symbol"/>
              </a:rPr>
              <a:t>common to the others...in H3, there is an additional helix at the N-terminal end:”</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&lt;H3[a]_complete.png&gt;.</a:t>
            </a:r>
            <a:r>
              <a:rPr lang="en-US" baseline="0" dirty="0"/>
              <a:t>  But this additional helix is not found in the other octamer subunits, so, for the time being at least, we are going to remove it.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&lt;H3[a]_truncated1.png&gt;.  This slide</a:t>
            </a:r>
            <a:r>
              <a:rPr lang="en-US" baseline="0" dirty="0"/>
              <a:t> transitions to a central position, then presents the “anatomy” of the individual histone subunit.  </a:t>
            </a:r>
            <a:r>
              <a:rPr lang="en-US" baseline="0" dirty="0" err="1"/>
              <a:t>Ramakrishnan</a:t>
            </a:r>
            <a:r>
              <a:rPr lang="en-US" baseline="0" dirty="0"/>
              <a:t> calls this truncated core the “histone fold”.  The conformation is “HSH”, and the structure of the strands is like that of the strands of a </a:t>
            </a:r>
            <a:r>
              <a:rPr lang="en-US" baseline="0" dirty="0">
                <a:sym typeface="Symbol"/>
              </a:rPr>
              <a:t>-sheet, only less orderly, wherefore we refer to them as “-Strand 1-2”.</a:t>
            </a:r>
          </a:p>
          <a:p>
            <a:r>
              <a:rPr lang="en-US" baseline="0" dirty="0">
                <a:sym typeface="Symbol"/>
              </a:rPr>
              <a:t>	REVISED SLIDE ONLY GOES UP TO “HELIX I”.  HELIX II, ETC, CONTINUES ON NEXT SLIDE.</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&lt;H3[a]_truncated1.png&gt;.  This slide</a:t>
            </a:r>
            <a:r>
              <a:rPr lang="en-US" baseline="0" dirty="0"/>
              <a:t> transitions to a central position, then presents the “anatomy” of the individual histone subunit.  </a:t>
            </a:r>
            <a:r>
              <a:rPr lang="en-US" baseline="0" dirty="0" err="1"/>
              <a:t>Ramakrishnan</a:t>
            </a:r>
            <a:r>
              <a:rPr lang="en-US" baseline="0" dirty="0"/>
              <a:t> calls this truncated core the “histone fold”.  The conformation is “HSH”, and the structure of the strands is like that of the strands of a </a:t>
            </a:r>
            <a:r>
              <a:rPr lang="en-US" baseline="0" dirty="0">
                <a:sym typeface="Symbol"/>
              </a:rPr>
              <a:t>-sheet, only less orderly, wherefore we refer to them as “-Strand 1-2”.</a:t>
            </a:r>
          </a:p>
          <a:p>
            <a:r>
              <a:rPr lang="en-US" baseline="0" dirty="0">
                <a:sym typeface="Symbol"/>
              </a:rPr>
              <a:t>	REVISED SLIDE STARTS AT HELIX II.</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&lt;H3[a]_truncated1.png&gt;.  This slide</a:t>
            </a:r>
            <a:r>
              <a:rPr lang="en-US" baseline="0" dirty="0"/>
              <a:t> transitions to a central position, then presents the “anatomy” of the individual histone subunit.  </a:t>
            </a:r>
            <a:r>
              <a:rPr lang="en-US" baseline="0" dirty="0" err="1"/>
              <a:t>Ramakrishnan</a:t>
            </a:r>
            <a:r>
              <a:rPr lang="en-US" baseline="0" dirty="0"/>
              <a:t> calls this truncated core the “histone fold”.  The conformation is “HSH”, and the structure of the strands is like that of the strands of a </a:t>
            </a:r>
            <a:r>
              <a:rPr lang="en-US" baseline="0" dirty="0">
                <a:sym typeface="Symbol"/>
              </a:rPr>
              <a:t>-sheet, only less orderly, wherefore we refer to them as “-Strand 1-2”.</a:t>
            </a:r>
          </a:p>
          <a:p>
            <a:r>
              <a:rPr lang="en-US" baseline="0" dirty="0">
                <a:sym typeface="Symbol"/>
              </a:rPr>
              <a:t>	REVISED SLIDE STARTS AT -STRANDS 1 &amp; 2.</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&lt;H3[a]_truncated-rotate3.avi&gt;.  Movie showing the features of H3[a].  NO LOOP!  TURNED INTO </a:t>
            </a:r>
            <a:r>
              <a:rPr lang="en-US" b="1" i="1" dirty="0"/>
              <a:t>FOUR </a:t>
            </a:r>
            <a:r>
              <a:rPr lang="en-US" b="0" i="0" dirty="0"/>
              <a:t>IDENTICAL, 1-REVOLUTION SLIDES, SO THAT THERE’S A CERTAINTY THAT THE SLIDE AFTER THE 4</a:t>
            </a:r>
            <a:r>
              <a:rPr lang="en-US" b="0" i="0" baseline="30000" dirty="0"/>
              <a:t>TH</a:t>
            </a:r>
            <a:r>
              <a:rPr lang="en-US" b="0" i="0" dirty="0"/>
              <a:t> SLIDE (NOW #’D 52) WILL BE IN SYNCH WITH THE END OF THE 4</a:t>
            </a:r>
            <a:r>
              <a:rPr lang="en-US" b="0" i="0" baseline="30000" dirty="0"/>
              <a:t>TH</a:t>
            </a:r>
            <a:r>
              <a:rPr lang="en-US" b="0" i="0" dirty="0"/>
              <a:t> ROTATION.</a:t>
            </a:r>
          </a:p>
          <a:p>
            <a:r>
              <a:rPr lang="en-US" b="0" i="0" dirty="0"/>
              <a:t>	THIS</a:t>
            </a:r>
            <a:r>
              <a:rPr lang="en-US" b="0" i="0" baseline="0" dirty="0"/>
              <a:t> IS SLIDE 1, CONTAINING THE AUDIO.</a:t>
            </a:r>
            <a:endParaRPr lang="en-US" b="0" i="0"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&lt;H3[a]_truncated-rotate3.avi&gt;.  Movie showing the features of H3[a].  NO LOOP!  TURNED INTO </a:t>
            </a:r>
            <a:r>
              <a:rPr lang="en-US" b="1" i="1" dirty="0"/>
              <a:t>FOUR </a:t>
            </a:r>
            <a:r>
              <a:rPr lang="en-US" b="0" i="0" dirty="0"/>
              <a:t>IDENTICAL, 1-REVOLUTION SLIDES, SO THAT THERE’S A CERTAINTY THAT THE SLIDE AFTER THE 4</a:t>
            </a:r>
            <a:r>
              <a:rPr lang="en-US" b="0" i="0" baseline="30000" dirty="0"/>
              <a:t>TH</a:t>
            </a:r>
            <a:r>
              <a:rPr lang="en-US" b="0" i="0" dirty="0"/>
              <a:t> SLIDE (NOW #’D 52) WILL BE IN SYNCH WITH THE END OF THE 4</a:t>
            </a:r>
            <a:r>
              <a:rPr lang="en-US" b="0" i="0" baseline="30000" dirty="0"/>
              <a:t>TH</a:t>
            </a:r>
            <a:r>
              <a:rPr lang="en-US" b="0" i="0" dirty="0"/>
              <a:t> ROTATION.</a:t>
            </a:r>
          </a:p>
          <a:p>
            <a:r>
              <a:rPr lang="en-US" b="0" i="0" dirty="0"/>
              <a:t>	THIS</a:t>
            </a:r>
            <a:r>
              <a:rPr lang="en-US" b="0" i="0" baseline="0" dirty="0"/>
              <a:t> IS SLIDE 2</a:t>
            </a:r>
            <a:endParaRPr lang="en-US" b="0" i="0"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&lt;Slide 5-original.mp3&gt; NOTE:  The new &lt;Slide</a:t>
            </a:r>
            <a:r>
              <a:rPr lang="en-US" baseline="0" dirty="0"/>
              <a:t> 5.mp3&gt; contains the Flash control instructions, which are omitted from this version.  The revised Slide 5, with Flash control instructions, is found in the nearly-identical PowerPoint presentation &lt;histone_structure_current.pptx&gt;, located in the &lt;iSpring&gt; directory.</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&lt;H3[a]_truncated-rotate3.avi&gt;.  Movie showing the features of H3[a].  NO LOOP!  TURNED INTO </a:t>
            </a:r>
            <a:r>
              <a:rPr lang="en-US" b="1" i="1" dirty="0"/>
              <a:t>FOUR </a:t>
            </a:r>
            <a:r>
              <a:rPr lang="en-US" b="0" i="0" dirty="0"/>
              <a:t>IDENTICAL, 1-REVOLUTION SLIDES, SO THAT THERE’S A CERTAINTY THAT THE SLIDE AFTER THE 4</a:t>
            </a:r>
            <a:r>
              <a:rPr lang="en-US" b="0" i="0" baseline="30000" dirty="0"/>
              <a:t>TH</a:t>
            </a:r>
            <a:r>
              <a:rPr lang="en-US" b="0" i="0" dirty="0"/>
              <a:t> SLIDE (NOW #’D 52) WILL BE IN SYNCH WITH THE END OF THE 4</a:t>
            </a:r>
            <a:r>
              <a:rPr lang="en-US" b="0" i="0" baseline="30000" dirty="0"/>
              <a:t>TH</a:t>
            </a:r>
            <a:r>
              <a:rPr lang="en-US" b="0" i="0" dirty="0"/>
              <a:t> ROTATION.</a:t>
            </a:r>
          </a:p>
          <a:p>
            <a:r>
              <a:rPr lang="en-US" b="0" i="0" dirty="0"/>
              <a:t>	THIS</a:t>
            </a:r>
            <a:r>
              <a:rPr lang="en-US" b="0" i="0" baseline="0" dirty="0"/>
              <a:t> IS SLIDE 3</a:t>
            </a:r>
            <a:endParaRPr lang="en-US" b="0" i="0"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&lt;H3[a]_truncated-rotate3.avi&gt;.  Movie showing the features of H3[a].  NO LOOP!  TURNED INTO </a:t>
            </a:r>
            <a:r>
              <a:rPr lang="en-US" b="1" i="1" dirty="0"/>
              <a:t>FOUR </a:t>
            </a:r>
            <a:r>
              <a:rPr lang="en-US" b="0" i="0" dirty="0"/>
              <a:t>IDENTICAL, 1-REVOLUTION SLIDES, SO THAT THERE’S A CERTAINTY THAT THE SLIDE AFTER THE 4</a:t>
            </a:r>
            <a:r>
              <a:rPr lang="en-US" b="0" i="0" baseline="30000" dirty="0"/>
              <a:t>TH</a:t>
            </a:r>
            <a:r>
              <a:rPr lang="en-US" b="0" i="0" dirty="0"/>
              <a:t> SLIDE (NOW #’D 52) WILL BE IN SYNCH WITH THE END OF THE 4</a:t>
            </a:r>
            <a:r>
              <a:rPr lang="en-US" b="0" i="0" baseline="30000" dirty="0"/>
              <a:t>TH</a:t>
            </a:r>
            <a:r>
              <a:rPr lang="en-US" b="0" i="0" dirty="0"/>
              <a:t> ROTATION.</a:t>
            </a:r>
          </a:p>
          <a:p>
            <a:r>
              <a:rPr lang="en-US" b="0" i="0" dirty="0"/>
              <a:t>	THIS</a:t>
            </a:r>
            <a:r>
              <a:rPr lang="en-US" b="0" i="0" baseline="0" dirty="0"/>
              <a:t> IS SLIDE 4</a:t>
            </a:r>
            <a:endParaRPr lang="en-US" b="0" i="0"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&lt;H3[a]_truncated1.png&gt; again.  This is the last frame of the above movie.  Use this pause to discuss the 2-fold axis, which is illustrated</a:t>
            </a:r>
            <a:r>
              <a:rPr lang="en-US" baseline="0" dirty="0"/>
              <a:t> by use of the PowerPoint rotate-function in the next slide.</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&lt;H3[a]_truncated1.png&gt;, yet again.  Rotated</a:t>
            </a:r>
            <a:r>
              <a:rPr lang="en-US" baseline="0" dirty="0"/>
              <a:t> via PowerPoint rotate-function.  </a:t>
            </a:r>
            <a:r>
              <a:rPr lang="en-US" dirty="0"/>
              <a:t>This is to illustrate the 2-fold</a:t>
            </a:r>
            <a:r>
              <a:rPr lang="en-US" baseline="0" dirty="0"/>
              <a:t> axis.</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&lt;H3[a]_erect.avi&gt;  (NO AUDIO)  (3.5</a:t>
            </a:r>
            <a:r>
              <a:rPr lang="en-US" baseline="0" dirty="0"/>
              <a:t> seconds)</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&lt;H3_erect28.png&gt;.  This is the last frame</a:t>
            </a:r>
            <a:r>
              <a:rPr lang="en-US" baseline="0" dirty="0"/>
              <a:t> of the movie.  On the next slide, the Helix I – Helix III angle will be presented.  For what it’s worth.</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&lt;H3[a]_erect_annotated.png&gt;.  This somewhat pointless slide</a:t>
            </a:r>
            <a:r>
              <a:rPr lang="en-US" baseline="0" dirty="0"/>
              <a:t> shows the ~130º angle between Helix I and Helix III in H3[a].</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57</a:t>
            </a:fld>
            <a:endParaRPr lang="en-US" dirty="0"/>
          </a:p>
        </p:txBody>
      </p:sp>
    </p:spTree>
    <p:extLst>
      <p:ext uri="{BB962C8B-B14F-4D97-AF65-F5344CB8AC3E}">
        <p14:creationId xmlns:p14="http://schemas.microsoft.com/office/powerpoint/2010/main" val="5875475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&lt;H3[a]-only_Luger.png&gt;.  Say “in </a:t>
            </a:r>
            <a:r>
              <a:rPr lang="en-US" dirty="0" err="1"/>
              <a:t>add’n</a:t>
            </a:r>
            <a:r>
              <a:rPr lang="en-US" dirty="0"/>
              <a:t> to our ‘old friends</a:t>
            </a:r>
            <a:r>
              <a:rPr lang="en-US"/>
              <a:t>’ Helices I-III, we see</a:t>
            </a:r>
            <a:r>
              <a:rPr lang="en-US" baseline="0"/>
              <a:t> that H3 also has Helix “0”.</a:t>
            </a:r>
            <a:endParaRPr lang="en-US"/>
          </a:p>
        </p:txBody>
      </p:sp>
      <p:sp>
        <p:nvSpPr>
          <p:cNvPr id="4" name="Slide Number Placeholder 3"/>
          <p:cNvSpPr>
            <a:spLocks noGrp="1"/>
          </p:cNvSpPr>
          <p:nvPr>
            <p:ph type="sldNum" sz="quarter" idx="10"/>
          </p:nvPr>
        </p:nvSpPr>
        <p:spPr/>
        <p:txBody>
          <a:bodyPr/>
          <a:lstStyle/>
          <a:p>
            <a:fld id="{FAE7C917-D51A-4295-BE2A-DA9874990013}"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59</a:t>
            </a:fld>
            <a:endParaRPr lang="en-US" dirty="0"/>
          </a:p>
        </p:txBody>
      </p:sp>
    </p:spTree>
    <p:extLst>
      <p:ext uri="{BB962C8B-B14F-4D97-AF65-F5344CB8AC3E}">
        <p14:creationId xmlns:p14="http://schemas.microsoft.com/office/powerpoint/2010/main" val="1272345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6</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60</a:t>
            </a:fld>
            <a:endParaRPr lang="en-US" dirty="0"/>
          </a:p>
        </p:txBody>
      </p:sp>
    </p:spTree>
    <p:extLst>
      <p:ext uri="{BB962C8B-B14F-4D97-AF65-F5344CB8AC3E}">
        <p14:creationId xmlns:p14="http://schemas.microsoft.com/office/powerpoint/2010/main" val="16920389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&lt;Octamer_truncated.png&gt;.  Let’s return to our truncated octamer,</a:t>
            </a:r>
            <a:r>
              <a:rPr lang="en-US" baseline="0" dirty="0"/>
              <a:t> and take a look at how the subunits interact with each other.  </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&lt;H3[a]-H4[b]_0.png&gt;.</a:t>
            </a:r>
            <a:r>
              <a:rPr lang="en-US" baseline="0" dirty="0"/>
              <a:t>  For our dimer study, let us choose H3-H4.  First, let’s center it.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&lt;H3-H4_rotate_0.png&gt;  (Centered dimer).  Discuss N- and C-termini,</a:t>
            </a:r>
            <a:r>
              <a:rPr lang="en-US" baseline="0" dirty="0"/>
              <a:t> esp. wrt the soon-to-be-critical N-terminal spacing.  Discuss the approx. anti-parallel orientation of Helix II.  DISCUSS ITS HYDROPHOBIC NATURE (refer to the notes currently labeled “Slide 104”; Helix II averages only 9% basic, but 57% hydrophobic).  Introduce movie on next slide.</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&lt;H3-H4-rotate.avi&gt;  (PP says this</a:t>
            </a:r>
            <a:r>
              <a:rPr lang="en-US" baseline="0" dirty="0"/>
              <a:t> video is 7 sec, but it’s really 7.4 sec.  Within the framework of the 46 minute audio, there’s time for 6 rotations = 44.4 seconds).</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&lt;H3-H4_2-fold_0.png&gt;.  To show approximate 2-fold axis (comment on </a:t>
            </a:r>
            <a:r>
              <a:rPr lang="en-US" dirty="0" err="1"/>
              <a:t>homodimer</a:t>
            </a:r>
            <a:r>
              <a:rPr lang="en-US" dirty="0"/>
              <a:t>).  Say:  “Slightly different view”, etc.  Show the approx axis.  “Look</a:t>
            </a:r>
            <a:r>
              <a:rPr lang="en-US" baseline="0" dirty="0"/>
              <a:t> at H3, the white-colored monomer.  Note that it’s long helix, Helix II, is underneath, and that its short helices are on top, pointing slightly downward.  Now let us rotate the structure:</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&lt;H3-H4_2-fold_forward.avi&gt;  (Say</a:t>
            </a:r>
            <a:r>
              <a:rPr lang="en-US" baseline="0" dirty="0"/>
              <a:t>, after the movie) “Now the long helix of H4, the red monomer, is on the bottom, with its short helices on top, pointing slightly down”.</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&lt;H3-H4_2-fold_reverse.avi&gt;.  NEXT:  WHAT HOLDS THIS THING TOGETHER?</a:t>
            </a:r>
          </a:p>
        </p:txBody>
      </p:sp>
      <p:sp>
        <p:nvSpPr>
          <p:cNvPr id="4" name="Slide Number Placeholder 3"/>
          <p:cNvSpPr>
            <a:spLocks noGrp="1"/>
          </p:cNvSpPr>
          <p:nvPr>
            <p:ph type="sldNum" sz="quarter" idx="10"/>
          </p:nvPr>
        </p:nvSpPr>
        <p:spPr/>
        <p:txBody>
          <a:bodyPr/>
          <a:lstStyle/>
          <a:p>
            <a:fld id="{FAE7C917-D51A-4295-BE2A-DA9874990013}"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68</a:t>
            </a:fld>
            <a:endParaRPr lang="en-US" dirty="0"/>
          </a:p>
        </p:txBody>
      </p:sp>
    </p:spTree>
    <p:extLst>
      <p:ext uri="{BB962C8B-B14F-4D97-AF65-F5344CB8AC3E}">
        <p14:creationId xmlns:p14="http://schemas.microsoft.com/office/powerpoint/2010/main" val="8758667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&lt;1AOI-ribbons-DNA.png&gt;.  Say:  We’re going</a:t>
            </a:r>
            <a:r>
              <a:rPr lang="en-US" baseline="0" dirty="0"/>
              <a:t> to </a:t>
            </a:r>
            <a:r>
              <a:rPr lang="en-US" baseline="0" dirty="0" err="1"/>
              <a:t>ret’n</a:t>
            </a:r>
            <a:r>
              <a:rPr lang="en-US" baseline="0" dirty="0"/>
              <a:t>, etc </a:t>
            </a:r>
            <a:r>
              <a:rPr lang="en-US" baseline="0" dirty="0" err="1"/>
              <a:t>etc</a:t>
            </a:r>
            <a:r>
              <a:rPr lang="en-US" baseline="0" dirty="0"/>
              <a:t>., to show “classic” DNA-scarf structure.</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7</a:t>
            </a:fld>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&lt;1AOI-ribbons-no-DNA.png&gt;  Say:  “Let’s once again remove the DNA.  N</a:t>
            </a:r>
            <a:r>
              <a:rPr lang="en-US" baseline="0" dirty="0"/>
              <a:t>ote again the wild and unruly state of the N- and C-terminal strands.  The orderliness of the structure is only seen in its core.”</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&lt;Octamer_truncated.png&gt;.  Let</a:t>
            </a:r>
            <a:r>
              <a:rPr lang="en-US" baseline="0" dirty="0"/>
              <a:t> us, once again, remove the unruly N- and C-termini, and the extraneous helices, and concentrate on the core.</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&lt;Octamer_truncated.png&gt;.  Let’s center</a:t>
            </a:r>
            <a:r>
              <a:rPr lang="en-US" baseline="0" dirty="0"/>
              <a:t> our truncated octamer.  </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a:t>
            </a:r>
            <a:r>
              <a:rPr lang="pt-BR" dirty="0"/>
              <a:t>H3[a]-H4[b]-H3[e]-H4[f]-centered.png&gt;.  Let’s remove everything but the</a:t>
            </a:r>
            <a:r>
              <a:rPr lang="pt-BR" baseline="0" dirty="0"/>
              <a:t> H3-H4 dimers...</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a:t>
            </a:r>
            <a:r>
              <a:rPr lang="pt-BR" dirty="0"/>
              <a:t>H3[a]-H4[b]-H3[e]-H4[f]-centered.png&gt;...and center them.  (Labels).  We’re looking now only at the pair of H3-H4 dimers which constitute the heart of the histone octamer.  Why “heart”?  BEFORE THAT, LET’S LOOK AT 2-FOLD AXIS.</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&lt;[H3]2-[H4]2-rotate.avi&gt;</a:t>
            </a:r>
          </a:p>
        </p:txBody>
      </p:sp>
      <p:sp>
        <p:nvSpPr>
          <p:cNvPr id="4" name="Slide Number Placeholder 3"/>
          <p:cNvSpPr>
            <a:spLocks noGrp="1"/>
          </p:cNvSpPr>
          <p:nvPr>
            <p:ph type="sldNum" sz="quarter" idx="10"/>
          </p:nvPr>
        </p:nvSpPr>
        <p:spPr/>
        <p:txBody>
          <a:bodyPr/>
          <a:lstStyle/>
          <a:p>
            <a:fld id="{FAE7C917-D51A-4295-BE2A-DA9874990013}" type="slidenum">
              <a:rPr lang="en-US" smtClean="0"/>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76</a:t>
            </a:fld>
            <a:endParaRPr lang="en-US" dirty="0"/>
          </a:p>
        </p:txBody>
      </p:sp>
    </p:spTree>
    <p:extLst>
      <p:ext uri="{BB962C8B-B14F-4D97-AF65-F5344CB8AC3E}">
        <p14:creationId xmlns:p14="http://schemas.microsoft.com/office/powerpoint/2010/main" val="153572079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&lt;[H3]2-[H4]2-reverse.avi&gt;  Let’s reverse</a:t>
            </a:r>
            <a:r>
              <a:rPr lang="en-US" baseline="0" dirty="0"/>
              <a:t> it.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a:t>
            </a:r>
            <a:r>
              <a:rPr lang="pt-BR" dirty="0"/>
              <a:t>H3[a]-H4[b]-H3[e]-H4[f]-centered.png&gt; (again).  NOW, before proceeding, lets look at the tetramer</a:t>
            </a:r>
            <a:r>
              <a:rPr lang="pt-BR" baseline="0" dirty="0"/>
              <a:t> layers (from which you can “memorize the octamer structure”):</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&lt;H3-H4-rotate-to-parallel.avi&gt;</a:t>
            </a:r>
          </a:p>
        </p:txBody>
      </p:sp>
      <p:sp>
        <p:nvSpPr>
          <p:cNvPr id="4" name="Slide Number Placeholder 3"/>
          <p:cNvSpPr>
            <a:spLocks noGrp="1"/>
          </p:cNvSpPr>
          <p:nvPr>
            <p:ph type="sldNum" sz="quarter" idx="10"/>
          </p:nvPr>
        </p:nvSpPr>
        <p:spPr/>
        <p:txBody>
          <a:bodyPr/>
          <a:lstStyle/>
          <a:p>
            <a:fld id="{FAE7C917-D51A-4295-BE2A-DA9874990013}" type="slidenum">
              <a:rPr lang="en-US" smtClean="0"/>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E7C917-D51A-4295-BE2A-DA9874990013}" type="slidenum">
              <a:rPr lang="en-US" smtClean="0"/>
              <a:pPr/>
              <a:t>8</a:t>
            </a:fld>
            <a:endParaRPr lang="en-US" dirty="0"/>
          </a:p>
        </p:txBody>
      </p:sp>
    </p:spTree>
    <p:extLst>
      <p:ext uri="{BB962C8B-B14F-4D97-AF65-F5344CB8AC3E}">
        <p14:creationId xmlns:p14="http://schemas.microsoft.com/office/powerpoint/2010/main" val="297090284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&lt;[H3]2-[H4]2-PARALLEL.png&gt;.</a:t>
            </a:r>
            <a:r>
              <a:rPr lang="en-US" baseline="0" dirty="0"/>
              <a:t> Shows bi- or perhaps </a:t>
            </a:r>
            <a:r>
              <a:rPr lang="en-US" i="1" baseline="0" dirty="0"/>
              <a:t>tri-</a:t>
            </a:r>
            <a:r>
              <a:rPr lang="en-US" i="0" baseline="0" dirty="0"/>
              <a:t>laminar structure.  The 1</a:t>
            </a:r>
            <a:r>
              <a:rPr lang="en-US" i="0" baseline="30000" dirty="0"/>
              <a:t>st</a:t>
            </a:r>
            <a:r>
              <a:rPr lang="en-US" i="0" baseline="0" dirty="0"/>
              <a:t> layer, or lamina, consists mainly of the long Helix II’s of H3[e] and H4[b].  It also includes Helix III of H3[a], which, in this view, is barely visible, but which lies at the apex of the H3-H3 pyramid in the frontal view.  The 2</a:t>
            </a:r>
            <a:r>
              <a:rPr lang="en-US" i="0" baseline="30000" dirty="0"/>
              <a:t>nd</a:t>
            </a:r>
            <a:r>
              <a:rPr lang="en-US" i="0" baseline="0" dirty="0"/>
              <a:t> layer (describe)...  There’s a small 3</a:t>
            </a:r>
            <a:r>
              <a:rPr lang="en-US" i="0" baseline="30000" dirty="0"/>
              <a:t>rd</a:t>
            </a:r>
            <a:r>
              <a:rPr lang="en-US" i="0" baseline="0" dirty="0"/>
              <a:t> layer, consisting only of Helices III of H3[f] and H4[b], lying between the other two layers.  It’s seen better if we rotate a bit...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&lt;[H3]2-[H4]2-PARALLEL2.png&gt; </a:t>
            </a:r>
            <a:r>
              <a:rPr lang="en-US" baseline="0" dirty="0"/>
              <a:t> There.  Now their alignment is seen (although the other layers are now out of alignment; the histone octamer symmetries are all approximate).  Although I can’t show it to you in this angle (because it would clutter the picture to the point of being incomprehensible), this 3</a:t>
            </a:r>
            <a:r>
              <a:rPr lang="en-US" baseline="30000" dirty="0"/>
              <a:t>rd</a:t>
            </a:r>
            <a:r>
              <a:rPr lang="en-US" baseline="0" dirty="0"/>
              <a:t> layer is part of the bi-laminar structure of </a:t>
            </a:r>
            <a:r>
              <a:rPr lang="en-US" i="1" baseline="0" dirty="0"/>
              <a:t>both </a:t>
            </a:r>
            <a:r>
              <a:rPr lang="en-US" i="0" baseline="0" dirty="0"/>
              <a:t>of</a:t>
            </a:r>
            <a:r>
              <a:rPr lang="en-US" baseline="0" dirty="0"/>
              <a:t> the other 2 corners of the histone octamer...</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&lt;[H3]2-[H4]2-PARALLEL.png&gt;.</a:t>
            </a:r>
            <a:r>
              <a:rPr lang="en-US" baseline="0" dirty="0"/>
              <a:t>   I’m going to temporarily re-introduce the other 4 subunits of the histone octamer...</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&lt;Octamer_side-temp.png&gt;  ...</a:t>
            </a:r>
            <a:r>
              <a:rPr lang="en-US" baseline="0" dirty="0"/>
              <a:t> It’s quite impossible to appreciate from this angle, but the subunits to the right and left are each part of a tri-laminar structure very similar to that in the middle.  This will be easier to see in the frontal view, which we shall return to presently.</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&lt;[H3]2-[H4]2-PARALLEL.png&gt;.</a:t>
            </a:r>
            <a:r>
              <a:rPr lang="en-US" baseline="0" dirty="0"/>
              <a:t>   OK – let’s remove the extraneous subunits again, because there’s one more thing I want to show you before we leave this view.  I’ve been showing parallelisms; they all involve Helix II and Helix III.  There are four helices, however, which are not at all involved: all 4 Helices I.  Remember, attached to N-termini:  presumably DNA-binding, and not core-structural.</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&lt;H3-H4-rotate-from-parallel.avi&gt;  OK, let’s unwind this view, and return to our frontal view of the H3-H4 tetramer.</a:t>
            </a:r>
          </a:p>
        </p:txBody>
      </p:sp>
      <p:sp>
        <p:nvSpPr>
          <p:cNvPr id="4" name="Slide Number Placeholder 3"/>
          <p:cNvSpPr>
            <a:spLocks noGrp="1"/>
          </p:cNvSpPr>
          <p:nvPr>
            <p:ph type="sldNum" sz="quarter" idx="10"/>
          </p:nvPr>
        </p:nvSpPr>
        <p:spPr/>
        <p:txBody>
          <a:bodyPr/>
          <a:lstStyle/>
          <a:p>
            <a:fld id="{FAE7C917-D51A-4295-BE2A-DA9874990013}" type="slidenum">
              <a:rPr lang="en-US" smtClean="0"/>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86</a:t>
            </a:fld>
            <a:endParaRPr lang="en-US" dirty="0"/>
          </a:p>
        </p:txBody>
      </p:sp>
    </p:spTree>
    <p:extLst>
      <p:ext uri="{BB962C8B-B14F-4D97-AF65-F5344CB8AC3E}">
        <p14:creationId xmlns:p14="http://schemas.microsoft.com/office/powerpoint/2010/main" val="220875234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a:t>
            </a:r>
            <a:r>
              <a:rPr lang="pt-BR" dirty="0"/>
              <a:t>H3[a]-H4[b]-H3[e]-H4[f]-centered.png&gt; (again).  (Beginning of discussion of H3-H4 hydrophobic/ionic</a:t>
            </a:r>
            <a:r>
              <a:rPr lang="pt-BR" baseline="0" dirty="0"/>
              <a:t> bonds)</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Say:  “The important point is (blue arrow)</a:t>
            </a:r>
            <a:r>
              <a:rPr lang="en-US" baseline="0" dirty="0"/>
              <a:t> the great propensity of H3 and H4 to form a tetramer, which was a key observation leading to the current concept of histone structure.”</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a:t>
            </a:r>
            <a:r>
              <a:rPr lang="en-US" baseline="0" dirty="0"/>
              <a:t> a passage from a letter to van </a:t>
            </a:r>
            <a:r>
              <a:rPr lang="en-US" baseline="0" dirty="0" err="1"/>
              <a:t>Holde</a:t>
            </a:r>
            <a:r>
              <a:rPr lang="en-US" baseline="0" dirty="0"/>
              <a:t>, in which Roger Kornberg describes his excitement and euphoria upon deducing the histone octamer structure.  (S</a:t>
            </a:r>
            <a:r>
              <a:rPr lang="en-US" dirty="0"/>
              <a:t>kip to the next slide, which highlights the essential</a:t>
            </a:r>
            <a:r>
              <a:rPr lang="en-US" baseline="0" dirty="0"/>
              <a:t> line.)</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E7C917-D51A-4295-BE2A-DA9874990013}" type="slidenum">
              <a:rPr lang="en-US" smtClean="0"/>
              <a:pPr/>
              <a:t>9</a:t>
            </a:fld>
            <a:endParaRPr lang="en-US" dirty="0"/>
          </a:p>
        </p:txBody>
      </p:sp>
    </p:spTree>
    <p:extLst>
      <p:ext uri="{BB962C8B-B14F-4D97-AF65-F5344CB8AC3E}">
        <p14:creationId xmlns:p14="http://schemas.microsoft.com/office/powerpoint/2010/main" val="201881642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shows the essential line.  Let’s now look into the tetramer-forming propensity of H3 and H4,</a:t>
            </a:r>
            <a:r>
              <a:rPr lang="en-US" baseline="0" dirty="0"/>
              <a:t> and see if we can understand it.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a:t>
            </a:r>
            <a:r>
              <a:rPr lang="pt-BR" dirty="0"/>
              <a:t>H3[a]-H4[b]-H3[e]-H4[f]-centered.png&gt; (again).  With this in mind, we’re now in a position to answer the opening question of this section:  “What holds the octamer together?”.  The</a:t>
            </a:r>
            <a:r>
              <a:rPr lang="pt-BR" baseline="0" dirty="0"/>
              <a:t> answer is:  Mainly hydrophobic interactions.  First of all, there’s the ubiquitous presence of the Helix II hydrophobic interactions.  But now, let’s look at Helix III-Helix III...</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&lt;H3-H4-tetra_a_Leu109.png&gt;  First we have leucine</a:t>
            </a:r>
            <a:r>
              <a:rPr lang="en-US" baseline="0" dirty="0"/>
              <a:t> 109, which, since these are both H3, will occur in both Helix III’s.  The one in H3[a] is hidden around the back, and is indicated by an arrow.  They’re too far apart, but wait...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&lt;H3-H4-tetra_a_Leu126.png&gt;  Next, we have leucine 126.  These residues look hopelessly</a:t>
            </a:r>
            <a:r>
              <a:rPr lang="en-US" baseline="0" dirty="0"/>
              <a:t> crushed together in this view, but wait...</a:t>
            </a:r>
            <a:endParaRPr lang="en-US" dirty="0"/>
          </a:p>
        </p:txBody>
      </p:sp>
      <p:sp>
        <p:nvSpPr>
          <p:cNvPr id="4" name="Slide Number Placeholder 3"/>
          <p:cNvSpPr>
            <a:spLocks noGrp="1"/>
          </p:cNvSpPr>
          <p:nvPr>
            <p:ph type="sldNum" sz="quarter" idx="10"/>
          </p:nvPr>
        </p:nvSpPr>
        <p:spPr/>
        <p:txBody>
          <a:bodyPr/>
          <a:lstStyle/>
          <a:p>
            <a:fld id="{FAE7C917-D51A-4295-BE2A-DA9874990013}" type="slidenum">
              <a:rPr lang="en-US" smtClean="0"/>
              <a:pPr/>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&lt;H3-H4-tetra_a_Ile130png&gt;  Next, we have </a:t>
            </a:r>
            <a:r>
              <a:rPr lang="en-US" dirty="0" err="1"/>
              <a:t>isoleucine</a:t>
            </a:r>
            <a:r>
              <a:rPr lang="en-US" dirty="0"/>
              <a:t> 130.  Neither of these are well-visualized from this angle.  Let’s put them together and rotate the structure a bit:</a:t>
            </a:r>
          </a:p>
        </p:txBody>
      </p:sp>
      <p:sp>
        <p:nvSpPr>
          <p:cNvPr id="4" name="Slide Number Placeholder 3"/>
          <p:cNvSpPr>
            <a:spLocks noGrp="1"/>
          </p:cNvSpPr>
          <p:nvPr>
            <p:ph type="sldNum" sz="quarter" idx="10"/>
          </p:nvPr>
        </p:nvSpPr>
        <p:spPr/>
        <p:txBody>
          <a:bodyPr/>
          <a:lstStyle/>
          <a:p>
            <a:fld id="{FAE7C917-D51A-4295-BE2A-DA9874990013}" type="slidenum">
              <a:rPr lang="en-US" smtClean="0"/>
              <a:pPr/>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&lt;H3-H4-tetra_L109-L126-I130_0.png&gt;  Here’s all 3 pairs of large hydrophobic residues (L109, L126, I130).  Let’s rotate...</a:t>
            </a:r>
          </a:p>
        </p:txBody>
      </p:sp>
      <p:sp>
        <p:nvSpPr>
          <p:cNvPr id="4" name="Slide Number Placeholder 3"/>
          <p:cNvSpPr>
            <a:spLocks noGrp="1"/>
          </p:cNvSpPr>
          <p:nvPr>
            <p:ph type="sldNum" sz="quarter" idx="10"/>
          </p:nvPr>
        </p:nvSpPr>
        <p:spPr/>
        <p:txBody>
          <a:bodyPr/>
          <a:lstStyle/>
          <a:p>
            <a:fld id="{FAE7C917-D51A-4295-BE2A-DA9874990013}" type="slidenum">
              <a:rPr lang="en-US" smtClean="0"/>
              <a:pPr/>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&lt;H3-H4-tetra_L109-L126-I130_1.png&gt;</a:t>
            </a:r>
          </a:p>
        </p:txBody>
      </p:sp>
      <p:sp>
        <p:nvSpPr>
          <p:cNvPr id="4" name="Slide Number Placeholder 3"/>
          <p:cNvSpPr>
            <a:spLocks noGrp="1"/>
          </p:cNvSpPr>
          <p:nvPr>
            <p:ph type="sldNum" sz="quarter" idx="10"/>
          </p:nvPr>
        </p:nvSpPr>
        <p:spPr/>
        <p:txBody>
          <a:bodyPr/>
          <a:lstStyle/>
          <a:p>
            <a:fld id="{FAE7C917-D51A-4295-BE2A-DA9874990013}" type="slidenum">
              <a:rPr lang="en-US" smtClean="0"/>
              <a:pPr/>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&lt;H3-H4-tetra_L109-L126-I130_2.png&gt;</a:t>
            </a:r>
          </a:p>
        </p:txBody>
      </p:sp>
      <p:sp>
        <p:nvSpPr>
          <p:cNvPr id="4" name="Slide Number Placeholder 3"/>
          <p:cNvSpPr>
            <a:spLocks noGrp="1"/>
          </p:cNvSpPr>
          <p:nvPr>
            <p:ph type="sldNum" sz="quarter" idx="10"/>
          </p:nvPr>
        </p:nvSpPr>
        <p:spPr/>
        <p:txBody>
          <a:bodyPr/>
          <a:lstStyle/>
          <a:p>
            <a:fld id="{FAE7C917-D51A-4295-BE2A-DA9874990013}" type="slidenum">
              <a:rPr lang="en-US" smtClean="0"/>
              <a:pPr/>
              <a:t>97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&lt;H3-H4-tetra_L109-L126-I130_3.png&gt;</a:t>
            </a:r>
          </a:p>
        </p:txBody>
      </p:sp>
      <p:sp>
        <p:nvSpPr>
          <p:cNvPr id="4" name="Slide Number Placeholder 3"/>
          <p:cNvSpPr>
            <a:spLocks noGrp="1"/>
          </p:cNvSpPr>
          <p:nvPr>
            <p:ph type="sldNum" sz="quarter" idx="10"/>
          </p:nvPr>
        </p:nvSpPr>
        <p:spPr/>
        <p:txBody>
          <a:bodyPr/>
          <a:lstStyle/>
          <a:p>
            <a:fld id="{FAE7C917-D51A-4295-BE2A-DA9874990013}" type="slidenum">
              <a:rPr lang="en-US" smtClean="0"/>
              <a:pPr/>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&lt;H3-H4-tetra_L109-L126-I130_4.png&gt;</a:t>
            </a:r>
          </a:p>
        </p:txBody>
      </p:sp>
      <p:sp>
        <p:nvSpPr>
          <p:cNvPr id="4" name="Slide Number Placeholder 3"/>
          <p:cNvSpPr>
            <a:spLocks noGrp="1"/>
          </p:cNvSpPr>
          <p:nvPr>
            <p:ph type="sldNum" sz="quarter" idx="10"/>
          </p:nvPr>
        </p:nvSpPr>
        <p:spPr/>
        <p:txBody>
          <a:bodyPr/>
          <a:lstStyle/>
          <a:p>
            <a:fld id="{FAE7C917-D51A-4295-BE2A-DA9874990013}" type="slidenum">
              <a:rPr lang="en-US" smtClean="0"/>
              <a:pPr/>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F1CC9F-AA14-4573-A703-6E365EF5D16E}" type="datetimeFigureOut">
              <a:rPr lang="en-US" smtClean="0"/>
              <a:pPr/>
              <a:t>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99E235-9114-437F-ABB3-DB16F8D85EF1}"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F1CC9F-AA14-4573-A703-6E365EF5D16E}" type="datetimeFigureOut">
              <a:rPr lang="en-US" smtClean="0"/>
              <a:pPr/>
              <a:t>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99E235-9114-437F-ABB3-DB16F8D85EF1}"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F1CC9F-AA14-4573-A703-6E365EF5D16E}" type="datetimeFigureOut">
              <a:rPr lang="en-US" smtClean="0"/>
              <a:pPr/>
              <a:t>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99E235-9114-437F-ABB3-DB16F8D85EF1}"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F1CC9F-AA14-4573-A703-6E365EF5D16E}" type="datetimeFigureOut">
              <a:rPr lang="en-US" smtClean="0"/>
              <a:pPr/>
              <a:t>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99E235-9114-437F-ABB3-DB16F8D85EF1}"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F1CC9F-AA14-4573-A703-6E365EF5D16E}" type="datetimeFigureOut">
              <a:rPr lang="en-US" smtClean="0"/>
              <a:pPr/>
              <a:t>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99E235-9114-437F-ABB3-DB16F8D85EF1}"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F1CC9F-AA14-4573-A703-6E365EF5D16E}" type="datetimeFigureOut">
              <a:rPr lang="en-US" smtClean="0"/>
              <a:pPr/>
              <a:t>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99E235-9114-437F-ABB3-DB16F8D85EF1}"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F1CC9F-AA14-4573-A703-6E365EF5D16E}" type="datetimeFigureOut">
              <a:rPr lang="en-US" smtClean="0"/>
              <a:pPr/>
              <a:t>3/1/2022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999E235-9114-437F-ABB3-DB16F8D85EF1}"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F1CC9F-AA14-4573-A703-6E365EF5D16E}" type="datetimeFigureOut">
              <a:rPr lang="en-US" smtClean="0"/>
              <a:pPr/>
              <a:t>3/1/2022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999E235-9114-437F-ABB3-DB16F8D85EF1}"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F1CC9F-AA14-4573-A703-6E365EF5D16E}" type="datetimeFigureOut">
              <a:rPr lang="en-US" smtClean="0"/>
              <a:pPr/>
              <a:t>3/1/2022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999E235-9114-437F-ABB3-DB16F8D85EF1}"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F1CC9F-AA14-4573-A703-6E365EF5D16E}" type="datetimeFigureOut">
              <a:rPr lang="en-US" smtClean="0"/>
              <a:pPr/>
              <a:t>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99E235-9114-437F-ABB3-DB16F8D85EF1}"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F1CC9F-AA14-4573-A703-6E365EF5D16E}" type="datetimeFigureOut">
              <a:rPr lang="en-US" smtClean="0"/>
              <a:pPr/>
              <a:t>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99E235-9114-437F-ABB3-DB16F8D85EF1}"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F1CC9F-AA14-4573-A703-6E365EF5D16E}" type="datetimeFigureOut">
              <a:rPr lang="en-US" smtClean="0"/>
              <a:pPr/>
              <a:t>3/1/2022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99E235-9114-437F-ABB3-DB16F8D85EF1}"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hyperlink" Target="http://www.notahelix.com/" TargetMode="External"/></Relationships>
</file>

<file path=ppt/slides/_rels/slide10.xml.rels><?xml version="1.0" encoding="UTF-8" standalone="yes"?>
<Relationships xmlns="http://schemas.openxmlformats.org/package/2006/relationships"><Relationship Id="rId8" Type="http://schemas.openxmlformats.org/officeDocument/2006/relationships/hyperlink" Target="http://www.ncbi.nlm.nih.gov/sites/entrez?Db=pubmed&amp;Cmd=ShowDetailView&amp;TermToSearch=4825888&amp;ordinalpos=192&amp;itool=EntrezSystem2.PEntrez.Pubmed.Pubmed_ResultsPanel.Pubmed_RVDocSum" TargetMode="External"/><Relationship Id="rId13" Type="http://schemas.openxmlformats.org/officeDocument/2006/relationships/hyperlink" Target="http://dx.doi.org/10.1016/0092-8674(89)90284-5" TargetMode="External"/><Relationship Id="rId3" Type="http://schemas.openxmlformats.org/officeDocument/2006/relationships/audio" Target="Slide%2010.mp3" TargetMode="External"/><Relationship Id="rId7" Type="http://schemas.openxmlformats.org/officeDocument/2006/relationships/hyperlink" Target="http://www.ncbi.nlm.nih.gov/pubmed?term=Thomas%20JO%5bAuthor%5d&amp;cauthor=true&amp;cauthor_uid=4825888" TargetMode="External"/><Relationship Id="rId12" Type="http://schemas.openxmlformats.org/officeDocument/2006/relationships/hyperlink" Target="http://dx.doi.org/10.1038/38444" TargetMode="External"/><Relationship Id="rId17" Type="http://schemas.openxmlformats.org/officeDocument/2006/relationships/image" Target="../media/image9.png"/><Relationship Id="rId2" Type="http://schemas.microsoft.com/office/2007/relationships/media" Target="Slide%2010.mp3" TargetMode="External"/><Relationship Id="rId16" Type="http://schemas.openxmlformats.org/officeDocument/2006/relationships/image" Target="../media/image8.jpeg"/><Relationship Id="rId1" Type="http://schemas.openxmlformats.org/officeDocument/2006/relationships/tags" Target="../tags/tag11.xml"/><Relationship Id="rId6" Type="http://schemas.openxmlformats.org/officeDocument/2006/relationships/hyperlink" Target="http://www.ncbi.nlm.nih.gov/pubmed?term=Kornberg%20RD%5bAuthor%5d&amp;cauthor=true&amp;cauthor_uid=4825888" TargetMode="External"/><Relationship Id="rId11" Type="http://schemas.openxmlformats.org/officeDocument/2006/relationships/hyperlink" Target="http://www.ncbi.nlm.nih.gov/entrez/query.fcgi?cmd=Retrieve&amp;db=PubMed&amp;dopt=Abstract&amp;list_uids=9305837" TargetMode="External"/><Relationship Id="rId5" Type="http://schemas.openxmlformats.org/officeDocument/2006/relationships/notesSlide" Target="../notesSlides/notesSlide10.xml"/><Relationship Id="rId15" Type="http://schemas.openxmlformats.org/officeDocument/2006/relationships/image" Target="../media/image7.png"/><Relationship Id="rId10" Type="http://schemas.openxmlformats.org/officeDocument/2006/relationships/hyperlink" Target="http://www.ncbi.nlm.nih.gov/pubmed/?term=Science.+1974+May+24;+184(4139):868-871" TargetMode="External"/><Relationship Id="rId4" Type="http://schemas.openxmlformats.org/officeDocument/2006/relationships/slideLayout" Target="../slideLayouts/slideLayout7.xml"/><Relationship Id="rId9" Type="http://schemas.openxmlformats.org/officeDocument/2006/relationships/hyperlink" Target="http://www.ncbi.nlm.nih.gov/pubmed?term=Kornberg%20RD%5bAuthor%5d&amp;cauthor=true&amp;cauthor_uid=4825889" TargetMode="External"/><Relationship Id="rId14" Type="http://schemas.openxmlformats.org/officeDocument/2006/relationships/slide" Target="slide3.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7.xml"/><Relationship Id="rId1" Type="http://schemas.openxmlformats.org/officeDocument/2006/relationships/tags" Target="../tags/tag101.xml"/><Relationship Id="rId5" Type="http://schemas.openxmlformats.org/officeDocument/2006/relationships/slide" Target="slide3.xml"/><Relationship Id="rId4" Type="http://schemas.openxmlformats.org/officeDocument/2006/relationships/image" Target="../media/image113.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7.xml"/><Relationship Id="rId1" Type="http://schemas.openxmlformats.org/officeDocument/2006/relationships/tags" Target="../tags/tag102.xml"/><Relationship Id="rId5" Type="http://schemas.openxmlformats.org/officeDocument/2006/relationships/slide" Target="slide3.xml"/><Relationship Id="rId4" Type="http://schemas.openxmlformats.org/officeDocument/2006/relationships/image" Target="../media/image114.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7.xml"/><Relationship Id="rId1" Type="http://schemas.openxmlformats.org/officeDocument/2006/relationships/tags" Target="../tags/tag103.xml"/><Relationship Id="rId5" Type="http://schemas.openxmlformats.org/officeDocument/2006/relationships/slide" Target="slide3.xml"/><Relationship Id="rId4" Type="http://schemas.openxmlformats.org/officeDocument/2006/relationships/image" Target="../media/image115.png"/></Relationships>
</file>

<file path=ppt/slides/_rels/slide10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Slide%20103.mp3" TargetMode="External"/><Relationship Id="rId7" Type="http://schemas.openxmlformats.org/officeDocument/2006/relationships/slide" Target="slide3.xml"/><Relationship Id="rId2" Type="http://schemas.microsoft.com/office/2007/relationships/media" Target="Slide%20103.mp3" TargetMode="External"/><Relationship Id="rId1" Type="http://schemas.openxmlformats.org/officeDocument/2006/relationships/tags" Target="../tags/tag104.xml"/><Relationship Id="rId6" Type="http://schemas.openxmlformats.org/officeDocument/2006/relationships/image" Target="../media/image116.png"/><Relationship Id="rId5" Type="http://schemas.openxmlformats.org/officeDocument/2006/relationships/notesSlide" Target="../notesSlides/notesSlide103.xml"/><Relationship Id="rId4"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6.xml"/><Relationship Id="rId1" Type="http://schemas.openxmlformats.org/officeDocument/2006/relationships/tags" Target="../tags/tag105.xml"/><Relationship Id="rId4" Type="http://schemas.openxmlformats.org/officeDocument/2006/relationships/slide" Target="slide3.xml"/></Relationships>
</file>

<file path=ppt/slides/_rels/slide105.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audio" Target="Slide%20105.mp3" TargetMode="External"/><Relationship Id="rId7" Type="http://schemas.openxmlformats.org/officeDocument/2006/relationships/slide" Target="slide3.xml"/><Relationship Id="rId2" Type="http://schemas.microsoft.com/office/2007/relationships/media" Target="Slide%20105.mp3" TargetMode="External"/><Relationship Id="rId1" Type="http://schemas.openxmlformats.org/officeDocument/2006/relationships/tags" Target="../tags/tag106.xml"/><Relationship Id="rId6" Type="http://schemas.openxmlformats.org/officeDocument/2006/relationships/image" Target="../media/image85.png"/><Relationship Id="rId5" Type="http://schemas.openxmlformats.org/officeDocument/2006/relationships/notesSlide" Target="../notesSlides/notesSlide105.xml"/><Relationship Id="rId4"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audio" Target="Slide%20106.mp3" TargetMode="External"/><Relationship Id="rId7" Type="http://schemas.openxmlformats.org/officeDocument/2006/relationships/image" Target="../media/image23.png"/><Relationship Id="rId2" Type="http://schemas.microsoft.com/office/2007/relationships/media" Target="Slide%20106.mp3" TargetMode="External"/><Relationship Id="rId1" Type="http://schemas.openxmlformats.org/officeDocument/2006/relationships/tags" Target="../tags/tag107.xml"/><Relationship Id="rId6" Type="http://schemas.openxmlformats.org/officeDocument/2006/relationships/slide" Target="slide3.xml"/><Relationship Id="rId5" Type="http://schemas.openxmlformats.org/officeDocument/2006/relationships/notesSlide" Target="../notesSlides/notesSlide106.xml"/><Relationship Id="rId4"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audio" Target="Slide%20107.mp3" TargetMode="External"/><Relationship Id="rId7" Type="http://schemas.openxmlformats.org/officeDocument/2006/relationships/slide" Target="slide3.xml"/><Relationship Id="rId2" Type="http://schemas.microsoft.com/office/2007/relationships/media" Target="Slide%20107.mp3" TargetMode="External"/><Relationship Id="rId1" Type="http://schemas.openxmlformats.org/officeDocument/2006/relationships/tags" Target="../tags/tag108.xml"/><Relationship Id="rId6" Type="http://schemas.openxmlformats.org/officeDocument/2006/relationships/image" Target="../media/image69.png"/><Relationship Id="rId5" Type="http://schemas.openxmlformats.org/officeDocument/2006/relationships/notesSlide" Target="../notesSlides/notesSlide107.xml"/><Relationship Id="rId4"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audio" Target="Slide%20108.mp3" TargetMode="External"/><Relationship Id="rId7" Type="http://schemas.openxmlformats.org/officeDocument/2006/relationships/slide" Target="slide3.xml"/><Relationship Id="rId2" Type="http://schemas.microsoft.com/office/2007/relationships/media" Target="Slide%20108.mp3" TargetMode="External"/><Relationship Id="rId1" Type="http://schemas.openxmlformats.org/officeDocument/2006/relationships/tags" Target="../tags/tag109.xml"/><Relationship Id="rId6" Type="http://schemas.openxmlformats.org/officeDocument/2006/relationships/image" Target="../media/image119.png"/><Relationship Id="rId5" Type="http://schemas.openxmlformats.org/officeDocument/2006/relationships/notesSlide" Target="../notesSlides/notesSlide108.xml"/><Relationship Id="rId4"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audio" Target="Slide%20109.mp3" TargetMode="External"/><Relationship Id="rId7" Type="http://schemas.openxmlformats.org/officeDocument/2006/relationships/slide" Target="slide3.xml"/><Relationship Id="rId2" Type="http://schemas.microsoft.com/office/2007/relationships/media" Target="Slide%20109.mp3" TargetMode="External"/><Relationship Id="rId1" Type="http://schemas.openxmlformats.org/officeDocument/2006/relationships/tags" Target="../tags/tag110.xml"/><Relationship Id="rId6" Type="http://schemas.openxmlformats.org/officeDocument/2006/relationships/image" Target="../media/image121.png"/><Relationship Id="rId5" Type="http://schemas.openxmlformats.org/officeDocument/2006/relationships/notesSlide" Target="../notesSlides/notesSlide109.xml"/><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12.xml"/><Relationship Id="rId4" Type="http://schemas.openxmlformats.org/officeDocument/2006/relationships/slide" Target="slide3.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7.xml"/><Relationship Id="rId1" Type="http://schemas.openxmlformats.org/officeDocument/2006/relationships/tags" Target="../tags/tag111.xml"/><Relationship Id="rId5" Type="http://schemas.openxmlformats.org/officeDocument/2006/relationships/slide" Target="slide3.xml"/><Relationship Id="rId4" Type="http://schemas.openxmlformats.org/officeDocument/2006/relationships/image" Target="../media/image123.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7.xml"/><Relationship Id="rId1" Type="http://schemas.openxmlformats.org/officeDocument/2006/relationships/tags" Target="../tags/tag112.xml"/><Relationship Id="rId5" Type="http://schemas.openxmlformats.org/officeDocument/2006/relationships/slide" Target="slide3.xml"/><Relationship Id="rId4" Type="http://schemas.openxmlformats.org/officeDocument/2006/relationships/image" Target="../media/image124.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7.xml"/><Relationship Id="rId1" Type="http://schemas.openxmlformats.org/officeDocument/2006/relationships/tags" Target="../tags/tag113.xml"/><Relationship Id="rId5" Type="http://schemas.openxmlformats.org/officeDocument/2006/relationships/slide" Target="slide3.xml"/><Relationship Id="rId4" Type="http://schemas.openxmlformats.org/officeDocument/2006/relationships/image" Target="../media/image125.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7.xml"/><Relationship Id="rId1" Type="http://schemas.openxmlformats.org/officeDocument/2006/relationships/tags" Target="../tags/tag114.xml"/><Relationship Id="rId5" Type="http://schemas.openxmlformats.org/officeDocument/2006/relationships/slide" Target="slide3.xml"/><Relationship Id="rId4" Type="http://schemas.openxmlformats.org/officeDocument/2006/relationships/image" Target="../media/image126.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7.xml"/><Relationship Id="rId1" Type="http://schemas.openxmlformats.org/officeDocument/2006/relationships/tags" Target="../tags/tag115.xml"/><Relationship Id="rId5" Type="http://schemas.openxmlformats.org/officeDocument/2006/relationships/slide" Target="slide3.xml"/><Relationship Id="rId4" Type="http://schemas.openxmlformats.org/officeDocument/2006/relationships/image" Target="../media/image127.pn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7.xml"/><Relationship Id="rId1" Type="http://schemas.openxmlformats.org/officeDocument/2006/relationships/tags" Target="../tags/tag116.xml"/><Relationship Id="rId5" Type="http://schemas.openxmlformats.org/officeDocument/2006/relationships/slide" Target="slide3.xml"/><Relationship Id="rId4" Type="http://schemas.openxmlformats.org/officeDocument/2006/relationships/image" Target="../media/image128.png"/></Relationships>
</file>

<file path=ppt/slides/_rels/slide116.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audio" Target="Slide%20116.mp3" TargetMode="External"/><Relationship Id="rId7" Type="http://schemas.openxmlformats.org/officeDocument/2006/relationships/slide" Target="slide3.xml"/><Relationship Id="rId2" Type="http://schemas.microsoft.com/office/2007/relationships/media" Target="Slide%20116.mp3" TargetMode="External"/><Relationship Id="rId1" Type="http://schemas.openxmlformats.org/officeDocument/2006/relationships/tags" Target="../tags/tag117.xml"/><Relationship Id="rId6" Type="http://schemas.openxmlformats.org/officeDocument/2006/relationships/image" Target="../media/image129.png"/><Relationship Id="rId5" Type="http://schemas.openxmlformats.org/officeDocument/2006/relationships/notesSlide" Target="../notesSlides/notesSlide116.xml"/><Relationship Id="rId4"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Slide%20117.mp3" TargetMode="External"/><Relationship Id="rId7" Type="http://schemas.openxmlformats.org/officeDocument/2006/relationships/slide" Target="slide3.xml"/><Relationship Id="rId2" Type="http://schemas.microsoft.com/office/2007/relationships/media" Target="Slide%20117.mp3" TargetMode="External"/><Relationship Id="rId1" Type="http://schemas.openxmlformats.org/officeDocument/2006/relationships/tags" Target="../tags/tag118.xml"/><Relationship Id="rId6" Type="http://schemas.openxmlformats.org/officeDocument/2006/relationships/image" Target="../media/image85.png"/><Relationship Id="rId5" Type="http://schemas.openxmlformats.org/officeDocument/2006/relationships/notesSlide" Target="../notesSlides/notesSlide117.xml"/><Relationship Id="rId4"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audio" Target="Slide%20118.mp3" TargetMode="External"/><Relationship Id="rId7" Type="http://schemas.openxmlformats.org/officeDocument/2006/relationships/slide" Target="slide3.xml"/><Relationship Id="rId2" Type="http://schemas.microsoft.com/office/2007/relationships/media" Target="Slide%20118.mp3" TargetMode="External"/><Relationship Id="rId1" Type="http://schemas.openxmlformats.org/officeDocument/2006/relationships/tags" Target="../tags/tag119.xml"/><Relationship Id="rId6" Type="http://schemas.openxmlformats.org/officeDocument/2006/relationships/image" Target="../media/image131.png"/><Relationship Id="rId5" Type="http://schemas.openxmlformats.org/officeDocument/2006/relationships/notesSlide" Target="../notesSlides/notesSlide118.xml"/><Relationship Id="rId4"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Slide%20119.mp3" TargetMode="External"/><Relationship Id="rId7" Type="http://schemas.openxmlformats.org/officeDocument/2006/relationships/slide" Target="slide3.xml"/><Relationship Id="rId2" Type="http://schemas.microsoft.com/office/2007/relationships/media" Target="Slide%20119.mp3" TargetMode="External"/><Relationship Id="rId1" Type="http://schemas.openxmlformats.org/officeDocument/2006/relationships/tags" Target="../tags/tag120.xml"/><Relationship Id="rId6" Type="http://schemas.openxmlformats.org/officeDocument/2006/relationships/image" Target="../media/image133.png"/><Relationship Id="rId5" Type="http://schemas.openxmlformats.org/officeDocument/2006/relationships/notesSlide" Target="../notesSlides/notesSlide119.xml"/><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Slide%2012.mp3" TargetMode="External"/><Relationship Id="rId7" Type="http://schemas.openxmlformats.org/officeDocument/2006/relationships/slide" Target="slide3.xml"/><Relationship Id="rId2" Type="http://schemas.microsoft.com/office/2007/relationships/media" Target="Slide%2012.mp3" TargetMode="External"/><Relationship Id="rId1" Type="http://schemas.openxmlformats.org/officeDocument/2006/relationships/tags" Target="../tags/tag13.xml"/><Relationship Id="rId6" Type="http://schemas.openxmlformats.org/officeDocument/2006/relationships/image" Target="../media/image10.png"/><Relationship Id="rId5" Type="http://schemas.openxmlformats.org/officeDocument/2006/relationships/notesSlide" Target="../notesSlides/notesSlide12.xml"/><Relationship Id="rId4"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audio" Target="Slide%20120.mp3" TargetMode="External"/><Relationship Id="rId7" Type="http://schemas.openxmlformats.org/officeDocument/2006/relationships/slide" Target="slide3.xml"/><Relationship Id="rId2" Type="http://schemas.microsoft.com/office/2007/relationships/media" Target="Slide%20120.mp3" TargetMode="External"/><Relationship Id="rId1" Type="http://schemas.openxmlformats.org/officeDocument/2006/relationships/tags" Target="../tags/tag121.xml"/><Relationship Id="rId6" Type="http://schemas.openxmlformats.org/officeDocument/2006/relationships/image" Target="../media/image134.png"/><Relationship Id="rId5" Type="http://schemas.openxmlformats.org/officeDocument/2006/relationships/notesSlide" Target="../notesSlides/notesSlide120.xml"/><Relationship Id="rId4"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7.xml"/><Relationship Id="rId1" Type="http://schemas.openxmlformats.org/officeDocument/2006/relationships/tags" Target="../tags/tag122.xml"/><Relationship Id="rId5" Type="http://schemas.openxmlformats.org/officeDocument/2006/relationships/slide" Target="slide3.xml"/><Relationship Id="rId4" Type="http://schemas.openxmlformats.org/officeDocument/2006/relationships/image" Target="../media/image136.pn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7.xml"/><Relationship Id="rId1" Type="http://schemas.openxmlformats.org/officeDocument/2006/relationships/tags" Target="../tags/tag123.xml"/><Relationship Id="rId5" Type="http://schemas.openxmlformats.org/officeDocument/2006/relationships/slide" Target="slide3.xml"/><Relationship Id="rId4" Type="http://schemas.openxmlformats.org/officeDocument/2006/relationships/image" Target="../media/image137.pn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7.xml"/><Relationship Id="rId1" Type="http://schemas.openxmlformats.org/officeDocument/2006/relationships/tags" Target="../tags/tag124.xml"/><Relationship Id="rId5" Type="http://schemas.openxmlformats.org/officeDocument/2006/relationships/slide" Target="slide3.xml"/><Relationship Id="rId4" Type="http://schemas.openxmlformats.org/officeDocument/2006/relationships/image" Target="../media/image138.pn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7.xml"/><Relationship Id="rId1" Type="http://schemas.openxmlformats.org/officeDocument/2006/relationships/tags" Target="../tags/tag125.xml"/><Relationship Id="rId5" Type="http://schemas.openxmlformats.org/officeDocument/2006/relationships/slide" Target="slide3.xml"/><Relationship Id="rId4" Type="http://schemas.openxmlformats.org/officeDocument/2006/relationships/image" Target="../media/image139.pn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7.xml"/><Relationship Id="rId1" Type="http://schemas.openxmlformats.org/officeDocument/2006/relationships/tags" Target="../tags/tag126.xml"/><Relationship Id="rId5" Type="http://schemas.openxmlformats.org/officeDocument/2006/relationships/slide" Target="slide3.xml"/><Relationship Id="rId4" Type="http://schemas.openxmlformats.org/officeDocument/2006/relationships/image" Target="../media/image140.pn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7.xml"/><Relationship Id="rId1" Type="http://schemas.openxmlformats.org/officeDocument/2006/relationships/tags" Target="../tags/tag127.xml"/><Relationship Id="rId5" Type="http://schemas.openxmlformats.org/officeDocument/2006/relationships/slide" Target="slide3.xml"/><Relationship Id="rId4" Type="http://schemas.openxmlformats.org/officeDocument/2006/relationships/image" Target="../media/image141.png"/></Relationships>
</file>

<file path=ppt/slides/_rels/slide127.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audio" Target="Slide%20127.mp3" TargetMode="External"/><Relationship Id="rId7" Type="http://schemas.openxmlformats.org/officeDocument/2006/relationships/slide" Target="slide3.xml"/><Relationship Id="rId2" Type="http://schemas.microsoft.com/office/2007/relationships/media" Target="Slide%20127.mp3" TargetMode="External"/><Relationship Id="rId1" Type="http://schemas.openxmlformats.org/officeDocument/2006/relationships/tags" Target="../tags/tag128.xml"/><Relationship Id="rId6" Type="http://schemas.openxmlformats.org/officeDocument/2006/relationships/image" Target="../media/image142.png"/><Relationship Id="rId5" Type="http://schemas.openxmlformats.org/officeDocument/2006/relationships/notesSlide" Target="../notesSlides/notesSlide127.xml"/><Relationship Id="rId4"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audio" Target="Slide%20128.mp3" TargetMode="External"/><Relationship Id="rId7" Type="http://schemas.openxmlformats.org/officeDocument/2006/relationships/slide" Target="slide3.xml"/><Relationship Id="rId2" Type="http://schemas.microsoft.com/office/2007/relationships/media" Target="Slide%20128.mp3" TargetMode="External"/><Relationship Id="rId1" Type="http://schemas.openxmlformats.org/officeDocument/2006/relationships/tags" Target="../tags/tag129.xml"/><Relationship Id="rId6" Type="http://schemas.openxmlformats.org/officeDocument/2006/relationships/image" Target="../media/image144.png"/><Relationship Id="rId5" Type="http://schemas.openxmlformats.org/officeDocument/2006/relationships/notesSlide" Target="../notesSlides/notesSlide128.xml"/><Relationship Id="rId4"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6.xml"/><Relationship Id="rId1" Type="http://schemas.openxmlformats.org/officeDocument/2006/relationships/tags" Target="../tags/tag130.xml"/><Relationship Id="rId4" Type="http://schemas.openxmlformats.org/officeDocument/2006/relationships/slide" Target="slide3.xml"/></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Slide%2013.mp3" TargetMode="External"/><Relationship Id="rId7" Type="http://schemas.openxmlformats.org/officeDocument/2006/relationships/slide" Target="slide3.xml"/><Relationship Id="rId2" Type="http://schemas.microsoft.com/office/2007/relationships/media" Target="Slide%2013.mp3" TargetMode="External"/><Relationship Id="rId1" Type="http://schemas.openxmlformats.org/officeDocument/2006/relationships/tags" Target="../tags/tag14.xml"/><Relationship Id="rId6" Type="http://schemas.openxmlformats.org/officeDocument/2006/relationships/image" Target="../media/image12.png"/><Relationship Id="rId5" Type="http://schemas.openxmlformats.org/officeDocument/2006/relationships/notesSlide" Target="../notesSlides/notesSlide13.xml"/><Relationship Id="rId4"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audio" Target="Slide%20130.mp3" TargetMode="External"/><Relationship Id="rId7" Type="http://schemas.openxmlformats.org/officeDocument/2006/relationships/slide" Target="slide3.xml"/><Relationship Id="rId2" Type="http://schemas.microsoft.com/office/2007/relationships/media" Target="Slide%20130.mp3" TargetMode="External"/><Relationship Id="rId1" Type="http://schemas.openxmlformats.org/officeDocument/2006/relationships/tags" Target="../tags/tag131.xml"/><Relationship Id="rId6" Type="http://schemas.openxmlformats.org/officeDocument/2006/relationships/image" Target="../media/image146.png"/><Relationship Id="rId5" Type="http://schemas.openxmlformats.org/officeDocument/2006/relationships/notesSlide" Target="../notesSlides/notesSlide130.xml"/><Relationship Id="rId4"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audio" Target="Slide%20131.mp3" TargetMode="External"/><Relationship Id="rId7" Type="http://schemas.openxmlformats.org/officeDocument/2006/relationships/slide" Target="slide3.xml"/><Relationship Id="rId2" Type="http://schemas.microsoft.com/office/2007/relationships/media" Target="Slide%20131.mp3" TargetMode="External"/><Relationship Id="rId1" Type="http://schemas.openxmlformats.org/officeDocument/2006/relationships/tags" Target="../tags/tag132.xml"/><Relationship Id="rId6" Type="http://schemas.openxmlformats.org/officeDocument/2006/relationships/image" Target="../media/image148.png"/><Relationship Id="rId5" Type="http://schemas.openxmlformats.org/officeDocument/2006/relationships/notesSlide" Target="../notesSlides/notesSlide131.xml"/><Relationship Id="rId4"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audio" Target="Slide%20132.mp3" TargetMode="External"/><Relationship Id="rId7" Type="http://schemas.openxmlformats.org/officeDocument/2006/relationships/slide" Target="slide3.xml"/><Relationship Id="rId2" Type="http://schemas.microsoft.com/office/2007/relationships/media" Target="Slide%20132.mp3" TargetMode="External"/><Relationship Id="rId1" Type="http://schemas.openxmlformats.org/officeDocument/2006/relationships/tags" Target="../tags/tag133.xml"/><Relationship Id="rId6" Type="http://schemas.openxmlformats.org/officeDocument/2006/relationships/image" Target="../media/image149.png"/><Relationship Id="rId5" Type="http://schemas.openxmlformats.org/officeDocument/2006/relationships/notesSlide" Target="../notesSlides/notesSlide132.xml"/><Relationship Id="rId4"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audio" Target="Slide%20133.mp3" TargetMode="External"/><Relationship Id="rId7" Type="http://schemas.openxmlformats.org/officeDocument/2006/relationships/slide" Target="slide3.xml"/><Relationship Id="rId2" Type="http://schemas.microsoft.com/office/2007/relationships/media" Target="Slide%20133.mp3" TargetMode="External"/><Relationship Id="rId1" Type="http://schemas.openxmlformats.org/officeDocument/2006/relationships/tags" Target="../tags/tag134.xml"/><Relationship Id="rId6" Type="http://schemas.openxmlformats.org/officeDocument/2006/relationships/image" Target="../media/image151.png"/><Relationship Id="rId5" Type="http://schemas.openxmlformats.org/officeDocument/2006/relationships/notesSlide" Target="../notesSlides/notesSlide133.xml"/><Relationship Id="rId4"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audio" Target="Slide%20134.mp3" TargetMode="External"/><Relationship Id="rId7" Type="http://schemas.openxmlformats.org/officeDocument/2006/relationships/slide" Target="slide3.xml"/><Relationship Id="rId2" Type="http://schemas.microsoft.com/office/2007/relationships/media" Target="Slide%20134.mp3" TargetMode="External"/><Relationship Id="rId1" Type="http://schemas.openxmlformats.org/officeDocument/2006/relationships/tags" Target="../tags/tag135.xml"/><Relationship Id="rId6" Type="http://schemas.openxmlformats.org/officeDocument/2006/relationships/image" Target="../media/image153.png"/><Relationship Id="rId5" Type="http://schemas.openxmlformats.org/officeDocument/2006/relationships/notesSlide" Target="../notesSlides/notesSlide134.xml"/><Relationship Id="rId4"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Slide%20135.mp3" TargetMode="External"/><Relationship Id="rId7" Type="http://schemas.openxmlformats.org/officeDocument/2006/relationships/slide" Target="slide3.xml"/><Relationship Id="rId2" Type="http://schemas.microsoft.com/office/2007/relationships/media" Target="Slide%20135.mp3" TargetMode="External"/><Relationship Id="rId1" Type="http://schemas.openxmlformats.org/officeDocument/2006/relationships/tags" Target="../tags/tag136.xml"/><Relationship Id="rId6" Type="http://schemas.openxmlformats.org/officeDocument/2006/relationships/image" Target="../media/image155.png"/><Relationship Id="rId5" Type="http://schemas.openxmlformats.org/officeDocument/2006/relationships/notesSlide" Target="../notesSlides/notesSlide135.xml"/><Relationship Id="rId4"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audio" Target="Slide%20136.mp3" TargetMode="External"/><Relationship Id="rId7" Type="http://schemas.openxmlformats.org/officeDocument/2006/relationships/slide" Target="slide3.xml"/><Relationship Id="rId2" Type="http://schemas.microsoft.com/office/2007/relationships/media" Target="Slide%20136.mp3" TargetMode="External"/><Relationship Id="rId1" Type="http://schemas.openxmlformats.org/officeDocument/2006/relationships/tags" Target="../tags/tag137.xml"/><Relationship Id="rId6" Type="http://schemas.openxmlformats.org/officeDocument/2006/relationships/image" Target="../media/image146.png"/><Relationship Id="rId5" Type="http://schemas.openxmlformats.org/officeDocument/2006/relationships/notesSlide" Target="../notesSlides/notesSlide136.xml"/><Relationship Id="rId4"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audio" Target="Slide%20137.mp3" TargetMode="External"/><Relationship Id="rId7" Type="http://schemas.openxmlformats.org/officeDocument/2006/relationships/slide" Target="slide3.xml"/><Relationship Id="rId2" Type="http://schemas.microsoft.com/office/2007/relationships/media" Target="Slide%20137.mp3" TargetMode="External"/><Relationship Id="rId1" Type="http://schemas.openxmlformats.org/officeDocument/2006/relationships/tags" Target="../tags/tag138.xml"/><Relationship Id="rId6" Type="http://schemas.openxmlformats.org/officeDocument/2006/relationships/image" Target="../media/image155.png"/><Relationship Id="rId5" Type="http://schemas.openxmlformats.org/officeDocument/2006/relationships/notesSlide" Target="../notesSlides/notesSlide137.xml"/><Relationship Id="rId4"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audio" Target="Slide%20138.mp3" TargetMode="External"/><Relationship Id="rId7" Type="http://schemas.openxmlformats.org/officeDocument/2006/relationships/slide" Target="slide3.xml"/><Relationship Id="rId2" Type="http://schemas.microsoft.com/office/2007/relationships/media" Target="Slide%20138.mp3" TargetMode="External"/><Relationship Id="rId1" Type="http://schemas.openxmlformats.org/officeDocument/2006/relationships/tags" Target="../tags/tag139.xml"/><Relationship Id="rId6" Type="http://schemas.openxmlformats.org/officeDocument/2006/relationships/image" Target="../media/image36.png"/><Relationship Id="rId5" Type="http://schemas.openxmlformats.org/officeDocument/2006/relationships/notesSlide" Target="../notesSlides/notesSlide138.xml"/><Relationship Id="rId4"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audio" Target="Slide%20139.mp3" TargetMode="External"/><Relationship Id="rId7" Type="http://schemas.openxmlformats.org/officeDocument/2006/relationships/slide" Target="slide3.xml"/><Relationship Id="rId2" Type="http://schemas.microsoft.com/office/2007/relationships/media" Target="Slide%20139.mp3" TargetMode="External"/><Relationship Id="rId1" Type="http://schemas.openxmlformats.org/officeDocument/2006/relationships/tags" Target="../tags/tag140.xml"/><Relationship Id="rId6" Type="http://schemas.openxmlformats.org/officeDocument/2006/relationships/image" Target="../media/image36.png"/><Relationship Id="rId5" Type="http://schemas.openxmlformats.org/officeDocument/2006/relationships/notesSlide" Target="../notesSlides/notesSlide139.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video" Target="1aoi_no-ribbon_move-in.avi" TargetMode="External"/><Relationship Id="rId2" Type="http://schemas.microsoft.com/office/2007/relationships/media" Target="1aoi_no-ribbon_move-in.avi" TargetMode="External"/><Relationship Id="rId1" Type="http://schemas.openxmlformats.org/officeDocument/2006/relationships/tags" Target="../tags/tag15.xml"/><Relationship Id="rId6" Type="http://schemas.openxmlformats.org/officeDocument/2006/relationships/image" Target="../media/image14.png"/><Relationship Id="rId5" Type="http://schemas.openxmlformats.org/officeDocument/2006/relationships/notesSlide" Target="../notesSlides/notesSlide14.xml"/><Relationship Id="rId4"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audio" Target="Slide%20140.mp3" TargetMode="External"/><Relationship Id="rId7" Type="http://schemas.openxmlformats.org/officeDocument/2006/relationships/slide" Target="slide3.xml"/><Relationship Id="rId2" Type="http://schemas.microsoft.com/office/2007/relationships/media" Target="Slide%20140.mp3" TargetMode="External"/><Relationship Id="rId1" Type="http://schemas.openxmlformats.org/officeDocument/2006/relationships/tags" Target="../tags/tag141.xml"/><Relationship Id="rId6" Type="http://schemas.openxmlformats.org/officeDocument/2006/relationships/image" Target="../media/image158.png"/><Relationship Id="rId5" Type="http://schemas.openxmlformats.org/officeDocument/2006/relationships/notesSlide" Target="../notesSlides/notesSlide140.xml"/><Relationship Id="rId4"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audio" Target="Slide%20141.mp3" TargetMode="External"/><Relationship Id="rId7" Type="http://schemas.openxmlformats.org/officeDocument/2006/relationships/slide" Target="slide3.xml"/><Relationship Id="rId2" Type="http://schemas.microsoft.com/office/2007/relationships/media" Target="Slide%20141.mp3" TargetMode="External"/><Relationship Id="rId1" Type="http://schemas.openxmlformats.org/officeDocument/2006/relationships/tags" Target="../tags/tag142.xml"/><Relationship Id="rId6" Type="http://schemas.openxmlformats.org/officeDocument/2006/relationships/image" Target="../media/image155.png"/><Relationship Id="rId5" Type="http://schemas.openxmlformats.org/officeDocument/2006/relationships/notesSlide" Target="../notesSlides/notesSlide141.xml"/><Relationship Id="rId4"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audio" Target="Slide%20142.mp3" TargetMode="External"/><Relationship Id="rId7" Type="http://schemas.openxmlformats.org/officeDocument/2006/relationships/slide" Target="slide3.xml"/><Relationship Id="rId2" Type="http://schemas.microsoft.com/office/2007/relationships/media" Target="Slide%20142.mp3" TargetMode="External"/><Relationship Id="rId1" Type="http://schemas.openxmlformats.org/officeDocument/2006/relationships/tags" Target="../tags/tag143.xml"/><Relationship Id="rId6" Type="http://schemas.openxmlformats.org/officeDocument/2006/relationships/image" Target="../media/image146.png"/><Relationship Id="rId5" Type="http://schemas.openxmlformats.org/officeDocument/2006/relationships/notesSlide" Target="../notesSlides/notesSlide142.xml"/><Relationship Id="rId4"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audio" Target="Slide%20143.mp3" TargetMode="External"/><Relationship Id="rId7" Type="http://schemas.openxmlformats.org/officeDocument/2006/relationships/slide" Target="slide3.xml"/><Relationship Id="rId2" Type="http://schemas.microsoft.com/office/2007/relationships/media" Target="Slide%20143.mp3" TargetMode="External"/><Relationship Id="rId1" Type="http://schemas.openxmlformats.org/officeDocument/2006/relationships/tags" Target="../tags/tag144.xml"/><Relationship Id="rId6" Type="http://schemas.openxmlformats.org/officeDocument/2006/relationships/image" Target="../media/image36.png"/><Relationship Id="rId5" Type="http://schemas.openxmlformats.org/officeDocument/2006/relationships/notesSlide" Target="../notesSlides/notesSlide143.xml"/><Relationship Id="rId4"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7.xml"/><Relationship Id="rId1" Type="http://schemas.openxmlformats.org/officeDocument/2006/relationships/tags" Target="../tags/tag145.xml"/><Relationship Id="rId5" Type="http://schemas.openxmlformats.org/officeDocument/2006/relationships/slide" Target="slide3.xml"/><Relationship Id="rId4" Type="http://schemas.openxmlformats.org/officeDocument/2006/relationships/image" Target="../media/image146.png"/></Relationships>
</file>

<file path=ppt/slides/_rels/slide145.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audio" Target="Slide%20145.mp3" TargetMode="External"/><Relationship Id="rId7" Type="http://schemas.openxmlformats.org/officeDocument/2006/relationships/slide" Target="slide3.xml"/><Relationship Id="rId2" Type="http://schemas.microsoft.com/office/2007/relationships/media" Target="Slide%20145.mp3" TargetMode="External"/><Relationship Id="rId1" Type="http://schemas.openxmlformats.org/officeDocument/2006/relationships/tags" Target="../tags/tag146.xml"/><Relationship Id="rId6" Type="http://schemas.openxmlformats.org/officeDocument/2006/relationships/image" Target="../media/image36.png"/><Relationship Id="rId5" Type="http://schemas.openxmlformats.org/officeDocument/2006/relationships/notesSlide" Target="../notesSlides/notesSlide145.xml"/><Relationship Id="rId4"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audio" Target="Slide%20146.mp3" TargetMode="External"/><Relationship Id="rId7" Type="http://schemas.openxmlformats.org/officeDocument/2006/relationships/slide" Target="slide3.xml"/><Relationship Id="rId2" Type="http://schemas.microsoft.com/office/2007/relationships/media" Target="Slide%20146.mp3" TargetMode="External"/><Relationship Id="rId1" Type="http://schemas.openxmlformats.org/officeDocument/2006/relationships/tags" Target="../tags/tag147.xml"/><Relationship Id="rId6" Type="http://schemas.openxmlformats.org/officeDocument/2006/relationships/image" Target="../media/image146.png"/><Relationship Id="rId5" Type="http://schemas.openxmlformats.org/officeDocument/2006/relationships/notesSlide" Target="../notesSlides/notesSlide146.xml"/><Relationship Id="rId4"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audio" Target="Slide%20147.mp3" TargetMode="External"/><Relationship Id="rId7" Type="http://schemas.openxmlformats.org/officeDocument/2006/relationships/slide" Target="slide3.xml"/><Relationship Id="rId2" Type="http://schemas.microsoft.com/office/2007/relationships/media" Target="Slide%20147.mp3" TargetMode="External"/><Relationship Id="rId1" Type="http://schemas.openxmlformats.org/officeDocument/2006/relationships/tags" Target="../tags/tag148.xml"/><Relationship Id="rId6" Type="http://schemas.openxmlformats.org/officeDocument/2006/relationships/image" Target="../media/image39.png"/><Relationship Id="rId5" Type="http://schemas.openxmlformats.org/officeDocument/2006/relationships/notesSlide" Target="../notesSlides/notesSlide147.xml"/><Relationship Id="rId4"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7.xml"/><Relationship Id="rId1" Type="http://schemas.openxmlformats.org/officeDocument/2006/relationships/tags" Target="../tags/tag149.xml"/><Relationship Id="rId5" Type="http://schemas.openxmlformats.org/officeDocument/2006/relationships/slide" Target="slide3.xml"/><Relationship Id="rId4" Type="http://schemas.openxmlformats.org/officeDocument/2006/relationships/image" Target="../media/image146.png"/></Relationships>
</file>

<file path=ppt/slides/_rels/slide149.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audio" Target="Slide%20149.mp3" TargetMode="External"/><Relationship Id="rId7" Type="http://schemas.openxmlformats.org/officeDocument/2006/relationships/slide" Target="slide3.xml"/><Relationship Id="rId2" Type="http://schemas.microsoft.com/office/2007/relationships/media" Target="Slide%20149.mp3" TargetMode="External"/><Relationship Id="rId1" Type="http://schemas.openxmlformats.org/officeDocument/2006/relationships/tags" Target="../tags/tag150.xml"/><Relationship Id="rId6" Type="http://schemas.openxmlformats.org/officeDocument/2006/relationships/image" Target="../media/image39.png"/><Relationship Id="rId5" Type="http://schemas.openxmlformats.org/officeDocument/2006/relationships/notesSlide" Target="../notesSlides/notesSlide149.xml"/><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Slide%2015.mp3" TargetMode="External"/><Relationship Id="rId7" Type="http://schemas.openxmlformats.org/officeDocument/2006/relationships/slide" Target="slide3.xml"/><Relationship Id="rId2" Type="http://schemas.microsoft.com/office/2007/relationships/media" Target="Slide%2015.mp3" TargetMode="External"/><Relationship Id="rId1" Type="http://schemas.openxmlformats.org/officeDocument/2006/relationships/tags" Target="../tags/tag16.xml"/><Relationship Id="rId6" Type="http://schemas.openxmlformats.org/officeDocument/2006/relationships/image" Target="../media/image15.png"/><Relationship Id="rId5" Type="http://schemas.openxmlformats.org/officeDocument/2006/relationships/notesSlide" Target="../notesSlides/notesSlide15.xml"/><Relationship Id="rId4"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audio" Target="Slide%20150.mp3" TargetMode="External"/><Relationship Id="rId7" Type="http://schemas.openxmlformats.org/officeDocument/2006/relationships/slide" Target="slide3.xml"/><Relationship Id="rId2" Type="http://schemas.microsoft.com/office/2007/relationships/media" Target="Slide%20150.mp3" TargetMode="External"/><Relationship Id="rId1" Type="http://schemas.openxmlformats.org/officeDocument/2006/relationships/tags" Target="../tags/tag151.xml"/><Relationship Id="rId6" Type="http://schemas.openxmlformats.org/officeDocument/2006/relationships/image" Target="../media/image32.png"/><Relationship Id="rId5" Type="http://schemas.openxmlformats.org/officeDocument/2006/relationships/notesSlide" Target="../notesSlides/notesSlide150.xml"/><Relationship Id="rId4"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6.xml"/><Relationship Id="rId1" Type="http://schemas.openxmlformats.org/officeDocument/2006/relationships/tags" Target="../tags/tag152.xml"/><Relationship Id="rId4" Type="http://schemas.openxmlformats.org/officeDocument/2006/relationships/slide" Target="slide3.xml"/></Relationships>
</file>

<file path=ppt/slides/_rels/slide15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Slide%20152.mp3" TargetMode="External"/><Relationship Id="rId7" Type="http://schemas.openxmlformats.org/officeDocument/2006/relationships/slide" Target="slide3.xml"/><Relationship Id="rId2" Type="http://schemas.microsoft.com/office/2007/relationships/media" Target="Slide%20152.mp3" TargetMode="External"/><Relationship Id="rId1" Type="http://schemas.openxmlformats.org/officeDocument/2006/relationships/tags" Target="../tags/tag153.xml"/><Relationship Id="rId6" Type="http://schemas.openxmlformats.org/officeDocument/2006/relationships/image" Target="../media/image165.png"/><Relationship Id="rId5" Type="http://schemas.openxmlformats.org/officeDocument/2006/relationships/notesSlide" Target="../notesSlides/notesSlide152.xml"/><Relationship Id="rId4"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Slide%20153.mp3" TargetMode="External"/><Relationship Id="rId7" Type="http://schemas.openxmlformats.org/officeDocument/2006/relationships/slide" Target="slide3.xml"/><Relationship Id="rId2" Type="http://schemas.microsoft.com/office/2007/relationships/media" Target="Slide%20153.mp3" TargetMode="External"/><Relationship Id="rId1" Type="http://schemas.openxmlformats.org/officeDocument/2006/relationships/tags" Target="../tags/tag154.xml"/><Relationship Id="rId6" Type="http://schemas.openxmlformats.org/officeDocument/2006/relationships/image" Target="../media/image166.png"/><Relationship Id="rId5" Type="http://schemas.openxmlformats.org/officeDocument/2006/relationships/notesSlide" Target="../notesSlides/notesSlide153.xml"/><Relationship Id="rId4"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6.xml"/><Relationship Id="rId1" Type="http://schemas.openxmlformats.org/officeDocument/2006/relationships/tags" Target="../tags/tag155.xml"/><Relationship Id="rId5" Type="http://schemas.openxmlformats.org/officeDocument/2006/relationships/slide" Target="slide3.xml"/><Relationship Id="rId4" Type="http://schemas.openxmlformats.org/officeDocument/2006/relationships/image" Target="../media/image165.png"/></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6.xml"/><Relationship Id="rId1" Type="http://schemas.openxmlformats.org/officeDocument/2006/relationships/tags" Target="../tags/tag156.xml"/><Relationship Id="rId5" Type="http://schemas.openxmlformats.org/officeDocument/2006/relationships/slide" Target="slide3.xml"/><Relationship Id="rId4" Type="http://schemas.openxmlformats.org/officeDocument/2006/relationships/image" Target="../media/image167.png"/></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6.xml"/><Relationship Id="rId1" Type="http://schemas.openxmlformats.org/officeDocument/2006/relationships/tags" Target="../tags/tag157.xml"/><Relationship Id="rId5" Type="http://schemas.openxmlformats.org/officeDocument/2006/relationships/slide" Target="slide3.xml"/><Relationship Id="rId4" Type="http://schemas.openxmlformats.org/officeDocument/2006/relationships/image" Target="../media/image165.png"/></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6.xml"/><Relationship Id="rId1" Type="http://schemas.openxmlformats.org/officeDocument/2006/relationships/tags" Target="../tags/tag158.xml"/><Relationship Id="rId5" Type="http://schemas.openxmlformats.org/officeDocument/2006/relationships/slide" Target="slide3.xml"/><Relationship Id="rId4" Type="http://schemas.openxmlformats.org/officeDocument/2006/relationships/image" Target="../media/image168.png"/></Relationships>
</file>

<file path=ppt/slides/_rels/slide158.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audio" Target="Slide%20158.mp3" TargetMode="External"/><Relationship Id="rId7" Type="http://schemas.openxmlformats.org/officeDocument/2006/relationships/slide" Target="slide3.xml"/><Relationship Id="rId2" Type="http://schemas.microsoft.com/office/2007/relationships/media" Target="Slide%20158.mp3" TargetMode="External"/><Relationship Id="rId1" Type="http://schemas.openxmlformats.org/officeDocument/2006/relationships/tags" Target="../tags/tag159.xml"/><Relationship Id="rId6" Type="http://schemas.openxmlformats.org/officeDocument/2006/relationships/image" Target="../media/image169.png"/><Relationship Id="rId5" Type="http://schemas.openxmlformats.org/officeDocument/2006/relationships/notesSlide" Target="../notesSlides/notesSlide158.xml"/><Relationship Id="rId4"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audio" Target="Slide%20159.mp3" TargetMode="External"/><Relationship Id="rId7" Type="http://schemas.openxmlformats.org/officeDocument/2006/relationships/slide" Target="slide3.xml"/><Relationship Id="rId2" Type="http://schemas.microsoft.com/office/2007/relationships/media" Target="Slide%20159.mp3" TargetMode="External"/><Relationship Id="rId1" Type="http://schemas.openxmlformats.org/officeDocument/2006/relationships/tags" Target="../tags/tag160.xml"/><Relationship Id="rId6" Type="http://schemas.openxmlformats.org/officeDocument/2006/relationships/image" Target="../media/image169.png"/><Relationship Id="rId5" Type="http://schemas.openxmlformats.org/officeDocument/2006/relationships/notesSlide" Target="../notesSlides/notesSlide159.xml"/><Relationship Id="rId4"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Slide%2016.mp3" TargetMode="External"/><Relationship Id="rId7" Type="http://schemas.openxmlformats.org/officeDocument/2006/relationships/slide" Target="slide3.xml"/><Relationship Id="rId2" Type="http://schemas.microsoft.com/office/2007/relationships/media" Target="Slide%2016.mp3" TargetMode="External"/><Relationship Id="rId1" Type="http://schemas.openxmlformats.org/officeDocument/2006/relationships/tags" Target="../tags/tag17.xml"/><Relationship Id="rId6" Type="http://schemas.openxmlformats.org/officeDocument/2006/relationships/image" Target="../media/image17.png"/><Relationship Id="rId5" Type="http://schemas.openxmlformats.org/officeDocument/2006/relationships/notesSlide" Target="../notesSlides/notesSlide16.xml"/><Relationship Id="rId4"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7.xml"/><Relationship Id="rId1" Type="http://schemas.openxmlformats.org/officeDocument/2006/relationships/tags" Target="../tags/tag161.xml"/><Relationship Id="rId4" Type="http://schemas.openxmlformats.org/officeDocument/2006/relationships/slide" Target="slide3.xml"/></Relationships>
</file>

<file path=ppt/slides/_rels/slide161.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audio" Target="Slide%20161.mp3" TargetMode="External"/><Relationship Id="rId7" Type="http://schemas.openxmlformats.org/officeDocument/2006/relationships/slide" Target="slide3.xml"/><Relationship Id="rId2" Type="http://schemas.microsoft.com/office/2007/relationships/media" Target="Slide%20161.mp3" TargetMode="External"/><Relationship Id="rId1" Type="http://schemas.openxmlformats.org/officeDocument/2006/relationships/tags" Target="../tags/tag162.xml"/><Relationship Id="rId6" Type="http://schemas.openxmlformats.org/officeDocument/2006/relationships/image" Target="../media/image169.png"/><Relationship Id="rId5" Type="http://schemas.openxmlformats.org/officeDocument/2006/relationships/notesSlide" Target="../notesSlides/notesSlide161.xml"/><Relationship Id="rId4"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slide" Target="slide3.xml"/><Relationship Id="rId3" Type="http://schemas.openxmlformats.org/officeDocument/2006/relationships/audio" Target="Slide%20162.mp3" TargetMode="External"/><Relationship Id="rId7" Type="http://schemas.openxmlformats.org/officeDocument/2006/relationships/image" Target="../media/image171.png"/><Relationship Id="rId12" Type="http://schemas.openxmlformats.org/officeDocument/2006/relationships/image" Target="../media/image176.png"/><Relationship Id="rId2" Type="http://schemas.microsoft.com/office/2007/relationships/media" Target="Slide%20162.mp3" TargetMode="External"/><Relationship Id="rId1" Type="http://schemas.openxmlformats.org/officeDocument/2006/relationships/tags" Target="../tags/tag163.xml"/><Relationship Id="rId6" Type="http://schemas.openxmlformats.org/officeDocument/2006/relationships/image" Target="../media/image169.png"/><Relationship Id="rId11" Type="http://schemas.openxmlformats.org/officeDocument/2006/relationships/image" Target="../media/image175.png"/><Relationship Id="rId5" Type="http://schemas.openxmlformats.org/officeDocument/2006/relationships/notesSlide" Target="../notesSlides/notesSlide162.xml"/><Relationship Id="rId10" Type="http://schemas.openxmlformats.org/officeDocument/2006/relationships/image" Target="../media/image174.png"/><Relationship Id="rId4" Type="http://schemas.openxmlformats.org/officeDocument/2006/relationships/slideLayout" Target="../slideLayouts/slideLayout6.xml"/><Relationship Id="rId9" Type="http://schemas.openxmlformats.org/officeDocument/2006/relationships/image" Target="../media/image173.png"/><Relationship Id="rId14" Type="http://schemas.openxmlformats.org/officeDocument/2006/relationships/image" Target="../media/image177.png"/></Relationships>
</file>

<file path=ppt/slides/_rels/slide163.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Slide%20163.mp3" TargetMode="External"/><Relationship Id="rId7" Type="http://schemas.openxmlformats.org/officeDocument/2006/relationships/image" Target="../media/image166.png"/><Relationship Id="rId2" Type="http://schemas.microsoft.com/office/2007/relationships/media" Target="Slide%20163.mp3" TargetMode="External"/><Relationship Id="rId1" Type="http://schemas.openxmlformats.org/officeDocument/2006/relationships/tags" Target="../tags/tag164.xml"/><Relationship Id="rId6" Type="http://schemas.openxmlformats.org/officeDocument/2006/relationships/image" Target="../media/image176.png"/><Relationship Id="rId5" Type="http://schemas.openxmlformats.org/officeDocument/2006/relationships/notesSlide" Target="../notesSlides/notesSlide163.xml"/><Relationship Id="rId4" Type="http://schemas.openxmlformats.org/officeDocument/2006/relationships/slideLayout" Target="../slideLayouts/slideLayout7.xml"/><Relationship Id="rId9" Type="http://schemas.openxmlformats.org/officeDocument/2006/relationships/image" Target="../media/image135.png"/></Relationships>
</file>

<file path=ppt/slides/_rels/slide164.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audio" Target="Slide%20164.mp3" TargetMode="External"/><Relationship Id="rId7" Type="http://schemas.openxmlformats.org/officeDocument/2006/relationships/image" Target="../media/image167.png"/><Relationship Id="rId2" Type="http://schemas.microsoft.com/office/2007/relationships/media" Target="Slide%20164.mp3" TargetMode="External"/><Relationship Id="rId1" Type="http://schemas.openxmlformats.org/officeDocument/2006/relationships/tags" Target="../tags/tag165.xml"/><Relationship Id="rId6" Type="http://schemas.openxmlformats.org/officeDocument/2006/relationships/image" Target="../media/image178.png"/><Relationship Id="rId5" Type="http://schemas.openxmlformats.org/officeDocument/2006/relationships/notesSlide" Target="../notesSlides/notesSlide164.xml"/><Relationship Id="rId10" Type="http://schemas.openxmlformats.org/officeDocument/2006/relationships/image" Target="../media/image135.png"/><Relationship Id="rId4" Type="http://schemas.openxmlformats.org/officeDocument/2006/relationships/slideLayout" Target="../slideLayouts/slideLayout7.xml"/><Relationship Id="rId9" Type="http://schemas.openxmlformats.org/officeDocument/2006/relationships/slide" Target="slide3.xml"/></Relationships>
</file>

<file path=ppt/slides/_rels/slide165.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audio" Target="Slide%20165.mp3" TargetMode="External"/><Relationship Id="rId7" Type="http://schemas.openxmlformats.org/officeDocument/2006/relationships/slide" Target="slide3.xml"/><Relationship Id="rId2" Type="http://schemas.microsoft.com/office/2007/relationships/media" Target="Slide%20165.mp3" TargetMode="External"/><Relationship Id="rId1" Type="http://schemas.openxmlformats.org/officeDocument/2006/relationships/tags" Target="../tags/tag166.xml"/><Relationship Id="rId6" Type="http://schemas.openxmlformats.org/officeDocument/2006/relationships/image" Target="../media/image176.png"/><Relationship Id="rId5" Type="http://schemas.openxmlformats.org/officeDocument/2006/relationships/notesSlide" Target="../notesSlides/notesSlide165.xml"/><Relationship Id="rId4"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audio" Target="Slide%20166.mp3" TargetMode="External"/><Relationship Id="rId7" Type="http://schemas.openxmlformats.org/officeDocument/2006/relationships/image" Target="../media/image166.png"/><Relationship Id="rId2" Type="http://schemas.microsoft.com/office/2007/relationships/media" Target="Slide%20166.mp3" TargetMode="External"/><Relationship Id="rId1" Type="http://schemas.openxmlformats.org/officeDocument/2006/relationships/tags" Target="../tags/tag167.xml"/><Relationship Id="rId6" Type="http://schemas.openxmlformats.org/officeDocument/2006/relationships/image" Target="../media/image179.png"/><Relationship Id="rId5" Type="http://schemas.openxmlformats.org/officeDocument/2006/relationships/notesSlide" Target="../notesSlides/notesSlide166.xml"/><Relationship Id="rId10" Type="http://schemas.openxmlformats.org/officeDocument/2006/relationships/image" Target="../media/image180.png"/><Relationship Id="rId4" Type="http://schemas.openxmlformats.org/officeDocument/2006/relationships/slideLayout" Target="../slideLayouts/slideLayout7.xml"/><Relationship Id="rId9" Type="http://schemas.openxmlformats.org/officeDocument/2006/relationships/slide" Target="slide3.xml"/></Relationships>
</file>

<file path=ppt/slides/_rels/slide167.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audio" Target="Slide%20167.mp3" TargetMode="External"/><Relationship Id="rId7" Type="http://schemas.openxmlformats.org/officeDocument/2006/relationships/slide" Target="slide3.xml"/><Relationship Id="rId2" Type="http://schemas.microsoft.com/office/2007/relationships/media" Target="Slide%20167.mp3" TargetMode="External"/><Relationship Id="rId1" Type="http://schemas.openxmlformats.org/officeDocument/2006/relationships/tags" Target="../tags/tag168.xml"/><Relationship Id="rId6" Type="http://schemas.openxmlformats.org/officeDocument/2006/relationships/image" Target="../media/image176.png"/><Relationship Id="rId5" Type="http://schemas.openxmlformats.org/officeDocument/2006/relationships/notesSlide" Target="../notesSlides/notesSlide167.xml"/><Relationship Id="rId4"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Slide%20168.mp3" TargetMode="External"/><Relationship Id="rId7" Type="http://schemas.openxmlformats.org/officeDocument/2006/relationships/image" Target="../media/image183.png"/><Relationship Id="rId2" Type="http://schemas.microsoft.com/office/2007/relationships/media" Target="Slide%20168.mp3" TargetMode="External"/><Relationship Id="rId1" Type="http://schemas.openxmlformats.org/officeDocument/2006/relationships/tags" Target="../tags/tag169.xml"/><Relationship Id="rId6" Type="http://schemas.openxmlformats.org/officeDocument/2006/relationships/image" Target="../media/image182.png"/><Relationship Id="rId5" Type="http://schemas.openxmlformats.org/officeDocument/2006/relationships/notesSlide" Target="../notesSlides/notesSlide168.xml"/><Relationship Id="rId4" Type="http://schemas.openxmlformats.org/officeDocument/2006/relationships/slideLayout" Target="../slideLayouts/slideLayout6.xml"/><Relationship Id="rId9" Type="http://schemas.openxmlformats.org/officeDocument/2006/relationships/image" Target="../media/image184.png"/></Relationships>
</file>

<file path=ppt/slides/_rels/slide169.xml.rels><?xml version="1.0" encoding="UTF-8" standalone="yes"?>
<Relationships xmlns="http://schemas.openxmlformats.org/package/2006/relationships"><Relationship Id="rId8" Type="http://schemas.openxmlformats.org/officeDocument/2006/relationships/image" Target="../media/image185.emf"/><Relationship Id="rId3" Type="http://schemas.microsoft.com/office/2007/relationships/media" Target="Slide%20169.mp3" TargetMode="External"/><Relationship Id="rId7" Type="http://schemas.openxmlformats.org/officeDocument/2006/relationships/oleObject" Target="../embeddings/oleObject1.bin"/><Relationship Id="rId12" Type="http://schemas.openxmlformats.org/officeDocument/2006/relationships/image" Target="../media/image19.png"/><Relationship Id="rId2" Type="http://schemas.openxmlformats.org/officeDocument/2006/relationships/tags" Target="../tags/tag170.xml"/><Relationship Id="rId1" Type="http://schemas.openxmlformats.org/officeDocument/2006/relationships/vmlDrawing" Target="../drawings/vmlDrawing1.vml"/><Relationship Id="rId6" Type="http://schemas.openxmlformats.org/officeDocument/2006/relationships/notesSlide" Target="../notesSlides/notesSlide169.xml"/><Relationship Id="rId11" Type="http://schemas.openxmlformats.org/officeDocument/2006/relationships/slide" Target="slide3.xml"/><Relationship Id="rId5" Type="http://schemas.openxmlformats.org/officeDocument/2006/relationships/slideLayout" Target="../slideLayouts/slideLayout6.xml"/><Relationship Id="rId10" Type="http://schemas.openxmlformats.org/officeDocument/2006/relationships/image" Target="../media/image186.emf"/><Relationship Id="rId4" Type="http://schemas.openxmlformats.org/officeDocument/2006/relationships/audio" Target="Slide%20169.mp3" TargetMode="External"/><Relationship Id="rId9"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slide" Target="slide3.xml"/></Relationships>
</file>

<file path=ppt/slides/_rels/slide170.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audio" Target="Slide%20170.mp3" TargetMode="External"/><Relationship Id="rId7" Type="http://schemas.openxmlformats.org/officeDocument/2006/relationships/slide" Target="slide3.xml"/><Relationship Id="rId2" Type="http://schemas.microsoft.com/office/2007/relationships/media" Target="Slide%20170.mp3" TargetMode="External"/><Relationship Id="rId1" Type="http://schemas.openxmlformats.org/officeDocument/2006/relationships/tags" Target="../tags/tag171.xml"/><Relationship Id="rId6" Type="http://schemas.openxmlformats.org/officeDocument/2006/relationships/image" Target="../media/image169.png"/><Relationship Id="rId5" Type="http://schemas.openxmlformats.org/officeDocument/2006/relationships/notesSlide" Target="../notesSlides/notesSlide170.xml"/><Relationship Id="rId4"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slide" Target="slide3.xml"/><Relationship Id="rId3" Type="http://schemas.openxmlformats.org/officeDocument/2006/relationships/audio" Target="Slide%20171.mp3" TargetMode="External"/><Relationship Id="rId7" Type="http://schemas.openxmlformats.org/officeDocument/2006/relationships/image" Target="../media/image171.png"/><Relationship Id="rId12" Type="http://schemas.openxmlformats.org/officeDocument/2006/relationships/image" Target="../media/image176.png"/><Relationship Id="rId2" Type="http://schemas.microsoft.com/office/2007/relationships/media" Target="Slide%20171.mp3" TargetMode="External"/><Relationship Id="rId1" Type="http://schemas.openxmlformats.org/officeDocument/2006/relationships/tags" Target="../tags/tag172.xml"/><Relationship Id="rId6" Type="http://schemas.openxmlformats.org/officeDocument/2006/relationships/image" Target="../media/image169.png"/><Relationship Id="rId11" Type="http://schemas.openxmlformats.org/officeDocument/2006/relationships/image" Target="../media/image175.png"/><Relationship Id="rId5" Type="http://schemas.openxmlformats.org/officeDocument/2006/relationships/notesSlide" Target="../notesSlides/notesSlide171.xml"/><Relationship Id="rId10" Type="http://schemas.openxmlformats.org/officeDocument/2006/relationships/image" Target="../media/image174.png"/><Relationship Id="rId4" Type="http://schemas.openxmlformats.org/officeDocument/2006/relationships/slideLayout" Target="../slideLayouts/slideLayout6.xml"/><Relationship Id="rId9" Type="http://schemas.openxmlformats.org/officeDocument/2006/relationships/image" Target="../media/image173.png"/><Relationship Id="rId14" Type="http://schemas.openxmlformats.org/officeDocument/2006/relationships/image" Target="../media/image188.png"/></Relationships>
</file>

<file path=ppt/slides/_rels/slide172.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audio" Target="Slide%20172.mp3" TargetMode="External"/><Relationship Id="rId7" Type="http://schemas.openxmlformats.org/officeDocument/2006/relationships/slide" Target="slide3.xml"/><Relationship Id="rId2" Type="http://schemas.microsoft.com/office/2007/relationships/media" Target="Slide%20172.mp3" TargetMode="External"/><Relationship Id="rId1" Type="http://schemas.openxmlformats.org/officeDocument/2006/relationships/tags" Target="../tags/tag173.xml"/><Relationship Id="rId6" Type="http://schemas.openxmlformats.org/officeDocument/2006/relationships/image" Target="../media/image189.png"/><Relationship Id="rId5" Type="http://schemas.openxmlformats.org/officeDocument/2006/relationships/notesSlide" Target="../notesSlides/notesSlide172.xml"/><Relationship Id="rId4"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8" Type="http://schemas.openxmlformats.org/officeDocument/2006/relationships/image" Target="../media/image192.jpeg"/><Relationship Id="rId13" Type="http://schemas.openxmlformats.org/officeDocument/2006/relationships/slide" Target="slide3.xml"/><Relationship Id="rId3" Type="http://schemas.openxmlformats.org/officeDocument/2006/relationships/audio" Target="Slide%20173.mp3" TargetMode="External"/><Relationship Id="rId7" Type="http://schemas.openxmlformats.org/officeDocument/2006/relationships/image" Target="../media/image191.jpeg"/><Relationship Id="rId12" Type="http://schemas.openxmlformats.org/officeDocument/2006/relationships/image" Target="../media/image196.jpeg"/><Relationship Id="rId2" Type="http://schemas.microsoft.com/office/2007/relationships/media" Target="Slide%20173.mp3" TargetMode="External"/><Relationship Id="rId1" Type="http://schemas.openxmlformats.org/officeDocument/2006/relationships/tags" Target="../tags/tag174.xml"/><Relationship Id="rId6" Type="http://schemas.openxmlformats.org/officeDocument/2006/relationships/image" Target="../media/image190.jpeg"/><Relationship Id="rId11" Type="http://schemas.openxmlformats.org/officeDocument/2006/relationships/image" Target="../media/image195.jpeg"/><Relationship Id="rId5" Type="http://schemas.openxmlformats.org/officeDocument/2006/relationships/notesSlide" Target="../notesSlides/notesSlide173.xml"/><Relationship Id="rId10" Type="http://schemas.openxmlformats.org/officeDocument/2006/relationships/image" Target="../media/image194.jpeg"/><Relationship Id="rId4" Type="http://schemas.openxmlformats.org/officeDocument/2006/relationships/slideLayout" Target="../slideLayouts/slideLayout6.xml"/><Relationship Id="rId9" Type="http://schemas.openxmlformats.org/officeDocument/2006/relationships/image" Target="../media/image193.jpeg"/><Relationship Id="rId14" Type="http://schemas.openxmlformats.org/officeDocument/2006/relationships/image" Target="../media/image197.png"/></Relationships>
</file>

<file path=ppt/slides/_rels/slide174.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audio" Target="Slide%20174.mp3" TargetMode="External"/><Relationship Id="rId7" Type="http://schemas.openxmlformats.org/officeDocument/2006/relationships/slide" Target="slide3.xml"/><Relationship Id="rId2" Type="http://schemas.microsoft.com/office/2007/relationships/media" Target="Slide%20174.mp3" TargetMode="External"/><Relationship Id="rId1" Type="http://schemas.openxmlformats.org/officeDocument/2006/relationships/tags" Target="../tags/tag175.xml"/><Relationship Id="rId6" Type="http://schemas.openxmlformats.org/officeDocument/2006/relationships/image" Target="../media/image189.png"/><Relationship Id="rId5" Type="http://schemas.openxmlformats.org/officeDocument/2006/relationships/notesSlide" Target="../notesSlides/notesSlide174.xml"/><Relationship Id="rId4"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audio" Target="Slide%20175.mp3" TargetMode="External"/><Relationship Id="rId7" Type="http://schemas.openxmlformats.org/officeDocument/2006/relationships/slide" Target="slide3.xml"/><Relationship Id="rId2" Type="http://schemas.microsoft.com/office/2007/relationships/media" Target="Slide%20175.mp3" TargetMode="External"/><Relationship Id="rId1" Type="http://schemas.openxmlformats.org/officeDocument/2006/relationships/tags" Target="../tags/tag176.xml"/><Relationship Id="rId6" Type="http://schemas.openxmlformats.org/officeDocument/2006/relationships/image" Target="../media/image198.png"/><Relationship Id="rId5" Type="http://schemas.openxmlformats.org/officeDocument/2006/relationships/notesSlide" Target="../notesSlides/notesSlide175.xml"/><Relationship Id="rId4"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3" Type="http://schemas.openxmlformats.org/officeDocument/2006/relationships/audio" Target="Slide%20176.mp3" TargetMode="External"/><Relationship Id="rId2" Type="http://schemas.microsoft.com/office/2007/relationships/media" Target="Slide%20176.mp3" TargetMode="External"/><Relationship Id="rId1" Type="http://schemas.openxmlformats.org/officeDocument/2006/relationships/tags" Target="../tags/tag177.xml"/><Relationship Id="rId6" Type="http://schemas.openxmlformats.org/officeDocument/2006/relationships/image" Target="../media/image200.png"/><Relationship Id="rId5" Type="http://schemas.openxmlformats.org/officeDocument/2006/relationships/notesSlide" Target="../notesSlides/notesSlide176.xml"/><Relationship Id="rId4"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8" Type="http://schemas.openxmlformats.org/officeDocument/2006/relationships/image" Target="../media/image203.jpeg"/><Relationship Id="rId13" Type="http://schemas.openxmlformats.org/officeDocument/2006/relationships/image" Target="../media/image208.jpeg"/><Relationship Id="rId18" Type="http://schemas.openxmlformats.org/officeDocument/2006/relationships/slide" Target="slide3.xml"/><Relationship Id="rId3" Type="http://schemas.openxmlformats.org/officeDocument/2006/relationships/audio" Target="Slide%20177.mp3" TargetMode="External"/><Relationship Id="rId7" Type="http://schemas.openxmlformats.org/officeDocument/2006/relationships/image" Target="../media/image202.jpeg"/><Relationship Id="rId12" Type="http://schemas.openxmlformats.org/officeDocument/2006/relationships/image" Target="../media/image207.jpeg"/><Relationship Id="rId17" Type="http://schemas.openxmlformats.org/officeDocument/2006/relationships/image" Target="../media/image212.jpeg"/><Relationship Id="rId2" Type="http://schemas.microsoft.com/office/2007/relationships/media" Target="Slide%20177.mp3" TargetMode="External"/><Relationship Id="rId16" Type="http://schemas.openxmlformats.org/officeDocument/2006/relationships/image" Target="../media/image211.jpeg"/><Relationship Id="rId1" Type="http://schemas.openxmlformats.org/officeDocument/2006/relationships/tags" Target="../tags/tag178.xml"/><Relationship Id="rId6" Type="http://schemas.openxmlformats.org/officeDocument/2006/relationships/image" Target="../media/image201.jpeg"/><Relationship Id="rId11" Type="http://schemas.openxmlformats.org/officeDocument/2006/relationships/image" Target="../media/image206.jpeg"/><Relationship Id="rId5" Type="http://schemas.openxmlformats.org/officeDocument/2006/relationships/notesSlide" Target="../notesSlides/notesSlide177.xml"/><Relationship Id="rId15" Type="http://schemas.openxmlformats.org/officeDocument/2006/relationships/image" Target="../media/image210.jpeg"/><Relationship Id="rId10" Type="http://schemas.openxmlformats.org/officeDocument/2006/relationships/image" Target="../media/image205.jpeg"/><Relationship Id="rId19" Type="http://schemas.openxmlformats.org/officeDocument/2006/relationships/image" Target="../media/image213.png"/><Relationship Id="rId4" Type="http://schemas.openxmlformats.org/officeDocument/2006/relationships/slideLayout" Target="../slideLayouts/slideLayout6.xml"/><Relationship Id="rId9" Type="http://schemas.openxmlformats.org/officeDocument/2006/relationships/image" Target="../media/image204.jpeg"/><Relationship Id="rId14" Type="http://schemas.openxmlformats.org/officeDocument/2006/relationships/image" Target="../media/image209.jpeg"/></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7.xml"/><Relationship Id="rId1" Type="http://schemas.openxmlformats.org/officeDocument/2006/relationships/tags" Target="../tags/tag179.xml"/><Relationship Id="rId4" Type="http://schemas.openxmlformats.org/officeDocument/2006/relationships/slide" Target="slide3.xml"/></Relationships>
</file>

<file path=ppt/slides/_rels/slide179.xml.rels><?xml version="1.0" encoding="UTF-8" standalone="yes"?>
<Relationships xmlns="http://schemas.openxmlformats.org/package/2006/relationships"><Relationship Id="rId8" Type="http://schemas.openxmlformats.org/officeDocument/2006/relationships/image" Target="../media/image215.png"/><Relationship Id="rId3" Type="http://schemas.openxmlformats.org/officeDocument/2006/relationships/audio" Target="Slide%20179.mp3" TargetMode="External"/><Relationship Id="rId7" Type="http://schemas.openxmlformats.org/officeDocument/2006/relationships/slide" Target="slide3.xml"/><Relationship Id="rId2" Type="http://schemas.microsoft.com/office/2007/relationships/media" Target="Slide%20179.mp3" TargetMode="External"/><Relationship Id="rId1" Type="http://schemas.openxmlformats.org/officeDocument/2006/relationships/tags" Target="../tags/tag180.xml"/><Relationship Id="rId6" Type="http://schemas.openxmlformats.org/officeDocument/2006/relationships/image" Target="../media/image214.jpeg"/><Relationship Id="rId5" Type="http://schemas.openxmlformats.org/officeDocument/2006/relationships/notesSlide" Target="../notesSlides/notesSlide179.xml"/><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Slide%2018.mp3" TargetMode="External"/><Relationship Id="rId7" Type="http://schemas.openxmlformats.org/officeDocument/2006/relationships/hyperlink" Target="http://www.rcsb.org/pdb/explore/explore.do?structureId=1aoi" TargetMode="External"/><Relationship Id="rId2" Type="http://schemas.microsoft.com/office/2007/relationships/media" Target="Slide%2018.mp3" TargetMode="External"/><Relationship Id="rId1" Type="http://schemas.openxmlformats.org/officeDocument/2006/relationships/tags" Target="../tags/tag19.xml"/><Relationship Id="rId6" Type="http://schemas.openxmlformats.org/officeDocument/2006/relationships/image" Target="../media/image12.png"/><Relationship Id="rId5" Type="http://schemas.openxmlformats.org/officeDocument/2006/relationships/notesSlide" Target="../notesSlides/notesSlide18.xml"/><Relationship Id="rId4"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8" Type="http://schemas.openxmlformats.org/officeDocument/2006/relationships/image" Target="../media/image216.png"/><Relationship Id="rId3" Type="http://schemas.openxmlformats.org/officeDocument/2006/relationships/video" Target="Octamer_x-rotated.avi" TargetMode="External"/><Relationship Id="rId7" Type="http://schemas.openxmlformats.org/officeDocument/2006/relationships/notesSlide" Target="../notesSlides/notesSlide180.xml"/><Relationship Id="rId2" Type="http://schemas.microsoft.com/office/2007/relationships/media" Target="Octamer_x-rotated.avi" TargetMode="External"/><Relationship Id="rId1" Type="http://schemas.openxmlformats.org/officeDocument/2006/relationships/tags" Target="../tags/tag181.xml"/><Relationship Id="rId6" Type="http://schemas.openxmlformats.org/officeDocument/2006/relationships/slideLayout" Target="../slideLayouts/slideLayout7.xml"/><Relationship Id="rId5" Type="http://schemas.openxmlformats.org/officeDocument/2006/relationships/audio" Target="Slide%20180.mp3" TargetMode="External"/><Relationship Id="rId10" Type="http://schemas.openxmlformats.org/officeDocument/2006/relationships/image" Target="../media/image217.png"/><Relationship Id="rId4" Type="http://schemas.microsoft.com/office/2007/relationships/media" Target="Slide%20180.mp3" TargetMode="External"/><Relationship Id="rId9" Type="http://schemas.openxmlformats.org/officeDocument/2006/relationships/slide" Target="slide3.xml"/></Relationships>
</file>

<file path=ppt/slides/_rels/slide181.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audio" Target="Slide%20181.mp3" TargetMode="External"/><Relationship Id="rId7" Type="http://schemas.openxmlformats.org/officeDocument/2006/relationships/slide" Target="slide3.xml"/><Relationship Id="rId2" Type="http://schemas.microsoft.com/office/2007/relationships/media" Target="Slide%20181.mp3" TargetMode="External"/><Relationship Id="rId1" Type="http://schemas.openxmlformats.org/officeDocument/2006/relationships/tags" Target="../tags/tag182.xml"/><Relationship Id="rId6" Type="http://schemas.openxmlformats.org/officeDocument/2006/relationships/image" Target="../media/image218.jpeg"/><Relationship Id="rId5" Type="http://schemas.openxmlformats.org/officeDocument/2006/relationships/notesSlide" Target="../notesSlides/notesSlide181.xml"/><Relationship Id="rId4"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video" Target="Octamer_y-rotated.avi" TargetMode="External"/><Relationship Id="rId7" Type="http://schemas.openxmlformats.org/officeDocument/2006/relationships/notesSlide" Target="../notesSlides/notesSlide182.xml"/><Relationship Id="rId2" Type="http://schemas.microsoft.com/office/2007/relationships/media" Target="Octamer_y-rotated.avi" TargetMode="External"/><Relationship Id="rId1" Type="http://schemas.openxmlformats.org/officeDocument/2006/relationships/tags" Target="../tags/tag183.xml"/><Relationship Id="rId6" Type="http://schemas.openxmlformats.org/officeDocument/2006/relationships/slideLayout" Target="../slideLayouts/slideLayout7.xml"/><Relationship Id="rId5" Type="http://schemas.openxmlformats.org/officeDocument/2006/relationships/audio" Target="Slide%20182.mp3" TargetMode="External"/><Relationship Id="rId10" Type="http://schemas.openxmlformats.org/officeDocument/2006/relationships/image" Target="../media/image221.png"/><Relationship Id="rId4" Type="http://schemas.microsoft.com/office/2007/relationships/media" Target="Slide%20182.mp3" TargetMode="External"/><Relationship Id="rId9" Type="http://schemas.openxmlformats.org/officeDocument/2006/relationships/slide" Target="slide3.xml"/></Relationships>
</file>

<file path=ppt/slides/_rels/slide183.xml.rels><?xml version="1.0" encoding="UTF-8" standalone="yes"?>
<Relationships xmlns="http://schemas.openxmlformats.org/package/2006/relationships"><Relationship Id="rId8" Type="http://schemas.openxmlformats.org/officeDocument/2006/relationships/image" Target="../media/image223.png"/><Relationship Id="rId3" Type="http://schemas.openxmlformats.org/officeDocument/2006/relationships/audio" Target="Slide%20183.mp3" TargetMode="External"/><Relationship Id="rId7" Type="http://schemas.openxmlformats.org/officeDocument/2006/relationships/slide" Target="slide3.xml"/><Relationship Id="rId2" Type="http://schemas.microsoft.com/office/2007/relationships/media" Target="Slide%20183.mp3" TargetMode="External"/><Relationship Id="rId1" Type="http://schemas.openxmlformats.org/officeDocument/2006/relationships/tags" Target="../tags/tag184.xml"/><Relationship Id="rId6" Type="http://schemas.openxmlformats.org/officeDocument/2006/relationships/image" Target="../media/image222.jpeg"/><Relationship Id="rId5" Type="http://schemas.openxmlformats.org/officeDocument/2006/relationships/notesSlide" Target="../notesSlides/notesSlide183.xml"/><Relationship Id="rId4"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video" Target="000-x-rotation.avi" TargetMode="External"/><Relationship Id="rId7" Type="http://schemas.openxmlformats.org/officeDocument/2006/relationships/notesSlide" Target="../notesSlides/notesSlide184.xml"/><Relationship Id="rId2" Type="http://schemas.microsoft.com/office/2007/relationships/media" Target="000-x-rotation.avi" TargetMode="External"/><Relationship Id="rId1" Type="http://schemas.openxmlformats.org/officeDocument/2006/relationships/tags" Target="../tags/tag185.xml"/><Relationship Id="rId6" Type="http://schemas.openxmlformats.org/officeDocument/2006/relationships/slideLayout" Target="../slideLayouts/slideLayout7.xml"/><Relationship Id="rId5" Type="http://schemas.openxmlformats.org/officeDocument/2006/relationships/audio" Target="Slide%20184.mp3" TargetMode="External"/><Relationship Id="rId10" Type="http://schemas.openxmlformats.org/officeDocument/2006/relationships/image" Target="../media/image225.png"/><Relationship Id="rId4" Type="http://schemas.microsoft.com/office/2007/relationships/media" Target="Slide%20184.mp3" TargetMode="External"/><Relationship Id="rId9" Type="http://schemas.openxmlformats.org/officeDocument/2006/relationships/slide" Target="slide3.xml"/></Relationships>
</file>

<file path=ppt/slides/_rels/slide185.xml.rels><?xml version="1.0" encoding="UTF-8" standalone="yes"?>
<Relationships xmlns="http://schemas.openxmlformats.org/package/2006/relationships"><Relationship Id="rId8" Type="http://schemas.openxmlformats.org/officeDocument/2006/relationships/image" Target="../media/image227.png"/><Relationship Id="rId3" Type="http://schemas.openxmlformats.org/officeDocument/2006/relationships/audio" Target="Slide%20185.mp3" TargetMode="External"/><Relationship Id="rId7" Type="http://schemas.openxmlformats.org/officeDocument/2006/relationships/slide" Target="slide3.xml"/><Relationship Id="rId2" Type="http://schemas.microsoft.com/office/2007/relationships/media" Target="Slide%20185.mp3" TargetMode="External"/><Relationship Id="rId1" Type="http://schemas.openxmlformats.org/officeDocument/2006/relationships/tags" Target="../tags/tag186.xml"/><Relationship Id="rId6" Type="http://schemas.openxmlformats.org/officeDocument/2006/relationships/image" Target="../media/image226.jpeg"/><Relationship Id="rId5" Type="http://schemas.openxmlformats.org/officeDocument/2006/relationships/notesSlide" Target="../notesSlides/notesSlide185.xml"/><Relationship Id="rId4"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8" Type="http://schemas.openxmlformats.org/officeDocument/2006/relationships/image" Target="../media/image228.png"/><Relationship Id="rId3" Type="http://schemas.openxmlformats.org/officeDocument/2006/relationships/video" Target="000_x-then-y-rotation.avi" TargetMode="External"/><Relationship Id="rId7" Type="http://schemas.openxmlformats.org/officeDocument/2006/relationships/notesSlide" Target="../notesSlides/notesSlide186.xml"/><Relationship Id="rId2" Type="http://schemas.microsoft.com/office/2007/relationships/media" Target="000_x-then-y-rotation.avi" TargetMode="External"/><Relationship Id="rId1" Type="http://schemas.openxmlformats.org/officeDocument/2006/relationships/tags" Target="../tags/tag187.xml"/><Relationship Id="rId6" Type="http://schemas.openxmlformats.org/officeDocument/2006/relationships/slideLayout" Target="../slideLayouts/slideLayout7.xml"/><Relationship Id="rId5" Type="http://schemas.openxmlformats.org/officeDocument/2006/relationships/audio" Target="Slide%20186.mp3" TargetMode="External"/><Relationship Id="rId10" Type="http://schemas.openxmlformats.org/officeDocument/2006/relationships/image" Target="../media/image229.png"/><Relationship Id="rId4" Type="http://schemas.microsoft.com/office/2007/relationships/media" Target="Slide%20186.mp3" TargetMode="External"/><Relationship Id="rId9" Type="http://schemas.openxmlformats.org/officeDocument/2006/relationships/slide" Target="slide3.xml"/></Relationships>
</file>

<file path=ppt/slides/_rels/slide18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Slide%20187.mp3" TargetMode="External"/><Relationship Id="rId7" Type="http://schemas.openxmlformats.org/officeDocument/2006/relationships/image" Target="../media/image214.jpeg"/><Relationship Id="rId2" Type="http://schemas.microsoft.com/office/2007/relationships/media" Target="Slide%20187.mp3" TargetMode="External"/><Relationship Id="rId1" Type="http://schemas.openxmlformats.org/officeDocument/2006/relationships/tags" Target="../tags/tag188.xml"/><Relationship Id="rId6" Type="http://schemas.openxmlformats.org/officeDocument/2006/relationships/image" Target="../media/image226.jpeg"/><Relationship Id="rId5" Type="http://schemas.openxmlformats.org/officeDocument/2006/relationships/notesSlide" Target="../notesSlides/notesSlide187.xml"/><Relationship Id="rId4" Type="http://schemas.openxmlformats.org/officeDocument/2006/relationships/slideLayout" Target="../slideLayouts/slideLayout7.xml"/><Relationship Id="rId9" Type="http://schemas.openxmlformats.org/officeDocument/2006/relationships/image" Target="../media/image230.png"/></Relationships>
</file>

<file path=ppt/slides/_rels/slide18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Slide%20188.mp3" TargetMode="External"/><Relationship Id="rId7" Type="http://schemas.openxmlformats.org/officeDocument/2006/relationships/image" Target="../media/image214.jpeg"/><Relationship Id="rId2" Type="http://schemas.microsoft.com/office/2007/relationships/media" Target="Slide%20188.mp3" TargetMode="External"/><Relationship Id="rId1" Type="http://schemas.openxmlformats.org/officeDocument/2006/relationships/tags" Target="../tags/tag189.xml"/><Relationship Id="rId6" Type="http://schemas.openxmlformats.org/officeDocument/2006/relationships/image" Target="../media/image231.jpeg"/><Relationship Id="rId5" Type="http://schemas.openxmlformats.org/officeDocument/2006/relationships/notesSlide" Target="../notesSlides/notesSlide188.xml"/><Relationship Id="rId4" Type="http://schemas.openxmlformats.org/officeDocument/2006/relationships/slideLayout" Target="../slideLayouts/slideLayout7.xml"/><Relationship Id="rId9" Type="http://schemas.openxmlformats.org/officeDocument/2006/relationships/image" Target="../media/image232.png"/></Relationships>
</file>

<file path=ppt/slides/_rels/slide189.xml.rels><?xml version="1.0" encoding="UTF-8" standalone="yes"?>
<Relationships xmlns="http://schemas.openxmlformats.org/package/2006/relationships"><Relationship Id="rId8" Type="http://schemas.openxmlformats.org/officeDocument/2006/relationships/image" Target="../media/image228.png"/><Relationship Id="rId3" Type="http://schemas.openxmlformats.org/officeDocument/2006/relationships/video" Target="000_x-then-y-rotation.avi" TargetMode="External"/><Relationship Id="rId7" Type="http://schemas.openxmlformats.org/officeDocument/2006/relationships/notesSlide" Target="../notesSlides/notesSlide189.xml"/><Relationship Id="rId2" Type="http://schemas.microsoft.com/office/2007/relationships/media" Target="000_x-then-y-rotation.avi" TargetMode="External"/><Relationship Id="rId1" Type="http://schemas.openxmlformats.org/officeDocument/2006/relationships/tags" Target="../tags/tag190.xml"/><Relationship Id="rId6" Type="http://schemas.openxmlformats.org/officeDocument/2006/relationships/slideLayout" Target="../slideLayouts/slideLayout7.xml"/><Relationship Id="rId5" Type="http://schemas.openxmlformats.org/officeDocument/2006/relationships/audio" Target="Slide%20189.mp3" TargetMode="External"/><Relationship Id="rId10" Type="http://schemas.openxmlformats.org/officeDocument/2006/relationships/image" Target="../media/image233.png"/><Relationship Id="rId4" Type="http://schemas.microsoft.com/office/2007/relationships/media" Target="Slide%20189.mp3" TargetMode="External"/><Relationship Id="rId9" Type="http://schemas.openxmlformats.org/officeDocument/2006/relationships/slide" Target="slide3.xml"/></Relationships>
</file>

<file path=ppt/slides/_rels/slide19.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Slide%2019.mp3" TargetMode="External"/><Relationship Id="rId7" Type="http://schemas.openxmlformats.org/officeDocument/2006/relationships/image" Target="../media/image21.png"/><Relationship Id="rId2" Type="http://schemas.microsoft.com/office/2007/relationships/media" Target="Slide%2019.mp3" TargetMode="External"/><Relationship Id="rId1" Type="http://schemas.openxmlformats.org/officeDocument/2006/relationships/tags" Target="../tags/tag20.xml"/><Relationship Id="rId6" Type="http://schemas.openxmlformats.org/officeDocument/2006/relationships/image" Target="../media/image20.png"/><Relationship Id="rId5" Type="http://schemas.openxmlformats.org/officeDocument/2006/relationships/notesSlide" Target="../notesSlides/notesSlide19.xml"/><Relationship Id="rId4"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audio" Target="Slide%20190.mp3" TargetMode="External"/><Relationship Id="rId7" Type="http://schemas.openxmlformats.org/officeDocument/2006/relationships/slide" Target="slide3.xml"/><Relationship Id="rId2" Type="http://schemas.microsoft.com/office/2007/relationships/media" Target="Slide%20190.mp3" TargetMode="External"/><Relationship Id="rId1" Type="http://schemas.openxmlformats.org/officeDocument/2006/relationships/tags" Target="../tags/tag191.xml"/><Relationship Id="rId6" Type="http://schemas.openxmlformats.org/officeDocument/2006/relationships/image" Target="../media/image226.jpeg"/><Relationship Id="rId5" Type="http://schemas.openxmlformats.org/officeDocument/2006/relationships/notesSlide" Target="../notesSlides/notesSlide190.xml"/><Relationship Id="rId4"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7.xml"/><Relationship Id="rId1" Type="http://schemas.openxmlformats.org/officeDocument/2006/relationships/tags" Target="../tags/tag192.xml"/><Relationship Id="rId4" Type="http://schemas.openxmlformats.org/officeDocument/2006/relationships/slide" Target="slide3.xml"/></Relationships>
</file>

<file path=ppt/slides/_rels/slide192.xml.rels><?xml version="1.0" encoding="UTF-8" standalone="yes"?>
<Relationships xmlns="http://schemas.openxmlformats.org/package/2006/relationships"><Relationship Id="rId8" Type="http://schemas.openxmlformats.org/officeDocument/2006/relationships/image" Target="../media/image235.png"/><Relationship Id="rId3" Type="http://schemas.openxmlformats.org/officeDocument/2006/relationships/audio" Target="Slide%20192.mp3" TargetMode="External"/><Relationship Id="rId7" Type="http://schemas.openxmlformats.org/officeDocument/2006/relationships/slide" Target="slide3.xml"/><Relationship Id="rId2" Type="http://schemas.microsoft.com/office/2007/relationships/media" Target="Slide%20192.mp3" TargetMode="External"/><Relationship Id="rId1" Type="http://schemas.openxmlformats.org/officeDocument/2006/relationships/tags" Target="../tags/tag193.xml"/><Relationship Id="rId6" Type="http://schemas.openxmlformats.org/officeDocument/2006/relationships/image" Target="../media/image79.png"/><Relationship Id="rId5" Type="http://schemas.openxmlformats.org/officeDocument/2006/relationships/notesSlide" Target="../notesSlides/notesSlide192.xml"/><Relationship Id="rId4"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Slide%20193.mp3" TargetMode="External"/><Relationship Id="rId7" Type="http://schemas.openxmlformats.org/officeDocument/2006/relationships/slide" Target="slide3.xml"/><Relationship Id="rId2" Type="http://schemas.microsoft.com/office/2007/relationships/media" Target="Slide%20193.mp3" TargetMode="External"/><Relationship Id="rId1" Type="http://schemas.openxmlformats.org/officeDocument/2006/relationships/tags" Target="../tags/tag194.xml"/><Relationship Id="rId6" Type="http://schemas.openxmlformats.org/officeDocument/2006/relationships/image" Target="../media/image236.jpeg"/><Relationship Id="rId5" Type="http://schemas.openxmlformats.org/officeDocument/2006/relationships/notesSlide" Target="../notesSlides/notesSlide193.xml"/><Relationship Id="rId4"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8" Type="http://schemas.openxmlformats.org/officeDocument/2006/relationships/image" Target="../media/image238.png"/><Relationship Id="rId3" Type="http://schemas.openxmlformats.org/officeDocument/2006/relationships/audio" Target="Slide%20194.mp3" TargetMode="External"/><Relationship Id="rId7" Type="http://schemas.openxmlformats.org/officeDocument/2006/relationships/slide" Target="slide3.xml"/><Relationship Id="rId2" Type="http://schemas.microsoft.com/office/2007/relationships/media" Target="Slide%20194.mp3" TargetMode="External"/><Relationship Id="rId1" Type="http://schemas.openxmlformats.org/officeDocument/2006/relationships/tags" Target="../tags/tag195.xml"/><Relationship Id="rId6" Type="http://schemas.openxmlformats.org/officeDocument/2006/relationships/image" Target="../media/image237.jpeg"/><Relationship Id="rId5" Type="http://schemas.openxmlformats.org/officeDocument/2006/relationships/notesSlide" Target="../notesSlides/notesSlide194.xml"/><Relationship Id="rId4"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audio" Target="Slide%20195.mp3" TargetMode="External"/><Relationship Id="rId7" Type="http://schemas.openxmlformats.org/officeDocument/2006/relationships/slide" Target="slide3.xml"/><Relationship Id="rId2" Type="http://schemas.microsoft.com/office/2007/relationships/media" Target="Slide%20195.mp3" TargetMode="External"/><Relationship Id="rId1" Type="http://schemas.openxmlformats.org/officeDocument/2006/relationships/tags" Target="../tags/tag196.xml"/><Relationship Id="rId6" Type="http://schemas.openxmlformats.org/officeDocument/2006/relationships/image" Target="../media/image239.jpeg"/><Relationship Id="rId5" Type="http://schemas.openxmlformats.org/officeDocument/2006/relationships/notesSlide" Target="../notesSlides/notesSlide195.xml"/><Relationship Id="rId4"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8" Type="http://schemas.openxmlformats.org/officeDocument/2006/relationships/image" Target="../media/image241.png"/><Relationship Id="rId3" Type="http://schemas.openxmlformats.org/officeDocument/2006/relationships/audio" Target="Slide%20196.mp3" TargetMode="External"/><Relationship Id="rId7" Type="http://schemas.openxmlformats.org/officeDocument/2006/relationships/slide" Target="slide3.xml"/><Relationship Id="rId2" Type="http://schemas.microsoft.com/office/2007/relationships/media" Target="Slide%20196.mp3" TargetMode="External"/><Relationship Id="rId1" Type="http://schemas.openxmlformats.org/officeDocument/2006/relationships/tags" Target="../tags/tag197.xml"/><Relationship Id="rId6" Type="http://schemas.openxmlformats.org/officeDocument/2006/relationships/image" Target="../media/image239.jpeg"/><Relationship Id="rId5" Type="http://schemas.openxmlformats.org/officeDocument/2006/relationships/notesSlide" Target="../notesSlides/notesSlide196.xml"/><Relationship Id="rId4"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audio" Target="Slide%20197.mp3" TargetMode="External"/><Relationship Id="rId7" Type="http://schemas.openxmlformats.org/officeDocument/2006/relationships/slide" Target="slide3.xml"/><Relationship Id="rId2" Type="http://schemas.microsoft.com/office/2007/relationships/media" Target="Slide%20197.mp3" TargetMode="External"/><Relationship Id="rId1" Type="http://schemas.openxmlformats.org/officeDocument/2006/relationships/tags" Target="../tags/tag198.xml"/><Relationship Id="rId6" Type="http://schemas.openxmlformats.org/officeDocument/2006/relationships/image" Target="../media/image242.png"/><Relationship Id="rId5" Type="http://schemas.openxmlformats.org/officeDocument/2006/relationships/notesSlide" Target="../notesSlides/notesSlide197.xml"/><Relationship Id="rId4"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audio" Target="Slide%20198.mp3" TargetMode="External"/><Relationship Id="rId7" Type="http://schemas.openxmlformats.org/officeDocument/2006/relationships/slide" Target="slide3.xml"/><Relationship Id="rId2" Type="http://schemas.microsoft.com/office/2007/relationships/media" Target="Slide%20198.mp3" TargetMode="External"/><Relationship Id="rId1" Type="http://schemas.openxmlformats.org/officeDocument/2006/relationships/tags" Target="../tags/tag199.xml"/><Relationship Id="rId6" Type="http://schemas.openxmlformats.org/officeDocument/2006/relationships/image" Target="../media/image239.jpeg"/><Relationship Id="rId5" Type="http://schemas.openxmlformats.org/officeDocument/2006/relationships/notesSlide" Target="../notesSlides/notesSlide198.xml"/><Relationship Id="rId4"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8" Type="http://schemas.openxmlformats.org/officeDocument/2006/relationships/image" Target="../media/image243.png"/><Relationship Id="rId3" Type="http://schemas.openxmlformats.org/officeDocument/2006/relationships/video" Target="H2A-H2B_adjust%20position1.avi" TargetMode="External"/><Relationship Id="rId7" Type="http://schemas.openxmlformats.org/officeDocument/2006/relationships/notesSlide" Target="../notesSlides/notesSlide199.xml"/><Relationship Id="rId2" Type="http://schemas.microsoft.com/office/2007/relationships/media" Target="H2A-H2B_adjust%20position1.avi" TargetMode="External"/><Relationship Id="rId1" Type="http://schemas.openxmlformats.org/officeDocument/2006/relationships/tags" Target="../tags/tag200.xml"/><Relationship Id="rId6" Type="http://schemas.openxmlformats.org/officeDocument/2006/relationships/slideLayout" Target="../slideLayouts/slideLayout7.xml"/><Relationship Id="rId5" Type="http://schemas.openxmlformats.org/officeDocument/2006/relationships/audio" Target="Slide%20199.mp3" TargetMode="External"/><Relationship Id="rId10" Type="http://schemas.openxmlformats.org/officeDocument/2006/relationships/image" Target="../media/image244.png"/><Relationship Id="rId4" Type="http://schemas.microsoft.com/office/2007/relationships/media" Target="Slide%20199.mp3" TargetMode="External"/><Relationship Id="rId9" Type="http://schemas.openxmlformats.org/officeDocument/2006/relationships/slide" Target="slide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hyperlink" Target="http://www.accelrys.com/" TargetMode="External"/><Relationship Id="rId4" Type="http://schemas.openxmlformats.org/officeDocument/2006/relationships/hyperlink" Target="http://www.schrodinger.com/"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Slide%2020.mp3" TargetMode="External"/><Relationship Id="rId7" Type="http://schemas.openxmlformats.org/officeDocument/2006/relationships/slide" Target="slide3.xml"/><Relationship Id="rId2" Type="http://schemas.microsoft.com/office/2007/relationships/media" Target="Slide%2020.mp3" TargetMode="External"/><Relationship Id="rId1" Type="http://schemas.openxmlformats.org/officeDocument/2006/relationships/tags" Target="../tags/tag21.xml"/><Relationship Id="rId6" Type="http://schemas.openxmlformats.org/officeDocument/2006/relationships/image" Target="../media/image20.png"/><Relationship Id="rId5" Type="http://schemas.openxmlformats.org/officeDocument/2006/relationships/notesSlide" Target="../notesSlides/notesSlide20.xml"/><Relationship Id="rId4"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8" Type="http://schemas.openxmlformats.org/officeDocument/2006/relationships/image" Target="../media/image245.png"/><Relationship Id="rId3" Type="http://schemas.openxmlformats.org/officeDocument/2006/relationships/video" Target="H2A-H2B_adjust%20position2.avi" TargetMode="External"/><Relationship Id="rId7" Type="http://schemas.openxmlformats.org/officeDocument/2006/relationships/notesSlide" Target="../notesSlides/notesSlide200.xml"/><Relationship Id="rId2" Type="http://schemas.microsoft.com/office/2007/relationships/media" Target="H2A-H2B_adjust%20position2.avi" TargetMode="External"/><Relationship Id="rId1" Type="http://schemas.openxmlformats.org/officeDocument/2006/relationships/tags" Target="../tags/tag201.xml"/><Relationship Id="rId6" Type="http://schemas.openxmlformats.org/officeDocument/2006/relationships/slideLayout" Target="../slideLayouts/slideLayout7.xml"/><Relationship Id="rId5" Type="http://schemas.openxmlformats.org/officeDocument/2006/relationships/audio" Target="Slide%20200.mp3" TargetMode="External"/><Relationship Id="rId10" Type="http://schemas.openxmlformats.org/officeDocument/2006/relationships/image" Target="../media/image246.png"/><Relationship Id="rId4" Type="http://schemas.microsoft.com/office/2007/relationships/media" Target="Slide%20200.mp3" TargetMode="External"/><Relationship Id="rId9" Type="http://schemas.openxmlformats.org/officeDocument/2006/relationships/slide" Target="slide3.xml"/></Relationships>
</file>

<file path=ppt/slides/_rels/slide201.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audio" Target="Slide%20201.mp3" TargetMode="External"/><Relationship Id="rId7" Type="http://schemas.openxmlformats.org/officeDocument/2006/relationships/slide" Target="slide3.xml"/><Relationship Id="rId2" Type="http://schemas.microsoft.com/office/2007/relationships/media" Target="Slide%20201.mp3" TargetMode="External"/><Relationship Id="rId1" Type="http://schemas.openxmlformats.org/officeDocument/2006/relationships/tags" Target="../tags/tag202.xml"/><Relationship Id="rId6" Type="http://schemas.openxmlformats.org/officeDocument/2006/relationships/image" Target="../media/image247.jpeg"/><Relationship Id="rId5" Type="http://schemas.openxmlformats.org/officeDocument/2006/relationships/notesSlide" Target="../notesSlides/notesSlide201.xml"/><Relationship Id="rId4"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8" Type="http://schemas.openxmlformats.org/officeDocument/2006/relationships/image" Target="../media/image249.png"/><Relationship Id="rId3" Type="http://schemas.openxmlformats.org/officeDocument/2006/relationships/audio" Target="Slide%20202.mp3" TargetMode="External"/><Relationship Id="rId7" Type="http://schemas.openxmlformats.org/officeDocument/2006/relationships/slide" Target="slide3.xml"/><Relationship Id="rId2" Type="http://schemas.microsoft.com/office/2007/relationships/media" Target="Slide%20202.mp3" TargetMode="External"/><Relationship Id="rId1" Type="http://schemas.openxmlformats.org/officeDocument/2006/relationships/tags" Target="../tags/tag203.xml"/><Relationship Id="rId6" Type="http://schemas.openxmlformats.org/officeDocument/2006/relationships/image" Target="../media/image248.jpeg"/><Relationship Id="rId5" Type="http://schemas.openxmlformats.org/officeDocument/2006/relationships/notesSlide" Target="../notesSlides/notesSlide202.xml"/><Relationship Id="rId4"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audio" Target="Slide%20203.mp3" TargetMode="External"/><Relationship Id="rId7" Type="http://schemas.openxmlformats.org/officeDocument/2006/relationships/slide" Target="slide3.xml"/><Relationship Id="rId2" Type="http://schemas.microsoft.com/office/2007/relationships/media" Target="Slide%20203.mp3" TargetMode="External"/><Relationship Id="rId1" Type="http://schemas.openxmlformats.org/officeDocument/2006/relationships/tags" Target="../tags/tag204.xml"/><Relationship Id="rId6" Type="http://schemas.openxmlformats.org/officeDocument/2006/relationships/image" Target="../media/image250.jpeg"/><Relationship Id="rId5" Type="http://schemas.openxmlformats.org/officeDocument/2006/relationships/notesSlide" Target="../notesSlides/notesSlide203.xml"/><Relationship Id="rId4"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8" Type="http://schemas.openxmlformats.org/officeDocument/2006/relationships/image" Target="../media/image253.png"/><Relationship Id="rId3" Type="http://schemas.openxmlformats.org/officeDocument/2006/relationships/audio" Target="Slide%20204.mp3" TargetMode="External"/><Relationship Id="rId7" Type="http://schemas.openxmlformats.org/officeDocument/2006/relationships/slide" Target="slide3.xml"/><Relationship Id="rId2" Type="http://schemas.microsoft.com/office/2007/relationships/media" Target="Slide%20204.mp3" TargetMode="External"/><Relationship Id="rId1" Type="http://schemas.openxmlformats.org/officeDocument/2006/relationships/tags" Target="../tags/tag205.xml"/><Relationship Id="rId6" Type="http://schemas.openxmlformats.org/officeDocument/2006/relationships/image" Target="../media/image252.jpeg"/><Relationship Id="rId5" Type="http://schemas.openxmlformats.org/officeDocument/2006/relationships/notesSlide" Target="../notesSlides/notesSlide204.xml"/><Relationship Id="rId4"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8" Type="http://schemas.openxmlformats.org/officeDocument/2006/relationships/image" Target="../media/image254.png"/><Relationship Id="rId3" Type="http://schemas.openxmlformats.org/officeDocument/2006/relationships/audio" Target="Slide%20205.mp3" TargetMode="External"/><Relationship Id="rId7" Type="http://schemas.openxmlformats.org/officeDocument/2006/relationships/slide" Target="slide3.xml"/><Relationship Id="rId2" Type="http://schemas.microsoft.com/office/2007/relationships/media" Target="Slide%20205.mp3" TargetMode="External"/><Relationship Id="rId1" Type="http://schemas.openxmlformats.org/officeDocument/2006/relationships/tags" Target="../tags/tag206.xml"/><Relationship Id="rId6" Type="http://schemas.openxmlformats.org/officeDocument/2006/relationships/image" Target="../media/image252.jpeg"/><Relationship Id="rId5" Type="http://schemas.openxmlformats.org/officeDocument/2006/relationships/notesSlide" Target="../notesSlides/notesSlide205.xml"/><Relationship Id="rId4"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8" Type="http://schemas.openxmlformats.org/officeDocument/2006/relationships/image" Target="../media/image256.png"/><Relationship Id="rId3" Type="http://schemas.openxmlformats.org/officeDocument/2006/relationships/audio" Target="Slide%20206.mp3" TargetMode="External"/><Relationship Id="rId7" Type="http://schemas.openxmlformats.org/officeDocument/2006/relationships/slide" Target="slide3.xml"/><Relationship Id="rId2" Type="http://schemas.microsoft.com/office/2007/relationships/media" Target="Slide%20206.mp3" TargetMode="External"/><Relationship Id="rId1" Type="http://schemas.openxmlformats.org/officeDocument/2006/relationships/tags" Target="../tags/tag207.xml"/><Relationship Id="rId6" Type="http://schemas.openxmlformats.org/officeDocument/2006/relationships/image" Target="../media/image255.jpeg"/><Relationship Id="rId5" Type="http://schemas.openxmlformats.org/officeDocument/2006/relationships/notesSlide" Target="../notesSlides/notesSlide206.xml"/><Relationship Id="rId4"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8" Type="http://schemas.openxmlformats.org/officeDocument/2006/relationships/image" Target="../media/image258.png"/><Relationship Id="rId3" Type="http://schemas.openxmlformats.org/officeDocument/2006/relationships/audio" Target="Slide%20207.mp3" TargetMode="External"/><Relationship Id="rId7" Type="http://schemas.openxmlformats.org/officeDocument/2006/relationships/slide" Target="slide3.xml"/><Relationship Id="rId2" Type="http://schemas.microsoft.com/office/2007/relationships/media" Target="Slide%20207.mp3" TargetMode="External"/><Relationship Id="rId1" Type="http://schemas.openxmlformats.org/officeDocument/2006/relationships/tags" Target="../tags/tag208.xml"/><Relationship Id="rId6" Type="http://schemas.openxmlformats.org/officeDocument/2006/relationships/image" Target="../media/image257.jpeg"/><Relationship Id="rId5" Type="http://schemas.openxmlformats.org/officeDocument/2006/relationships/notesSlide" Target="../notesSlides/notesSlide207.xml"/><Relationship Id="rId4"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audio" Target="Slide%20208.mp3" TargetMode="External"/><Relationship Id="rId7" Type="http://schemas.openxmlformats.org/officeDocument/2006/relationships/slide" Target="slide3.xml"/><Relationship Id="rId2" Type="http://schemas.microsoft.com/office/2007/relationships/media" Target="Slide%20208.mp3" TargetMode="External"/><Relationship Id="rId1" Type="http://schemas.openxmlformats.org/officeDocument/2006/relationships/tags" Target="../tags/tag209.xml"/><Relationship Id="rId6" Type="http://schemas.openxmlformats.org/officeDocument/2006/relationships/image" Target="../media/image259.jpeg"/><Relationship Id="rId5" Type="http://schemas.openxmlformats.org/officeDocument/2006/relationships/notesSlide" Target="../notesSlides/notesSlide208.xml"/><Relationship Id="rId4"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8" Type="http://schemas.openxmlformats.org/officeDocument/2006/relationships/image" Target="../media/image262.png"/><Relationship Id="rId3" Type="http://schemas.openxmlformats.org/officeDocument/2006/relationships/audio" Target="Slide%20209.mp3" TargetMode="External"/><Relationship Id="rId7" Type="http://schemas.openxmlformats.org/officeDocument/2006/relationships/slide" Target="slide3.xml"/><Relationship Id="rId2" Type="http://schemas.microsoft.com/office/2007/relationships/media" Target="Slide%20209.mp3" TargetMode="External"/><Relationship Id="rId1" Type="http://schemas.openxmlformats.org/officeDocument/2006/relationships/tags" Target="../tags/tag210.xml"/><Relationship Id="rId6" Type="http://schemas.openxmlformats.org/officeDocument/2006/relationships/image" Target="../media/image261.jpeg"/><Relationship Id="rId5" Type="http://schemas.openxmlformats.org/officeDocument/2006/relationships/notesSlide" Target="../notesSlides/notesSlide209.xml"/><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Slide%2021.mp3" TargetMode="External"/><Relationship Id="rId7" Type="http://schemas.openxmlformats.org/officeDocument/2006/relationships/image" Target="../media/image23.png"/><Relationship Id="rId2" Type="http://schemas.microsoft.com/office/2007/relationships/media" Target="Slide%2021.mp3" TargetMode="External"/><Relationship Id="rId1" Type="http://schemas.openxmlformats.org/officeDocument/2006/relationships/tags" Target="../tags/tag22.xml"/><Relationship Id="rId6" Type="http://schemas.openxmlformats.org/officeDocument/2006/relationships/image" Target="../media/image20.png"/><Relationship Id="rId5" Type="http://schemas.openxmlformats.org/officeDocument/2006/relationships/notesSlide" Target="../notesSlides/notesSlide21.xml"/><Relationship Id="rId4"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video" Target="super_DNA_turn-to-side.avi" TargetMode="External"/><Relationship Id="rId7" Type="http://schemas.openxmlformats.org/officeDocument/2006/relationships/notesSlide" Target="../notesSlides/notesSlide210.xml"/><Relationship Id="rId2" Type="http://schemas.microsoft.com/office/2007/relationships/media" Target="super_DNA_turn-to-side.avi" TargetMode="External"/><Relationship Id="rId1" Type="http://schemas.openxmlformats.org/officeDocument/2006/relationships/tags" Target="../tags/tag211.xml"/><Relationship Id="rId6" Type="http://schemas.openxmlformats.org/officeDocument/2006/relationships/slideLayout" Target="../slideLayouts/slideLayout7.xml"/><Relationship Id="rId5" Type="http://schemas.openxmlformats.org/officeDocument/2006/relationships/audio" Target="Slide%20210.mp3" TargetMode="External"/><Relationship Id="rId10" Type="http://schemas.openxmlformats.org/officeDocument/2006/relationships/image" Target="../media/image264.png"/><Relationship Id="rId4" Type="http://schemas.microsoft.com/office/2007/relationships/media" Target="Slide%20210.mp3" TargetMode="External"/><Relationship Id="rId9" Type="http://schemas.openxmlformats.org/officeDocument/2006/relationships/image" Target="../media/image263.png"/></Relationships>
</file>

<file path=ppt/slides/_rels/slide211.xml.rels><?xml version="1.0" encoding="UTF-8" standalone="yes"?>
<Relationships xmlns="http://schemas.openxmlformats.org/package/2006/relationships"><Relationship Id="rId3" Type="http://schemas.openxmlformats.org/officeDocument/2006/relationships/video" Target="super_DNA_rewind.avi" TargetMode="External"/><Relationship Id="rId7" Type="http://schemas.openxmlformats.org/officeDocument/2006/relationships/slide" Target="slide3.xml"/><Relationship Id="rId2" Type="http://schemas.microsoft.com/office/2007/relationships/media" Target="super_DNA_rewind.avi" TargetMode="External"/><Relationship Id="rId1" Type="http://schemas.openxmlformats.org/officeDocument/2006/relationships/tags" Target="../tags/tag212.xml"/><Relationship Id="rId6" Type="http://schemas.openxmlformats.org/officeDocument/2006/relationships/image" Target="../media/image265.png"/><Relationship Id="rId5" Type="http://schemas.openxmlformats.org/officeDocument/2006/relationships/notesSlide" Target="../notesSlides/notesSlide211.xml"/><Relationship Id="rId4"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8" Type="http://schemas.openxmlformats.org/officeDocument/2006/relationships/image" Target="../media/image267.png"/><Relationship Id="rId3" Type="http://schemas.openxmlformats.org/officeDocument/2006/relationships/audio" Target="Slide%20212.mp3" TargetMode="External"/><Relationship Id="rId7" Type="http://schemas.openxmlformats.org/officeDocument/2006/relationships/slide" Target="slide3.xml"/><Relationship Id="rId2" Type="http://schemas.microsoft.com/office/2007/relationships/media" Target="Slide%20212.mp3" TargetMode="External"/><Relationship Id="rId1" Type="http://schemas.openxmlformats.org/officeDocument/2006/relationships/tags" Target="../tags/tag213.xml"/><Relationship Id="rId6" Type="http://schemas.openxmlformats.org/officeDocument/2006/relationships/image" Target="../media/image266.jpeg"/><Relationship Id="rId5" Type="http://schemas.openxmlformats.org/officeDocument/2006/relationships/notesSlide" Target="../notesSlides/notesSlide212.xml"/><Relationship Id="rId4"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8" Type="http://schemas.openxmlformats.org/officeDocument/2006/relationships/image" Target="../media/image268.png"/><Relationship Id="rId3" Type="http://schemas.openxmlformats.org/officeDocument/2006/relationships/video" Target="super_DNA-rotate.avi" TargetMode="External"/><Relationship Id="rId7" Type="http://schemas.openxmlformats.org/officeDocument/2006/relationships/notesSlide" Target="../notesSlides/notesSlide213.xml"/><Relationship Id="rId2" Type="http://schemas.microsoft.com/office/2007/relationships/media" Target="super_DNA-rotate.avi" TargetMode="External"/><Relationship Id="rId1" Type="http://schemas.openxmlformats.org/officeDocument/2006/relationships/tags" Target="../tags/tag214.xml"/><Relationship Id="rId6" Type="http://schemas.openxmlformats.org/officeDocument/2006/relationships/slideLayout" Target="../slideLayouts/slideLayout7.xml"/><Relationship Id="rId5" Type="http://schemas.openxmlformats.org/officeDocument/2006/relationships/audio" Target="Slide%20213.mp3" TargetMode="External"/><Relationship Id="rId10" Type="http://schemas.openxmlformats.org/officeDocument/2006/relationships/image" Target="../media/image269.png"/><Relationship Id="rId4" Type="http://schemas.microsoft.com/office/2007/relationships/media" Target="Slide%20213.mp3" TargetMode="External"/><Relationship Id="rId9" Type="http://schemas.openxmlformats.org/officeDocument/2006/relationships/slide" Target="slide3.xml"/></Relationships>
</file>

<file path=ppt/slides/_rels/slide214.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audio" Target="Slide%20214.mp3" TargetMode="External"/><Relationship Id="rId7" Type="http://schemas.openxmlformats.org/officeDocument/2006/relationships/slide" Target="slide3.xml"/><Relationship Id="rId2" Type="http://schemas.microsoft.com/office/2007/relationships/media" Target="Slide%20214.mp3" TargetMode="External"/><Relationship Id="rId1" Type="http://schemas.openxmlformats.org/officeDocument/2006/relationships/tags" Target="../tags/tag215.xml"/><Relationship Id="rId6" Type="http://schemas.openxmlformats.org/officeDocument/2006/relationships/image" Target="../media/image266.jpeg"/><Relationship Id="rId5" Type="http://schemas.openxmlformats.org/officeDocument/2006/relationships/notesSlide" Target="../notesSlides/notesSlide214.xml"/><Relationship Id="rId4"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Slide%20215.mp3" TargetMode="External"/><Relationship Id="rId7" Type="http://schemas.openxmlformats.org/officeDocument/2006/relationships/image" Target="../media/image214.jpeg"/><Relationship Id="rId2" Type="http://schemas.microsoft.com/office/2007/relationships/media" Target="Slide%20215.mp3" TargetMode="External"/><Relationship Id="rId1" Type="http://schemas.openxmlformats.org/officeDocument/2006/relationships/tags" Target="../tags/tag216.xml"/><Relationship Id="rId6" Type="http://schemas.openxmlformats.org/officeDocument/2006/relationships/image" Target="../media/image231.jpeg"/><Relationship Id="rId5" Type="http://schemas.openxmlformats.org/officeDocument/2006/relationships/notesSlide" Target="../notesSlides/notesSlide215.xml"/><Relationship Id="rId4" Type="http://schemas.openxmlformats.org/officeDocument/2006/relationships/slideLayout" Target="../slideLayouts/slideLayout7.xml"/><Relationship Id="rId9" Type="http://schemas.openxmlformats.org/officeDocument/2006/relationships/image" Target="../media/image271.png"/></Relationships>
</file>

<file path=ppt/slides/_rels/slide216.xml.rels><?xml version="1.0" encoding="UTF-8" standalone="yes"?>
<Relationships xmlns="http://schemas.openxmlformats.org/package/2006/relationships"><Relationship Id="rId8" Type="http://schemas.openxmlformats.org/officeDocument/2006/relationships/image" Target="../media/image228.png"/><Relationship Id="rId3" Type="http://schemas.openxmlformats.org/officeDocument/2006/relationships/video" Target="000_x-then-y-rotation.avi" TargetMode="External"/><Relationship Id="rId7" Type="http://schemas.openxmlformats.org/officeDocument/2006/relationships/notesSlide" Target="../notesSlides/notesSlide216.xml"/><Relationship Id="rId2" Type="http://schemas.microsoft.com/office/2007/relationships/media" Target="000_x-then-y-rotation.avi" TargetMode="External"/><Relationship Id="rId1" Type="http://schemas.openxmlformats.org/officeDocument/2006/relationships/tags" Target="../tags/tag217.xml"/><Relationship Id="rId6" Type="http://schemas.openxmlformats.org/officeDocument/2006/relationships/slideLayout" Target="../slideLayouts/slideLayout7.xml"/><Relationship Id="rId5" Type="http://schemas.openxmlformats.org/officeDocument/2006/relationships/audio" Target="Slide%20216.mp3" TargetMode="External"/><Relationship Id="rId10" Type="http://schemas.openxmlformats.org/officeDocument/2006/relationships/image" Target="../media/image272.png"/><Relationship Id="rId4" Type="http://schemas.microsoft.com/office/2007/relationships/media" Target="Slide%20216.mp3" TargetMode="External"/><Relationship Id="rId9" Type="http://schemas.openxmlformats.org/officeDocument/2006/relationships/slide" Target="slide3.xml"/></Relationships>
</file>

<file path=ppt/slides/_rels/slide217.xml.rels><?xml version="1.0" encoding="UTF-8" standalone="yes"?>
<Relationships xmlns="http://schemas.openxmlformats.org/package/2006/relationships"><Relationship Id="rId8" Type="http://schemas.openxmlformats.org/officeDocument/2006/relationships/image" Target="../media/image273.png"/><Relationship Id="rId3" Type="http://schemas.openxmlformats.org/officeDocument/2006/relationships/audio" Target="Slide%20217.mp3" TargetMode="External"/><Relationship Id="rId7" Type="http://schemas.openxmlformats.org/officeDocument/2006/relationships/slide" Target="slide3.xml"/><Relationship Id="rId2" Type="http://schemas.microsoft.com/office/2007/relationships/media" Target="Slide%20217.mp3" TargetMode="External"/><Relationship Id="rId1" Type="http://schemas.openxmlformats.org/officeDocument/2006/relationships/tags" Target="../tags/tag218.xml"/><Relationship Id="rId6" Type="http://schemas.openxmlformats.org/officeDocument/2006/relationships/image" Target="../media/image266.jpeg"/><Relationship Id="rId5" Type="http://schemas.openxmlformats.org/officeDocument/2006/relationships/notesSlide" Target="../notesSlides/notesSlide217.xml"/><Relationship Id="rId4"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3" Type="http://schemas.openxmlformats.org/officeDocument/2006/relationships/video" Target="super-rotate_disappear-1.avi" TargetMode="External"/><Relationship Id="rId7" Type="http://schemas.openxmlformats.org/officeDocument/2006/relationships/slide" Target="slide3.xml"/><Relationship Id="rId2" Type="http://schemas.microsoft.com/office/2007/relationships/media" Target="super-rotate_disappear-1.avi" TargetMode="External"/><Relationship Id="rId1" Type="http://schemas.openxmlformats.org/officeDocument/2006/relationships/tags" Target="../tags/tag219.xml"/><Relationship Id="rId6" Type="http://schemas.openxmlformats.org/officeDocument/2006/relationships/image" Target="../media/image274.png"/><Relationship Id="rId5" Type="http://schemas.openxmlformats.org/officeDocument/2006/relationships/notesSlide" Target="../notesSlides/notesSlide218.xml"/><Relationship Id="rId4"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8" Type="http://schemas.openxmlformats.org/officeDocument/2006/relationships/image" Target="../media/image276.png"/><Relationship Id="rId3" Type="http://schemas.openxmlformats.org/officeDocument/2006/relationships/audio" Target="Slide%20219.mp3" TargetMode="External"/><Relationship Id="rId7" Type="http://schemas.openxmlformats.org/officeDocument/2006/relationships/slide" Target="slide3.xml"/><Relationship Id="rId2" Type="http://schemas.microsoft.com/office/2007/relationships/media" Target="Slide%20219.mp3" TargetMode="External"/><Relationship Id="rId1" Type="http://schemas.openxmlformats.org/officeDocument/2006/relationships/tags" Target="../tags/tag220.xml"/><Relationship Id="rId6" Type="http://schemas.openxmlformats.org/officeDocument/2006/relationships/image" Target="../media/image275.jpeg"/><Relationship Id="rId5" Type="http://schemas.openxmlformats.org/officeDocument/2006/relationships/notesSlide" Target="../notesSlides/notesSlide219.xml"/><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Slide%2022.mp3" TargetMode="External"/><Relationship Id="rId7" Type="http://schemas.openxmlformats.org/officeDocument/2006/relationships/slide" Target="slide3.xml"/><Relationship Id="rId2" Type="http://schemas.microsoft.com/office/2007/relationships/media" Target="Slide%2022.mp3" TargetMode="External"/><Relationship Id="rId1" Type="http://schemas.openxmlformats.org/officeDocument/2006/relationships/tags" Target="../tags/tag23.xml"/><Relationship Id="rId6" Type="http://schemas.openxmlformats.org/officeDocument/2006/relationships/image" Target="../media/image20.png"/><Relationship Id="rId5" Type="http://schemas.openxmlformats.org/officeDocument/2006/relationships/notesSlide" Target="../notesSlides/notesSlide22.xml"/><Relationship Id="rId4"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8" Type="http://schemas.openxmlformats.org/officeDocument/2006/relationships/image" Target="../media/image278.png"/><Relationship Id="rId3" Type="http://schemas.openxmlformats.org/officeDocument/2006/relationships/audio" Target="Slide%20220.mp3" TargetMode="External"/><Relationship Id="rId7" Type="http://schemas.openxmlformats.org/officeDocument/2006/relationships/slide" Target="slide3.xml"/><Relationship Id="rId2" Type="http://schemas.microsoft.com/office/2007/relationships/media" Target="Slide%20220.mp3" TargetMode="External"/><Relationship Id="rId1" Type="http://schemas.openxmlformats.org/officeDocument/2006/relationships/tags" Target="../tags/tag221.xml"/><Relationship Id="rId6" Type="http://schemas.openxmlformats.org/officeDocument/2006/relationships/image" Target="../media/image277.jpeg"/><Relationship Id="rId5" Type="http://schemas.openxmlformats.org/officeDocument/2006/relationships/notesSlide" Target="../notesSlides/notesSlide220.xml"/><Relationship Id="rId4"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8" Type="http://schemas.openxmlformats.org/officeDocument/2006/relationships/image" Target="../media/image279.png"/><Relationship Id="rId3" Type="http://schemas.openxmlformats.org/officeDocument/2006/relationships/audio" Target="Slide%20221.mp3" TargetMode="External"/><Relationship Id="rId7" Type="http://schemas.openxmlformats.org/officeDocument/2006/relationships/slide" Target="slide3.xml"/><Relationship Id="rId2" Type="http://schemas.microsoft.com/office/2007/relationships/media" Target="Slide%20221.mp3" TargetMode="External"/><Relationship Id="rId1" Type="http://schemas.openxmlformats.org/officeDocument/2006/relationships/tags" Target="../tags/tag222.xml"/><Relationship Id="rId6" Type="http://schemas.openxmlformats.org/officeDocument/2006/relationships/image" Target="../media/image275.jpeg"/><Relationship Id="rId5" Type="http://schemas.openxmlformats.org/officeDocument/2006/relationships/notesSlide" Target="../notesSlides/notesSlide221.xml"/><Relationship Id="rId4"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8" Type="http://schemas.openxmlformats.org/officeDocument/2006/relationships/image" Target="../media/image281.png"/><Relationship Id="rId3" Type="http://schemas.openxmlformats.org/officeDocument/2006/relationships/audio" Target="Slide%20222.mp3" TargetMode="External"/><Relationship Id="rId7" Type="http://schemas.openxmlformats.org/officeDocument/2006/relationships/slide" Target="slide3.xml"/><Relationship Id="rId2" Type="http://schemas.microsoft.com/office/2007/relationships/media" Target="Slide%20222.mp3" TargetMode="External"/><Relationship Id="rId1" Type="http://schemas.openxmlformats.org/officeDocument/2006/relationships/tags" Target="../tags/tag223.xml"/><Relationship Id="rId6" Type="http://schemas.openxmlformats.org/officeDocument/2006/relationships/image" Target="../media/image280.jpeg"/><Relationship Id="rId5" Type="http://schemas.openxmlformats.org/officeDocument/2006/relationships/notesSlide" Target="../notesSlides/notesSlide222.xml"/><Relationship Id="rId4"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3" Type="http://schemas.openxmlformats.org/officeDocument/2006/relationships/video" Target="super-rotate_disappear-2.avi" TargetMode="External"/><Relationship Id="rId7" Type="http://schemas.openxmlformats.org/officeDocument/2006/relationships/slide" Target="slide3.xml"/><Relationship Id="rId2" Type="http://schemas.microsoft.com/office/2007/relationships/media" Target="super-rotate_disappear-2.avi" TargetMode="External"/><Relationship Id="rId1" Type="http://schemas.openxmlformats.org/officeDocument/2006/relationships/tags" Target="../tags/tag224.xml"/><Relationship Id="rId6" Type="http://schemas.openxmlformats.org/officeDocument/2006/relationships/image" Target="../media/image282.png"/><Relationship Id="rId5" Type="http://schemas.openxmlformats.org/officeDocument/2006/relationships/notesSlide" Target="../notesSlides/notesSlide223.xml"/><Relationship Id="rId4"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8" Type="http://schemas.openxmlformats.org/officeDocument/2006/relationships/image" Target="../media/image284.png"/><Relationship Id="rId3" Type="http://schemas.openxmlformats.org/officeDocument/2006/relationships/audio" Target="Slide%20224.mp3" TargetMode="External"/><Relationship Id="rId7" Type="http://schemas.openxmlformats.org/officeDocument/2006/relationships/slide" Target="slide3.xml"/><Relationship Id="rId2" Type="http://schemas.microsoft.com/office/2007/relationships/media" Target="Slide%20224.mp3" TargetMode="External"/><Relationship Id="rId1" Type="http://schemas.openxmlformats.org/officeDocument/2006/relationships/tags" Target="../tags/tag225.xml"/><Relationship Id="rId6" Type="http://schemas.openxmlformats.org/officeDocument/2006/relationships/image" Target="../media/image283.jpeg"/><Relationship Id="rId5" Type="http://schemas.openxmlformats.org/officeDocument/2006/relationships/notesSlide" Target="../notesSlides/notesSlide224.xml"/><Relationship Id="rId4"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8" Type="http://schemas.openxmlformats.org/officeDocument/2006/relationships/image" Target="../media/image286.png"/><Relationship Id="rId3" Type="http://schemas.openxmlformats.org/officeDocument/2006/relationships/audio" Target="Slide%20225.mp3" TargetMode="External"/><Relationship Id="rId7" Type="http://schemas.openxmlformats.org/officeDocument/2006/relationships/slide" Target="slide3.xml"/><Relationship Id="rId2" Type="http://schemas.microsoft.com/office/2007/relationships/media" Target="Slide%20225.mp3" TargetMode="External"/><Relationship Id="rId1" Type="http://schemas.openxmlformats.org/officeDocument/2006/relationships/tags" Target="../tags/tag226.xml"/><Relationship Id="rId6" Type="http://schemas.openxmlformats.org/officeDocument/2006/relationships/image" Target="../media/image285.jpeg"/><Relationship Id="rId5" Type="http://schemas.openxmlformats.org/officeDocument/2006/relationships/notesSlide" Target="../notesSlides/notesSlide225.xml"/><Relationship Id="rId4"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8" Type="http://schemas.openxmlformats.org/officeDocument/2006/relationships/image" Target="../media/image287.png"/><Relationship Id="rId3" Type="http://schemas.openxmlformats.org/officeDocument/2006/relationships/audio" Target="Slide%20226.mp3" TargetMode="External"/><Relationship Id="rId7" Type="http://schemas.openxmlformats.org/officeDocument/2006/relationships/slide" Target="slide3.xml"/><Relationship Id="rId2" Type="http://schemas.microsoft.com/office/2007/relationships/media" Target="Slide%20226.mp3" TargetMode="External"/><Relationship Id="rId1" Type="http://schemas.openxmlformats.org/officeDocument/2006/relationships/tags" Target="../tags/tag227.xml"/><Relationship Id="rId6" Type="http://schemas.openxmlformats.org/officeDocument/2006/relationships/image" Target="../media/image283.jpeg"/><Relationship Id="rId5" Type="http://schemas.openxmlformats.org/officeDocument/2006/relationships/notesSlide" Target="../notesSlides/notesSlide226.xml"/><Relationship Id="rId4"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8" Type="http://schemas.openxmlformats.org/officeDocument/2006/relationships/image" Target="../media/image289.png"/><Relationship Id="rId3" Type="http://schemas.openxmlformats.org/officeDocument/2006/relationships/audio" Target="Slide%20227.mp3" TargetMode="External"/><Relationship Id="rId7" Type="http://schemas.openxmlformats.org/officeDocument/2006/relationships/slide" Target="slide3.xml"/><Relationship Id="rId2" Type="http://schemas.microsoft.com/office/2007/relationships/media" Target="Slide%20227.mp3" TargetMode="External"/><Relationship Id="rId1" Type="http://schemas.openxmlformats.org/officeDocument/2006/relationships/tags" Target="../tags/tag228.xml"/><Relationship Id="rId6" Type="http://schemas.openxmlformats.org/officeDocument/2006/relationships/image" Target="../media/image288.jpeg"/><Relationship Id="rId5" Type="http://schemas.openxmlformats.org/officeDocument/2006/relationships/notesSlide" Target="../notesSlides/notesSlide227.xml"/><Relationship Id="rId4"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3" Type="http://schemas.openxmlformats.org/officeDocument/2006/relationships/video" Target="super-rotate_disappear-3.avi" TargetMode="External"/><Relationship Id="rId7" Type="http://schemas.openxmlformats.org/officeDocument/2006/relationships/slide" Target="slide3.xml"/><Relationship Id="rId2" Type="http://schemas.microsoft.com/office/2007/relationships/media" Target="super-rotate_disappear-3.avi" TargetMode="External"/><Relationship Id="rId1" Type="http://schemas.openxmlformats.org/officeDocument/2006/relationships/tags" Target="../tags/tag229.xml"/><Relationship Id="rId6" Type="http://schemas.openxmlformats.org/officeDocument/2006/relationships/image" Target="../media/image290.png"/><Relationship Id="rId5" Type="http://schemas.openxmlformats.org/officeDocument/2006/relationships/notesSlide" Target="../notesSlides/notesSlide228.xml"/><Relationship Id="rId4"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8" Type="http://schemas.openxmlformats.org/officeDocument/2006/relationships/image" Target="../media/image292.png"/><Relationship Id="rId3" Type="http://schemas.openxmlformats.org/officeDocument/2006/relationships/audio" Target="Slide%20229.mp3" TargetMode="External"/><Relationship Id="rId7" Type="http://schemas.openxmlformats.org/officeDocument/2006/relationships/slide" Target="slide3.xml"/><Relationship Id="rId2" Type="http://schemas.microsoft.com/office/2007/relationships/media" Target="Slide%20229.mp3" TargetMode="External"/><Relationship Id="rId1" Type="http://schemas.openxmlformats.org/officeDocument/2006/relationships/tags" Target="../tags/tag230.xml"/><Relationship Id="rId6" Type="http://schemas.openxmlformats.org/officeDocument/2006/relationships/image" Target="../media/image291.jpeg"/><Relationship Id="rId5" Type="http://schemas.openxmlformats.org/officeDocument/2006/relationships/notesSlide" Target="../notesSlides/notesSlide229.xml"/><Relationship Id="rId4"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Slide%2023.mp3" TargetMode="External"/><Relationship Id="rId7" Type="http://schemas.openxmlformats.org/officeDocument/2006/relationships/image" Target="../media/image25.png"/><Relationship Id="rId2" Type="http://schemas.microsoft.com/office/2007/relationships/media" Target="Slide%2023.mp3" TargetMode="External"/><Relationship Id="rId1" Type="http://schemas.openxmlformats.org/officeDocument/2006/relationships/tags" Target="../tags/tag24.xml"/><Relationship Id="rId6" Type="http://schemas.openxmlformats.org/officeDocument/2006/relationships/image" Target="../media/image20.png"/><Relationship Id="rId5" Type="http://schemas.openxmlformats.org/officeDocument/2006/relationships/notesSlide" Target="../notesSlides/notesSlide23.xml"/><Relationship Id="rId4"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8" Type="http://schemas.openxmlformats.org/officeDocument/2006/relationships/image" Target="../media/image294.png"/><Relationship Id="rId3" Type="http://schemas.openxmlformats.org/officeDocument/2006/relationships/audio" Target="Slide%20230.mp3" TargetMode="External"/><Relationship Id="rId7" Type="http://schemas.openxmlformats.org/officeDocument/2006/relationships/slide" Target="slide3.xml"/><Relationship Id="rId2" Type="http://schemas.microsoft.com/office/2007/relationships/media" Target="Slide%20230.mp3" TargetMode="External"/><Relationship Id="rId1" Type="http://schemas.openxmlformats.org/officeDocument/2006/relationships/tags" Target="../tags/tag231.xml"/><Relationship Id="rId6" Type="http://schemas.openxmlformats.org/officeDocument/2006/relationships/image" Target="../media/image293.jpeg"/><Relationship Id="rId5" Type="http://schemas.openxmlformats.org/officeDocument/2006/relationships/notesSlide" Target="../notesSlides/notesSlide230.xml"/><Relationship Id="rId4"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8" Type="http://schemas.openxmlformats.org/officeDocument/2006/relationships/image" Target="../media/image295.png"/><Relationship Id="rId3" Type="http://schemas.openxmlformats.org/officeDocument/2006/relationships/audio" Target="Slide%20231.mp3" TargetMode="External"/><Relationship Id="rId7" Type="http://schemas.openxmlformats.org/officeDocument/2006/relationships/slide" Target="slide3.xml"/><Relationship Id="rId2" Type="http://schemas.microsoft.com/office/2007/relationships/media" Target="Slide%20231.mp3" TargetMode="External"/><Relationship Id="rId1" Type="http://schemas.openxmlformats.org/officeDocument/2006/relationships/tags" Target="../tags/tag232.xml"/><Relationship Id="rId6" Type="http://schemas.openxmlformats.org/officeDocument/2006/relationships/image" Target="../media/image291.jpeg"/><Relationship Id="rId5" Type="http://schemas.openxmlformats.org/officeDocument/2006/relationships/notesSlide" Target="../notesSlides/notesSlide231.xml"/><Relationship Id="rId4"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8" Type="http://schemas.openxmlformats.org/officeDocument/2006/relationships/image" Target="../media/image297.png"/><Relationship Id="rId3" Type="http://schemas.openxmlformats.org/officeDocument/2006/relationships/audio" Target="Slide%20232.mp3" TargetMode="External"/><Relationship Id="rId7" Type="http://schemas.openxmlformats.org/officeDocument/2006/relationships/slide" Target="slide3.xml"/><Relationship Id="rId2" Type="http://schemas.microsoft.com/office/2007/relationships/media" Target="Slide%20232.mp3" TargetMode="External"/><Relationship Id="rId1" Type="http://schemas.openxmlformats.org/officeDocument/2006/relationships/tags" Target="../tags/tag233.xml"/><Relationship Id="rId6" Type="http://schemas.openxmlformats.org/officeDocument/2006/relationships/image" Target="../media/image296.jpeg"/><Relationship Id="rId5" Type="http://schemas.openxmlformats.org/officeDocument/2006/relationships/notesSlide" Target="../notesSlides/notesSlide232.xml"/><Relationship Id="rId4"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3" Type="http://schemas.openxmlformats.org/officeDocument/2006/relationships/video" Target="super-rotate_disappear-4.avi" TargetMode="External"/><Relationship Id="rId7" Type="http://schemas.openxmlformats.org/officeDocument/2006/relationships/slide" Target="slide3.xml"/><Relationship Id="rId2" Type="http://schemas.microsoft.com/office/2007/relationships/media" Target="super-rotate_disappear-4.avi" TargetMode="External"/><Relationship Id="rId1" Type="http://schemas.openxmlformats.org/officeDocument/2006/relationships/tags" Target="../tags/tag234.xml"/><Relationship Id="rId6" Type="http://schemas.openxmlformats.org/officeDocument/2006/relationships/image" Target="../media/image298.png"/><Relationship Id="rId5" Type="http://schemas.openxmlformats.org/officeDocument/2006/relationships/notesSlide" Target="../notesSlides/notesSlide233.xml"/><Relationship Id="rId4"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audio" Target="Slide%20234.mp3" TargetMode="External"/><Relationship Id="rId7" Type="http://schemas.openxmlformats.org/officeDocument/2006/relationships/slide" Target="slide3.xml"/><Relationship Id="rId2" Type="http://schemas.microsoft.com/office/2007/relationships/media" Target="Slide%20234.mp3" TargetMode="External"/><Relationship Id="rId1" Type="http://schemas.openxmlformats.org/officeDocument/2006/relationships/tags" Target="../tags/tag235.xml"/><Relationship Id="rId6" Type="http://schemas.openxmlformats.org/officeDocument/2006/relationships/image" Target="../media/image299.jpeg"/><Relationship Id="rId5" Type="http://schemas.openxmlformats.org/officeDocument/2006/relationships/notesSlide" Target="../notesSlides/notesSlide234.xml"/><Relationship Id="rId4"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8" Type="http://schemas.openxmlformats.org/officeDocument/2006/relationships/image" Target="../media/image302.png"/><Relationship Id="rId3" Type="http://schemas.openxmlformats.org/officeDocument/2006/relationships/audio" Target="Slide%20235.mp3" TargetMode="External"/><Relationship Id="rId7" Type="http://schemas.openxmlformats.org/officeDocument/2006/relationships/slide" Target="slide3.xml"/><Relationship Id="rId2" Type="http://schemas.microsoft.com/office/2007/relationships/media" Target="Slide%20235.mp3" TargetMode="External"/><Relationship Id="rId1" Type="http://schemas.openxmlformats.org/officeDocument/2006/relationships/tags" Target="../tags/tag236.xml"/><Relationship Id="rId6" Type="http://schemas.openxmlformats.org/officeDocument/2006/relationships/image" Target="../media/image301.jpeg"/><Relationship Id="rId5" Type="http://schemas.openxmlformats.org/officeDocument/2006/relationships/notesSlide" Target="../notesSlides/notesSlide235.xml"/><Relationship Id="rId4"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8" Type="http://schemas.openxmlformats.org/officeDocument/2006/relationships/image" Target="../media/image303.png"/><Relationship Id="rId3" Type="http://schemas.openxmlformats.org/officeDocument/2006/relationships/audio" Target="Slide%20236.mp3" TargetMode="External"/><Relationship Id="rId7" Type="http://schemas.openxmlformats.org/officeDocument/2006/relationships/slide" Target="slide3.xml"/><Relationship Id="rId2" Type="http://schemas.microsoft.com/office/2007/relationships/media" Target="Slide%20236.mp3" TargetMode="External"/><Relationship Id="rId1" Type="http://schemas.openxmlformats.org/officeDocument/2006/relationships/tags" Target="../tags/tag237.xml"/><Relationship Id="rId6" Type="http://schemas.openxmlformats.org/officeDocument/2006/relationships/image" Target="../media/image299.jpeg"/><Relationship Id="rId5" Type="http://schemas.openxmlformats.org/officeDocument/2006/relationships/notesSlide" Target="../notesSlides/notesSlide236.xml"/><Relationship Id="rId4"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3" Type="http://schemas.openxmlformats.org/officeDocument/2006/relationships/notesSlide" Target="../notesSlides/notesSlide237.xml"/><Relationship Id="rId2" Type="http://schemas.openxmlformats.org/officeDocument/2006/relationships/slideLayout" Target="../slideLayouts/slideLayout7.xml"/><Relationship Id="rId1" Type="http://schemas.openxmlformats.org/officeDocument/2006/relationships/tags" Target="../tags/tag238.xml"/><Relationship Id="rId5" Type="http://schemas.openxmlformats.org/officeDocument/2006/relationships/slide" Target="slide3.xml"/><Relationship Id="rId4" Type="http://schemas.openxmlformats.org/officeDocument/2006/relationships/image" Target="../media/image304.jpeg"/></Relationships>
</file>

<file path=ppt/slides/_rels/slide238.xml.rels><?xml version="1.0" encoding="UTF-8" standalone="yes"?>
<Relationships xmlns="http://schemas.openxmlformats.org/package/2006/relationships"><Relationship Id="rId3" Type="http://schemas.openxmlformats.org/officeDocument/2006/relationships/video" Target="super-rotate_disappear-End.avi" TargetMode="External"/><Relationship Id="rId7" Type="http://schemas.openxmlformats.org/officeDocument/2006/relationships/slide" Target="slide3.xml"/><Relationship Id="rId2" Type="http://schemas.microsoft.com/office/2007/relationships/media" Target="super-rotate_disappear-End.avi" TargetMode="External"/><Relationship Id="rId1" Type="http://schemas.openxmlformats.org/officeDocument/2006/relationships/tags" Target="../tags/tag239.xml"/><Relationship Id="rId6" Type="http://schemas.openxmlformats.org/officeDocument/2006/relationships/image" Target="../media/image305.png"/><Relationship Id="rId5" Type="http://schemas.openxmlformats.org/officeDocument/2006/relationships/notesSlide" Target="../notesSlides/notesSlide238.xml"/><Relationship Id="rId4"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8" Type="http://schemas.openxmlformats.org/officeDocument/2006/relationships/image" Target="../media/image307.png"/><Relationship Id="rId3" Type="http://schemas.openxmlformats.org/officeDocument/2006/relationships/audio" Target="Slide%20239.mp3" TargetMode="External"/><Relationship Id="rId7" Type="http://schemas.openxmlformats.org/officeDocument/2006/relationships/slide" Target="slide3.xml"/><Relationship Id="rId2" Type="http://schemas.microsoft.com/office/2007/relationships/media" Target="Slide%20239.mp3" TargetMode="External"/><Relationship Id="rId1" Type="http://schemas.openxmlformats.org/officeDocument/2006/relationships/tags" Target="../tags/tag240.xml"/><Relationship Id="rId6" Type="http://schemas.openxmlformats.org/officeDocument/2006/relationships/image" Target="../media/image306.jpeg"/><Relationship Id="rId5" Type="http://schemas.openxmlformats.org/officeDocument/2006/relationships/notesSlide" Target="../notesSlides/notesSlide239.xml"/><Relationship Id="rId4"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Slide%2024.mp3" TargetMode="External"/><Relationship Id="rId7" Type="http://schemas.openxmlformats.org/officeDocument/2006/relationships/slide" Target="slide3.xml"/><Relationship Id="rId2" Type="http://schemas.microsoft.com/office/2007/relationships/media" Target="Slide%2024.mp3" TargetMode="External"/><Relationship Id="rId1" Type="http://schemas.openxmlformats.org/officeDocument/2006/relationships/tags" Target="../tags/tag25.xml"/><Relationship Id="rId6" Type="http://schemas.openxmlformats.org/officeDocument/2006/relationships/image" Target="../media/image20.png"/><Relationship Id="rId5" Type="http://schemas.openxmlformats.org/officeDocument/2006/relationships/notesSlide" Target="../notesSlides/notesSlide24.xml"/><Relationship Id="rId4"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240.xml"/><Relationship Id="rId2" Type="http://schemas.openxmlformats.org/officeDocument/2006/relationships/slideLayout" Target="../slideLayouts/slideLayout6.xml"/><Relationship Id="rId1" Type="http://schemas.openxmlformats.org/officeDocument/2006/relationships/tags" Target="../tags/tag241.xml"/><Relationship Id="rId4" Type="http://schemas.openxmlformats.org/officeDocument/2006/relationships/slide" Target="slide3.xml"/></Relationships>
</file>

<file path=ppt/slides/_rels/slide241.xml.rels><?xml version="1.0" encoding="UTF-8" standalone="yes"?>
<Relationships xmlns="http://schemas.openxmlformats.org/package/2006/relationships"><Relationship Id="rId8" Type="http://schemas.openxmlformats.org/officeDocument/2006/relationships/image" Target="../media/image309.png"/><Relationship Id="rId3" Type="http://schemas.openxmlformats.org/officeDocument/2006/relationships/audio" Target="Slide%20241.mp3" TargetMode="External"/><Relationship Id="rId7" Type="http://schemas.openxmlformats.org/officeDocument/2006/relationships/slide" Target="slide3.xml"/><Relationship Id="rId2" Type="http://schemas.microsoft.com/office/2007/relationships/media" Target="Slide%20241.mp3" TargetMode="External"/><Relationship Id="rId1" Type="http://schemas.openxmlformats.org/officeDocument/2006/relationships/tags" Target="../tags/tag242.xml"/><Relationship Id="rId6" Type="http://schemas.openxmlformats.org/officeDocument/2006/relationships/image" Target="../media/image308.jpeg"/><Relationship Id="rId5" Type="http://schemas.openxmlformats.org/officeDocument/2006/relationships/notesSlide" Target="../notesSlides/notesSlide241.xml"/><Relationship Id="rId4"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8" Type="http://schemas.openxmlformats.org/officeDocument/2006/relationships/image" Target="../media/image311.png"/><Relationship Id="rId3" Type="http://schemas.openxmlformats.org/officeDocument/2006/relationships/audio" Target="Slide%20242.mp3" TargetMode="External"/><Relationship Id="rId7" Type="http://schemas.openxmlformats.org/officeDocument/2006/relationships/slide" Target="slide3.xml"/><Relationship Id="rId2" Type="http://schemas.microsoft.com/office/2007/relationships/media" Target="Slide%20242.mp3" TargetMode="External"/><Relationship Id="rId1" Type="http://schemas.openxmlformats.org/officeDocument/2006/relationships/tags" Target="../tags/tag243.xml"/><Relationship Id="rId6" Type="http://schemas.openxmlformats.org/officeDocument/2006/relationships/image" Target="../media/image310.jpeg"/><Relationship Id="rId5" Type="http://schemas.openxmlformats.org/officeDocument/2006/relationships/notesSlide" Target="../notesSlides/notesSlide242.xml"/><Relationship Id="rId4"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8" Type="http://schemas.openxmlformats.org/officeDocument/2006/relationships/image" Target="../media/image313.png"/><Relationship Id="rId3" Type="http://schemas.openxmlformats.org/officeDocument/2006/relationships/audio" Target="Slide%20243.mp3" TargetMode="External"/><Relationship Id="rId7" Type="http://schemas.openxmlformats.org/officeDocument/2006/relationships/slide" Target="slide3.xml"/><Relationship Id="rId2" Type="http://schemas.microsoft.com/office/2007/relationships/media" Target="Slide%20243.mp3" TargetMode="External"/><Relationship Id="rId1" Type="http://schemas.openxmlformats.org/officeDocument/2006/relationships/tags" Target="../tags/tag244.xml"/><Relationship Id="rId6" Type="http://schemas.openxmlformats.org/officeDocument/2006/relationships/image" Target="../media/image312.jpeg"/><Relationship Id="rId5" Type="http://schemas.openxmlformats.org/officeDocument/2006/relationships/notesSlide" Target="../notesSlides/notesSlide243.xml"/><Relationship Id="rId4"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8" Type="http://schemas.openxmlformats.org/officeDocument/2006/relationships/image" Target="../media/image315.png"/><Relationship Id="rId3" Type="http://schemas.openxmlformats.org/officeDocument/2006/relationships/audio" Target="Slide%20244.mp3" TargetMode="External"/><Relationship Id="rId7" Type="http://schemas.openxmlformats.org/officeDocument/2006/relationships/slide" Target="slide3.xml"/><Relationship Id="rId2" Type="http://schemas.microsoft.com/office/2007/relationships/media" Target="Slide%20244.mp3" TargetMode="External"/><Relationship Id="rId1" Type="http://schemas.openxmlformats.org/officeDocument/2006/relationships/tags" Target="../tags/tag245.xml"/><Relationship Id="rId6" Type="http://schemas.openxmlformats.org/officeDocument/2006/relationships/image" Target="../media/image314.jpeg"/><Relationship Id="rId5" Type="http://schemas.openxmlformats.org/officeDocument/2006/relationships/notesSlide" Target="../notesSlides/notesSlide244.xml"/><Relationship Id="rId4"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8" Type="http://schemas.openxmlformats.org/officeDocument/2006/relationships/image" Target="../media/image317.png"/><Relationship Id="rId3" Type="http://schemas.openxmlformats.org/officeDocument/2006/relationships/audio" Target="Slide%20245.mp3" TargetMode="External"/><Relationship Id="rId7" Type="http://schemas.openxmlformats.org/officeDocument/2006/relationships/slide" Target="slide3.xml"/><Relationship Id="rId2" Type="http://schemas.microsoft.com/office/2007/relationships/media" Target="Slide%20245.mp3" TargetMode="External"/><Relationship Id="rId1" Type="http://schemas.openxmlformats.org/officeDocument/2006/relationships/tags" Target="../tags/tag246.xml"/><Relationship Id="rId6" Type="http://schemas.openxmlformats.org/officeDocument/2006/relationships/image" Target="../media/image316.jpeg"/><Relationship Id="rId5" Type="http://schemas.openxmlformats.org/officeDocument/2006/relationships/notesSlide" Target="../notesSlides/notesSlide245.xml"/><Relationship Id="rId4"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8" Type="http://schemas.openxmlformats.org/officeDocument/2006/relationships/image" Target="../media/image319.png"/><Relationship Id="rId3" Type="http://schemas.openxmlformats.org/officeDocument/2006/relationships/audio" Target="Slide%20246.mp3" TargetMode="External"/><Relationship Id="rId7" Type="http://schemas.openxmlformats.org/officeDocument/2006/relationships/slide" Target="slide3.xml"/><Relationship Id="rId2" Type="http://schemas.microsoft.com/office/2007/relationships/media" Target="Slide%20246.mp3" TargetMode="External"/><Relationship Id="rId1" Type="http://schemas.openxmlformats.org/officeDocument/2006/relationships/tags" Target="../tags/tag247.xml"/><Relationship Id="rId6" Type="http://schemas.openxmlformats.org/officeDocument/2006/relationships/image" Target="../media/image318.jpg"/><Relationship Id="rId5" Type="http://schemas.openxmlformats.org/officeDocument/2006/relationships/notesSlide" Target="../notesSlides/notesSlide246.xml"/><Relationship Id="rId4"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8" Type="http://schemas.openxmlformats.org/officeDocument/2006/relationships/image" Target="../media/image321.png"/><Relationship Id="rId3" Type="http://schemas.openxmlformats.org/officeDocument/2006/relationships/audio" Target="Slide%20247.mp3" TargetMode="External"/><Relationship Id="rId7" Type="http://schemas.openxmlformats.org/officeDocument/2006/relationships/slide" Target="slide3.xml"/><Relationship Id="rId2" Type="http://schemas.microsoft.com/office/2007/relationships/media" Target="Slide%20247.mp3" TargetMode="External"/><Relationship Id="rId1" Type="http://schemas.openxmlformats.org/officeDocument/2006/relationships/tags" Target="../tags/tag248.xml"/><Relationship Id="rId6" Type="http://schemas.openxmlformats.org/officeDocument/2006/relationships/image" Target="../media/image320.jpg"/><Relationship Id="rId5" Type="http://schemas.openxmlformats.org/officeDocument/2006/relationships/notesSlide" Target="../notesSlides/notesSlide247.xml"/><Relationship Id="rId4"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Slide%20248.mp3" TargetMode="External"/><Relationship Id="rId7" Type="http://schemas.openxmlformats.org/officeDocument/2006/relationships/image" Target="../media/image322.jpeg"/><Relationship Id="rId2" Type="http://schemas.microsoft.com/office/2007/relationships/media" Target="Slide%20248.mp3" TargetMode="External"/><Relationship Id="rId1" Type="http://schemas.openxmlformats.org/officeDocument/2006/relationships/tags" Target="../tags/tag249.xml"/><Relationship Id="rId6" Type="http://schemas.openxmlformats.org/officeDocument/2006/relationships/image" Target="../media/image320.jpg"/><Relationship Id="rId5" Type="http://schemas.openxmlformats.org/officeDocument/2006/relationships/notesSlide" Target="../notesSlides/notesSlide248.xml"/><Relationship Id="rId4" Type="http://schemas.openxmlformats.org/officeDocument/2006/relationships/slideLayout" Target="../slideLayouts/slideLayout7.xml"/><Relationship Id="rId9" Type="http://schemas.openxmlformats.org/officeDocument/2006/relationships/image" Target="../media/image323.png"/></Relationships>
</file>

<file path=ppt/slides/_rels/slide249.xml.rels><?xml version="1.0" encoding="UTF-8" standalone="yes"?>
<Relationships xmlns="http://schemas.openxmlformats.org/package/2006/relationships"><Relationship Id="rId8" Type="http://schemas.openxmlformats.org/officeDocument/2006/relationships/image" Target="../media/image324.png"/><Relationship Id="rId3" Type="http://schemas.openxmlformats.org/officeDocument/2006/relationships/audio" Target="Slide%20249.mp3" TargetMode="External"/><Relationship Id="rId7" Type="http://schemas.openxmlformats.org/officeDocument/2006/relationships/slide" Target="slide3.xml"/><Relationship Id="rId2" Type="http://schemas.microsoft.com/office/2007/relationships/media" Target="Slide%20249.mp3" TargetMode="External"/><Relationship Id="rId1" Type="http://schemas.openxmlformats.org/officeDocument/2006/relationships/tags" Target="../tags/tag250.xml"/><Relationship Id="rId6" Type="http://schemas.openxmlformats.org/officeDocument/2006/relationships/image" Target="../media/image320.jpg"/><Relationship Id="rId5" Type="http://schemas.openxmlformats.org/officeDocument/2006/relationships/notesSlide" Target="../notesSlides/notesSlide249.xml"/><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Slide%2025.mp3" TargetMode="External"/><Relationship Id="rId7" Type="http://schemas.openxmlformats.org/officeDocument/2006/relationships/image" Target="../media/image27.png"/><Relationship Id="rId2" Type="http://schemas.microsoft.com/office/2007/relationships/media" Target="Slide%2025.mp3" TargetMode="External"/><Relationship Id="rId1" Type="http://schemas.openxmlformats.org/officeDocument/2006/relationships/tags" Target="../tags/tag26.xml"/><Relationship Id="rId6" Type="http://schemas.openxmlformats.org/officeDocument/2006/relationships/image" Target="../media/image20.png"/><Relationship Id="rId5" Type="http://schemas.openxmlformats.org/officeDocument/2006/relationships/notesSlide" Target="../notesSlides/notesSlide25.xml"/><Relationship Id="rId4"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3" Type="http://schemas.openxmlformats.org/officeDocument/2006/relationships/notesSlide" Target="../notesSlides/notesSlide250.xml"/><Relationship Id="rId2" Type="http://schemas.openxmlformats.org/officeDocument/2006/relationships/slideLayout" Target="../slideLayouts/slideLayout1.xml"/><Relationship Id="rId1" Type="http://schemas.openxmlformats.org/officeDocument/2006/relationships/tags" Target="../tags/tag251.xml"/></Relationships>
</file>

<file path=ppt/slides/_rels/slide251.xml.rels><?xml version="1.0" encoding="UTF-8" standalone="yes"?>
<Relationships xmlns="http://schemas.openxmlformats.org/package/2006/relationships"><Relationship Id="rId8" Type="http://schemas.openxmlformats.org/officeDocument/2006/relationships/image" Target="../media/image327.png"/><Relationship Id="rId3" Type="http://schemas.openxmlformats.org/officeDocument/2006/relationships/video" Target="nucleosome-long.avi" TargetMode="External"/><Relationship Id="rId7" Type="http://schemas.openxmlformats.org/officeDocument/2006/relationships/image" Target="../media/image326.png"/><Relationship Id="rId2" Type="http://schemas.microsoft.com/office/2007/relationships/media" Target="nucleosome-long.avi" TargetMode="External"/><Relationship Id="rId1" Type="http://schemas.openxmlformats.org/officeDocument/2006/relationships/tags" Target="../tags/tag252.xml"/><Relationship Id="rId6" Type="http://schemas.openxmlformats.org/officeDocument/2006/relationships/image" Target="../media/image325.png"/><Relationship Id="rId5" Type="http://schemas.openxmlformats.org/officeDocument/2006/relationships/notesSlide" Target="../notesSlides/notesSlide251.xml"/><Relationship Id="rId4" Type="http://schemas.openxmlformats.org/officeDocument/2006/relationships/slideLayout" Target="../slideLayouts/slideLayout1.xml"/></Relationships>
</file>

<file path=ppt/slides/_rels/slide252.xml.rels><?xml version="1.0" encoding="UTF-8" standalone="yes"?>
<Relationships xmlns="http://schemas.openxmlformats.org/package/2006/relationships"><Relationship Id="rId3" Type="http://schemas.openxmlformats.org/officeDocument/2006/relationships/notesSlide" Target="../notesSlides/notesSlide252.xml"/><Relationship Id="rId2" Type="http://schemas.openxmlformats.org/officeDocument/2006/relationships/slideLayout" Target="../slideLayouts/slideLayout7.xml"/><Relationship Id="rId1" Type="http://schemas.openxmlformats.org/officeDocument/2006/relationships/tags" Target="../tags/tag253.xml"/><Relationship Id="rId5" Type="http://schemas.openxmlformats.org/officeDocument/2006/relationships/slide" Target="slide3.xml"/><Relationship Id="rId4" Type="http://schemas.openxmlformats.org/officeDocument/2006/relationships/image" Target="../media/image320.jpg"/></Relationships>
</file>

<file path=ppt/slides/_rels/slide253.xml.rels><?xml version="1.0" encoding="UTF-8" standalone="yes"?>
<Relationships xmlns="http://schemas.openxmlformats.org/package/2006/relationships"><Relationship Id="rId8" Type="http://schemas.openxmlformats.org/officeDocument/2006/relationships/image" Target="../media/image327.png"/><Relationship Id="rId3" Type="http://schemas.openxmlformats.org/officeDocument/2006/relationships/video" Target="nucleosome-long.avi" TargetMode="External"/><Relationship Id="rId7" Type="http://schemas.openxmlformats.org/officeDocument/2006/relationships/image" Target="../media/image326.png"/><Relationship Id="rId2" Type="http://schemas.microsoft.com/office/2007/relationships/media" Target="nucleosome-long.avi" TargetMode="External"/><Relationship Id="rId1" Type="http://schemas.openxmlformats.org/officeDocument/2006/relationships/tags" Target="../tags/tag254.xml"/><Relationship Id="rId6" Type="http://schemas.openxmlformats.org/officeDocument/2006/relationships/image" Target="../media/image325.png"/><Relationship Id="rId5" Type="http://schemas.openxmlformats.org/officeDocument/2006/relationships/notesSlide" Target="../notesSlides/notesSlide253.xml"/><Relationship Id="rId4"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3" Type="http://schemas.openxmlformats.org/officeDocument/2006/relationships/video" Target="complete-FOR-MOVE.avi" TargetMode="External"/><Relationship Id="rId2" Type="http://schemas.microsoft.com/office/2007/relationships/media" Target="complete-FOR-MOVE.avi" TargetMode="External"/><Relationship Id="rId1" Type="http://schemas.openxmlformats.org/officeDocument/2006/relationships/tags" Target="../tags/tag255.xml"/><Relationship Id="rId6" Type="http://schemas.openxmlformats.org/officeDocument/2006/relationships/image" Target="../media/image328.png"/><Relationship Id="rId5" Type="http://schemas.openxmlformats.org/officeDocument/2006/relationships/notesSlide" Target="../notesSlides/notesSlide254.xml"/><Relationship Id="rId4"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video" Target="complete-rotate2.avi" TargetMode="External"/><Relationship Id="rId2" Type="http://schemas.microsoft.com/office/2007/relationships/media" Target="complete-rotate2.avi" TargetMode="External"/><Relationship Id="rId1" Type="http://schemas.openxmlformats.org/officeDocument/2006/relationships/tags" Target="../tags/tag256.xml"/><Relationship Id="rId6" Type="http://schemas.openxmlformats.org/officeDocument/2006/relationships/image" Target="../media/image329.png"/><Relationship Id="rId5" Type="http://schemas.openxmlformats.org/officeDocument/2006/relationships/notesSlide" Target="../notesSlides/notesSlide255.xml"/><Relationship Id="rId4"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8" Type="http://schemas.openxmlformats.org/officeDocument/2006/relationships/image" Target="../media/image327.png"/><Relationship Id="rId3" Type="http://schemas.openxmlformats.org/officeDocument/2006/relationships/video" Target="nucleosome-long.avi" TargetMode="External"/><Relationship Id="rId7" Type="http://schemas.openxmlformats.org/officeDocument/2006/relationships/image" Target="../media/image326.png"/><Relationship Id="rId2" Type="http://schemas.microsoft.com/office/2007/relationships/media" Target="nucleosome-long.avi" TargetMode="External"/><Relationship Id="rId1" Type="http://schemas.openxmlformats.org/officeDocument/2006/relationships/tags" Target="../tags/tag257.xml"/><Relationship Id="rId6" Type="http://schemas.openxmlformats.org/officeDocument/2006/relationships/image" Target="../media/image325.png"/><Relationship Id="rId5" Type="http://schemas.openxmlformats.org/officeDocument/2006/relationships/notesSlide" Target="../notesSlides/notesSlide256.xml"/><Relationship Id="rId4" Type="http://schemas.openxmlformats.org/officeDocument/2006/relationships/slideLayout" Target="../slideLayouts/slideLayout1.xml"/></Relationships>
</file>

<file path=ppt/slides/_rels/slide257.xml.rels><?xml version="1.0" encoding="UTF-8" standalone="yes"?>
<Relationships xmlns="http://schemas.openxmlformats.org/package/2006/relationships"><Relationship Id="rId3" Type="http://schemas.openxmlformats.org/officeDocument/2006/relationships/notesSlide" Target="../notesSlides/notesSlide257.xml"/><Relationship Id="rId2" Type="http://schemas.openxmlformats.org/officeDocument/2006/relationships/slideLayout" Target="../slideLayouts/slideLayout2.xml"/><Relationship Id="rId1" Type="http://schemas.openxmlformats.org/officeDocument/2006/relationships/tags" Target="../tags/tag258.xml"/><Relationship Id="rId5" Type="http://schemas.openxmlformats.org/officeDocument/2006/relationships/image" Target="../media/image331.jpeg"/><Relationship Id="rId4" Type="http://schemas.openxmlformats.org/officeDocument/2006/relationships/image" Target="../media/image330.jpeg"/></Relationships>
</file>

<file path=ppt/slides/_rels/slide258.xml.rels><?xml version="1.0" encoding="UTF-8" standalone="yes"?>
<Relationships xmlns="http://schemas.openxmlformats.org/package/2006/relationships"><Relationship Id="rId3" Type="http://schemas.openxmlformats.org/officeDocument/2006/relationships/video" Target="000_x-then-y-rotation.avi" TargetMode="External"/><Relationship Id="rId7" Type="http://schemas.openxmlformats.org/officeDocument/2006/relationships/slide" Target="slide3.xml"/><Relationship Id="rId2" Type="http://schemas.microsoft.com/office/2007/relationships/media" Target="000_x-then-y-rotation.avi" TargetMode="External"/><Relationship Id="rId1" Type="http://schemas.openxmlformats.org/officeDocument/2006/relationships/tags" Target="../tags/tag259.xml"/><Relationship Id="rId6" Type="http://schemas.openxmlformats.org/officeDocument/2006/relationships/image" Target="../media/image228.png"/><Relationship Id="rId5" Type="http://schemas.openxmlformats.org/officeDocument/2006/relationships/notesSlide" Target="../notesSlides/notesSlide258.xml"/><Relationship Id="rId4"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3" Type="http://schemas.openxmlformats.org/officeDocument/2006/relationships/notesSlide" Target="../notesSlides/notesSlide259.xml"/><Relationship Id="rId2" Type="http://schemas.openxmlformats.org/officeDocument/2006/relationships/slideLayout" Target="../slideLayouts/slideLayout7.xml"/><Relationship Id="rId1" Type="http://schemas.openxmlformats.org/officeDocument/2006/relationships/tags" Target="../tags/tag260.xml"/><Relationship Id="rId4" Type="http://schemas.openxmlformats.org/officeDocument/2006/relationships/image" Target="../media/image332.jpeg"/></Relationships>
</file>

<file path=ppt/slides/_rels/slide2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Slide%2026.mp3" TargetMode="External"/><Relationship Id="rId7" Type="http://schemas.openxmlformats.org/officeDocument/2006/relationships/image" Target="../media/image28.png"/><Relationship Id="rId2" Type="http://schemas.microsoft.com/office/2007/relationships/media" Target="Slide%2026.mp3" TargetMode="External"/><Relationship Id="rId1" Type="http://schemas.openxmlformats.org/officeDocument/2006/relationships/tags" Target="../tags/tag27.xml"/><Relationship Id="rId6" Type="http://schemas.openxmlformats.org/officeDocument/2006/relationships/image" Target="../media/image20.png"/><Relationship Id="rId5" Type="http://schemas.openxmlformats.org/officeDocument/2006/relationships/notesSlide" Target="../notesSlides/notesSlide26.xml"/><Relationship Id="rId4"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3" Type="http://schemas.openxmlformats.org/officeDocument/2006/relationships/notesSlide" Target="../notesSlides/notesSlide260.xml"/><Relationship Id="rId2" Type="http://schemas.openxmlformats.org/officeDocument/2006/relationships/slideLayout" Target="../slideLayouts/slideLayout1.xml"/><Relationship Id="rId1" Type="http://schemas.openxmlformats.org/officeDocument/2006/relationships/tags" Target="../tags/tag261.xml"/></Relationships>
</file>

<file path=ppt/slides/_rels/slide2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Slide%2027.mp3" TargetMode="External"/><Relationship Id="rId7" Type="http://schemas.openxmlformats.org/officeDocument/2006/relationships/image" Target="../media/image29.png"/><Relationship Id="rId2" Type="http://schemas.microsoft.com/office/2007/relationships/media" Target="Slide%2027.mp3" TargetMode="External"/><Relationship Id="rId1" Type="http://schemas.openxmlformats.org/officeDocument/2006/relationships/tags" Target="../tags/tag28.xml"/><Relationship Id="rId6" Type="http://schemas.openxmlformats.org/officeDocument/2006/relationships/image" Target="../media/image20.png"/><Relationship Id="rId5" Type="http://schemas.openxmlformats.org/officeDocument/2006/relationships/notesSlide" Target="../notesSlides/notesSlide27.xml"/><Relationship Id="rId4"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Slide%2028.mp3" TargetMode="External"/><Relationship Id="rId7" Type="http://schemas.openxmlformats.org/officeDocument/2006/relationships/slide" Target="slide3.xml"/><Relationship Id="rId2" Type="http://schemas.microsoft.com/office/2007/relationships/media" Target="Slide%2028.mp3" TargetMode="External"/><Relationship Id="rId1" Type="http://schemas.openxmlformats.org/officeDocument/2006/relationships/tags" Target="../tags/tag29.xml"/><Relationship Id="rId6" Type="http://schemas.openxmlformats.org/officeDocument/2006/relationships/image" Target="../media/image20.png"/><Relationship Id="rId5" Type="http://schemas.openxmlformats.org/officeDocument/2006/relationships/notesSlide" Target="../notesSlides/notesSlide28.xml"/><Relationship Id="rId4"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Slide%2029.mp3" TargetMode="External"/><Relationship Id="rId7" Type="http://schemas.openxmlformats.org/officeDocument/2006/relationships/image" Target="../media/image31.png"/><Relationship Id="rId2" Type="http://schemas.microsoft.com/office/2007/relationships/media" Target="Slide%2029.mp3" TargetMode="External"/><Relationship Id="rId1" Type="http://schemas.openxmlformats.org/officeDocument/2006/relationships/tags" Target="../tags/tag30.xml"/><Relationship Id="rId6" Type="http://schemas.openxmlformats.org/officeDocument/2006/relationships/image" Target="../media/image20.png"/><Relationship Id="rId5" Type="http://schemas.openxmlformats.org/officeDocument/2006/relationships/notesSlide" Target="../notesSlides/notesSlide29.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104.xml"/><Relationship Id="rId18" Type="http://schemas.openxmlformats.org/officeDocument/2006/relationships/slide" Target="slide240.xml"/><Relationship Id="rId3" Type="http://schemas.openxmlformats.org/officeDocument/2006/relationships/notesSlide" Target="../notesSlides/notesSlide3.xml"/><Relationship Id="rId7" Type="http://schemas.openxmlformats.org/officeDocument/2006/relationships/slide" Target="slide17.xml"/><Relationship Id="rId12" Type="http://schemas.openxmlformats.org/officeDocument/2006/relationships/slide" Target="slide86.xml"/><Relationship Id="rId17" Type="http://schemas.openxmlformats.org/officeDocument/2006/relationships/slide" Target="slide191.xml"/><Relationship Id="rId2" Type="http://schemas.openxmlformats.org/officeDocument/2006/relationships/slideLayout" Target="../slideLayouts/slideLayout7.xml"/><Relationship Id="rId16" Type="http://schemas.openxmlformats.org/officeDocument/2006/relationships/slide" Target="slide178.xml"/><Relationship Id="rId1" Type="http://schemas.openxmlformats.org/officeDocument/2006/relationships/tags" Target="../tags/tag4.xml"/><Relationship Id="rId6" Type="http://schemas.openxmlformats.org/officeDocument/2006/relationships/slide" Target="slide11.xml"/><Relationship Id="rId11" Type="http://schemas.openxmlformats.org/officeDocument/2006/relationships/slide" Target="slide68.xml"/><Relationship Id="rId5" Type="http://schemas.openxmlformats.org/officeDocument/2006/relationships/slide" Target="slide6.xml"/><Relationship Id="rId15" Type="http://schemas.openxmlformats.org/officeDocument/2006/relationships/slide" Target="slide160.xml"/><Relationship Id="rId10" Type="http://schemas.openxmlformats.org/officeDocument/2006/relationships/slide" Target="slide60.xml"/><Relationship Id="rId4" Type="http://schemas.openxmlformats.org/officeDocument/2006/relationships/slide" Target="slide4.xml"/><Relationship Id="rId9" Type="http://schemas.openxmlformats.org/officeDocument/2006/relationships/slide" Target="slide57.xml"/><Relationship Id="rId14" Type="http://schemas.openxmlformats.org/officeDocument/2006/relationships/slide" Target="slide129.xml"/></Relationships>
</file>

<file path=ppt/slides/_rels/slide3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Slide%2030-a.mp3" TargetMode="External"/><Relationship Id="rId7" Type="http://schemas.openxmlformats.org/officeDocument/2006/relationships/slide" Target="slide3.xml"/><Relationship Id="rId2" Type="http://schemas.microsoft.com/office/2007/relationships/media" Target="Slide%2030-a.mp3" TargetMode="External"/><Relationship Id="rId1" Type="http://schemas.openxmlformats.org/officeDocument/2006/relationships/tags" Target="../tags/tag31.xml"/><Relationship Id="rId6" Type="http://schemas.openxmlformats.org/officeDocument/2006/relationships/image" Target="../media/image32.png"/><Relationship Id="rId5" Type="http://schemas.openxmlformats.org/officeDocument/2006/relationships/notesSlide" Target="../notesSlides/notesSlide30.xml"/><Relationship Id="rId4"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Slide%2030-b.mp3" TargetMode="External"/><Relationship Id="rId7" Type="http://schemas.openxmlformats.org/officeDocument/2006/relationships/slide" Target="slide3.xml"/><Relationship Id="rId2" Type="http://schemas.microsoft.com/office/2007/relationships/media" Target="Slide%2030-b.mp3" TargetMode="External"/><Relationship Id="rId1" Type="http://schemas.openxmlformats.org/officeDocument/2006/relationships/tags" Target="../tags/tag32.xml"/><Relationship Id="rId6" Type="http://schemas.openxmlformats.org/officeDocument/2006/relationships/image" Target="../media/image32.png"/><Relationship Id="rId5" Type="http://schemas.openxmlformats.org/officeDocument/2006/relationships/notesSlide" Target="../notesSlides/notesSlide31.xml"/><Relationship Id="rId4"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slide%2030-c.mp3" TargetMode="External"/><Relationship Id="rId7" Type="http://schemas.openxmlformats.org/officeDocument/2006/relationships/slide" Target="slide3.xml"/><Relationship Id="rId2" Type="http://schemas.microsoft.com/office/2007/relationships/media" Target="slide%2030-c.mp3" TargetMode="External"/><Relationship Id="rId1" Type="http://schemas.openxmlformats.org/officeDocument/2006/relationships/tags" Target="../tags/tag33.xml"/><Relationship Id="rId6" Type="http://schemas.openxmlformats.org/officeDocument/2006/relationships/image" Target="../media/image32.png"/><Relationship Id="rId5" Type="http://schemas.openxmlformats.org/officeDocument/2006/relationships/notesSlide" Target="../notesSlides/notesSlide32.xml"/><Relationship Id="rId4"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Slide%2033%20%5bwas%2031%5d.mp3" TargetMode="External"/><Relationship Id="rId7" Type="http://schemas.openxmlformats.org/officeDocument/2006/relationships/image" Target="../media/image37.png"/><Relationship Id="rId2" Type="http://schemas.microsoft.com/office/2007/relationships/media" Target="Slide%2033%20%5bwas%2031%5d.mp3" TargetMode="External"/><Relationship Id="rId1" Type="http://schemas.openxmlformats.org/officeDocument/2006/relationships/tags" Target="../tags/tag34.xml"/><Relationship Id="rId6" Type="http://schemas.openxmlformats.org/officeDocument/2006/relationships/image" Target="../media/image36.png"/><Relationship Id="rId5" Type="http://schemas.openxmlformats.org/officeDocument/2006/relationships/notesSlide" Target="../notesSlides/notesSlide33.xml"/><Relationship Id="rId4"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Slide%2034%20%5bwas%2032-a%5d.mp3" TargetMode="External"/><Relationship Id="rId7" Type="http://schemas.openxmlformats.org/officeDocument/2006/relationships/slide" Target="slide3.xml"/><Relationship Id="rId2" Type="http://schemas.microsoft.com/office/2007/relationships/media" Target="Slide%2034%20%5bwas%2032-a%5d.mp3" TargetMode="External"/><Relationship Id="rId1" Type="http://schemas.openxmlformats.org/officeDocument/2006/relationships/tags" Target="../tags/tag35.xml"/><Relationship Id="rId6" Type="http://schemas.openxmlformats.org/officeDocument/2006/relationships/image" Target="../media/image36.png"/><Relationship Id="rId5" Type="http://schemas.openxmlformats.org/officeDocument/2006/relationships/notesSlide" Target="../notesSlides/notesSlide34.xml"/><Relationship Id="rId4"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Slide%2035%20%5bwas%2032-b%5d.mp3" TargetMode="External"/><Relationship Id="rId7" Type="http://schemas.openxmlformats.org/officeDocument/2006/relationships/slide" Target="slide3.xml"/><Relationship Id="rId2" Type="http://schemas.microsoft.com/office/2007/relationships/media" Target="Slide%2035%20%5bwas%2032-b%5d.mp3" TargetMode="External"/><Relationship Id="rId1" Type="http://schemas.openxmlformats.org/officeDocument/2006/relationships/tags" Target="../tags/tag36.xml"/><Relationship Id="rId6" Type="http://schemas.openxmlformats.org/officeDocument/2006/relationships/image" Target="../media/image36.png"/><Relationship Id="rId5" Type="http://schemas.openxmlformats.org/officeDocument/2006/relationships/notesSlide" Target="../notesSlides/notesSlide35.xml"/><Relationship Id="rId4"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Slide%2036%20%5bwas%2033%5d.mp3" TargetMode="External"/><Relationship Id="rId7" Type="http://schemas.openxmlformats.org/officeDocument/2006/relationships/slide" Target="slide3.xml"/><Relationship Id="rId2" Type="http://schemas.microsoft.com/office/2007/relationships/media" Target="Slide%2036%20%5bwas%2033%5d.mp3" TargetMode="External"/><Relationship Id="rId1" Type="http://schemas.openxmlformats.org/officeDocument/2006/relationships/tags" Target="../tags/tag37.xml"/><Relationship Id="rId6" Type="http://schemas.openxmlformats.org/officeDocument/2006/relationships/image" Target="../media/image32.png"/><Relationship Id="rId5" Type="http://schemas.openxmlformats.org/officeDocument/2006/relationships/notesSlide" Target="../notesSlides/notesSlide36.xml"/><Relationship Id="rId4"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Slide%2037%20%5bwas%2034%5d.mp3" TargetMode="External"/><Relationship Id="rId7" Type="http://schemas.openxmlformats.org/officeDocument/2006/relationships/image" Target="../media/image23.png"/><Relationship Id="rId2" Type="http://schemas.microsoft.com/office/2007/relationships/media" Target="Slide%2037%20%5bwas%2034%5d.mp3" TargetMode="External"/><Relationship Id="rId1" Type="http://schemas.openxmlformats.org/officeDocument/2006/relationships/tags" Target="../tags/tag38.xml"/><Relationship Id="rId6" Type="http://schemas.openxmlformats.org/officeDocument/2006/relationships/image" Target="../media/image39.png"/><Relationship Id="rId5" Type="http://schemas.openxmlformats.org/officeDocument/2006/relationships/notesSlide" Target="../notesSlides/notesSlide37.xml"/><Relationship Id="rId4"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Slide%2038%20%5bwas%2035%5d.mp3" TargetMode="External"/><Relationship Id="rId7" Type="http://schemas.openxmlformats.org/officeDocument/2006/relationships/slide" Target="slide3.xml"/><Relationship Id="rId2" Type="http://schemas.microsoft.com/office/2007/relationships/media" Target="Slide%2038%20%5bwas%2035%5d.mp3" TargetMode="External"/><Relationship Id="rId1" Type="http://schemas.openxmlformats.org/officeDocument/2006/relationships/tags" Target="../tags/tag39.xml"/><Relationship Id="rId6" Type="http://schemas.openxmlformats.org/officeDocument/2006/relationships/image" Target="../media/image39.png"/><Relationship Id="rId5" Type="http://schemas.openxmlformats.org/officeDocument/2006/relationships/notesSlide" Target="../notesSlides/notesSlide38.xml"/><Relationship Id="rId4"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Slide%2039%20%5bwas%2036%5d.mp3" TargetMode="External"/><Relationship Id="rId7" Type="http://schemas.openxmlformats.org/officeDocument/2006/relationships/image" Target="../media/image41.png"/><Relationship Id="rId2" Type="http://schemas.microsoft.com/office/2007/relationships/media" Target="Slide%2039%20%5bwas%2036%5d.mp3" TargetMode="External"/><Relationship Id="rId1" Type="http://schemas.openxmlformats.org/officeDocument/2006/relationships/tags" Target="../tags/tag40.xml"/><Relationship Id="rId6" Type="http://schemas.openxmlformats.org/officeDocument/2006/relationships/image" Target="../media/image32.png"/><Relationship Id="rId5" Type="http://schemas.openxmlformats.org/officeDocument/2006/relationships/notesSlide" Target="../notesSlides/notesSlide39.xml"/><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5.xml"/><Relationship Id="rId4" Type="http://schemas.openxmlformats.org/officeDocument/2006/relationships/slide" Target="slide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xml"/><Relationship Id="rId1" Type="http://schemas.openxmlformats.org/officeDocument/2006/relationships/tags" Target="../tags/tag41.xml"/><Relationship Id="rId4" Type="http://schemas.openxmlformats.org/officeDocument/2006/relationships/slide" Target="slide3.xml"/></Relationships>
</file>

<file path=ppt/slides/_rels/slide4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Slide%2041.mp3" TargetMode="External"/><Relationship Id="rId7" Type="http://schemas.openxmlformats.org/officeDocument/2006/relationships/slide" Target="slide3.xml"/><Relationship Id="rId2" Type="http://schemas.microsoft.com/office/2007/relationships/media" Target="Slide%2041.mp3" TargetMode="External"/><Relationship Id="rId1" Type="http://schemas.openxmlformats.org/officeDocument/2006/relationships/tags" Target="../tags/tag42.xml"/><Relationship Id="rId6" Type="http://schemas.openxmlformats.org/officeDocument/2006/relationships/image" Target="../media/image32.png"/><Relationship Id="rId5" Type="http://schemas.openxmlformats.org/officeDocument/2006/relationships/notesSlide" Target="../notesSlides/notesSlide41.xml"/><Relationship Id="rId4"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Slide%2042.mp3" TargetMode="External"/><Relationship Id="rId7" Type="http://schemas.openxmlformats.org/officeDocument/2006/relationships/slide" Target="slide3.xml"/><Relationship Id="rId2" Type="http://schemas.microsoft.com/office/2007/relationships/media" Target="Slide%2042.mp3" TargetMode="External"/><Relationship Id="rId1" Type="http://schemas.openxmlformats.org/officeDocument/2006/relationships/tags" Target="../tags/tag43.xml"/><Relationship Id="rId6" Type="http://schemas.openxmlformats.org/officeDocument/2006/relationships/image" Target="../media/image43.png"/><Relationship Id="rId5" Type="http://schemas.openxmlformats.org/officeDocument/2006/relationships/notesSlide" Target="../notesSlides/notesSlide42.xml"/><Relationship Id="rId4"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Slide%2043.mp3" TargetMode="External"/><Relationship Id="rId7" Type="http://schemas.openxmlformats.org/officeDocument/2006/relationships/slide" Target="slide3.xml"/><Relationship Id="rId2" Type="http://schemas.microsoft.com/office/2007/relationships/media" Target="Slide%2043.mp3" TargetMode="External"/><Relationship Id="rId1" Type="http://schemas.openxmlformats.org/officeDocument/2006/relationships/tags" Target="../tags/tag44.xml"/><Relationship Id="rId6" Type="http://schemas.openxmlformats.org/officeDocument/2006/relationships/image" Target="../media/image45.png"/><Relationship Id="rId5" Type="http://schemas.openxmlformats.org/officeDocument/2006/relationships/notesSlide" Target="../notesSlides/notesSlide43.xml"/><Relationship Id="rId4"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Slide%2044.mp3" TargetMode="External"/><Relationship Id="rId7" Type="http://schemas.openxmlformats.org/officeDocument/2006/relationships/slide" Target="slide3.xml"/><Relationship Id="rId2" Type="http://schemas.microsoft.com/office/2007/relationships/media" Target="Slide%2044.mp3" TargetMode="External"/><Relationship Id="rId1" Type="http://schemas.openxmlformats.org/officeDocument/2006/relationships/tags" Target="../tags/tag45.xml"/><Relationship Id="rId6" Type="http://schemas.openxmlformats.org/officeDocument/2006/relationships/image" Target="../media/image47.png"/><Relationship Id="rId5" Type="http://schemas.openxmlformats.org/officeDocument/2006/relationships/notesSlide" Target="../notesSlides/notesSlide44.xml"/><Relationship Id="rId4"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Slide%2045.mp3" TargetMode="External"/><Relationship Id="rId7" Type="http://schemas.openxmlformats.org/officeDocument/2006/relationships/slide" Target="slide3.xml"/><Relationship Id="rId2" Type="http://schemas.microsoft.com/office/2007/relationships/media" Target="Slide%2045.mp3" TargetMode="External"/><Relationship Id="rId1" Type="http://schemas.openxmlformats.org/officeDocument/2006/relationships/tags" Target="../tags/tag46.xml"/><Relationship Id="rId6" Type="http://schemas.openxmlformats.org/officeDocument/2006/relationships/image" Target="../media/image45.png"/><Relationship Id="rId5" Type="http://schemas.openxmlformats.org/officeDocument/2006/relationships/notesSlide" Target="../notesSlides/notesSlide45.xml"/><Relationship Id="rId4"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Slide%2046.mp3" TargetMode="External"/><Relationship Id="rId7" Type="http://schemas.openxmlformats.org/officeDocument/2006/relationships/slide" Target="slide3.xml"/><Relationship Id="rId2" Type="http://schemas.microsoft.com/office/2007/relationships/media" Target="Slide%2046.mp3" TargetMode="External"/><Relationship Id="rId1" Type="http://schemas.openxmlformats.org/officeDocument/2006/relationships/tags" Target="../tags/tag47.xml"/><Relationship Id="rId6" Type="http://schemas.openxmlformats.org/officeDocument/2006/relationships/image" Target="../media/image45.png"/><Relationship Id="rId5" Type="http://schemas.openxmlformats.org/officeDocument/2006/relationships/notesSlide" Target="../notesSlides/notesSlide46.xml"/><Relationship Id="rId4"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Slide%2047.mp3" TargetMode="External"/><Relationship Id="rId7" Type="http://schemas.openxmlformats.org/officeDocument/2006/relationships/hyperlink" Target="http://www.ncbi.nlm.nih.gov/pubmed/9241414" TargetMode="External"/><Relationship Id="rId2" Type="http://schemas.microsoft.com/office/2007/relationships/media" Target="Slide%2047.mp3" TargetMode="External"/><Relationship Id="rId1" Type="http://schemas.openxmlformats.org/officeDocument/2006/relationships/tags" Target="../tags/tag48.xml"/><Relationship Id="rId6" Type="http://schemas.openxmlformats.org/officeDocument/2006/relationships/image" Target="../media/image45.png"/><Relationship Id="rId5" Type="http://schemas.openxmlformats.org/officeDocument/2006/relationships/notesSlide" Target="../notesSlides/notesSlide47.xml"/><Relationship Id="rId4" Type="http://schemas.openxmlformats.org/officeDocument/2006/relationships/slideLayout" Target="../slideLayouts/slideLayout7.xml"/><Relationship Id="rId9" Type="http://schemas.openxmlformats.org/officeDocument/2006/relationships/image" Target="../media/image50.png"/></Relationships>
</file>

<file path=ppt/slides/_rels/slide4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video" Target="H3%5ba%5d_truncated-rotate3.avi" TargetMode="External"/><Relationship Id="rId7" Type="http://schemas.openxmlformats.org/officeDocument/2006/relationships/notesSlide" Target="../notesSlides/notesSlide48.xml"/><Relationship Id="rId2" Type="http://schemas.microsoft.com/office/2007/relationships/media" Target="H3%5ba%5d_truncated-rotate3.avi" TargetMode="External"/><Relationship Id="rId1" Type="http://schemas.openxmlformats.org/officeDocument/2006/relationships/tags" Target="../tags/tag49.xml"/><Relationship Id="rId6" Type="http://schemas.openxmlformats.org/officeDocument/2006/relationships/slideLayout" Target="../slideLayouts/slideLayout7.xml"/><Relationship Id="rId5" Type="http://schemas.openxmlformats.org/officeDocument/2006/relationships/audio" Target="Slide%2048.mp3" TargetMode="External"/><Relationship Id="rId10" Type="http://schemas.openxmlformats.org/officeDocument/2006/relationships/image" Target="../media/image52.png"/><Relationship Id="rId4" Type="http://schemas.microsoft.com/office/2007/relationships/media" Target="Slide%2048.mp3" TargetMode="External"/><Relationship Id="rId9" Type="http://schemas.openxmlformats.org/officeDocument/2006/relationships/slide" Target="slide3.xml"/></Relationships>
</file>

<file path=ppt/slides/_rels/slide49.xml.rels><?xml version="1.0" encoding="UTF-8" standalone="yes"?>
<Relationships xmlns="http://schemas.openxmlformats.org/package/2006/relationships"><Relationship Id="rId3" Type="http://schemas.openxmlformats.org/officeDocument/2006/relationships/video" Target="H3%5ba%5d_truncated-rotate3.avi" TargetMode="External"/><Relationship Id="rId7" Type="http://schemas.openxmlformats.org/officeDocument/2006/relationships/slide" Target="slide3.xml"/><Relationship Id="rId2" Type="http://schemas.microsoft.com/office/2007/relationships/media" Target="H3%5ba%5d_truncated-rotate3.avi" TargetMode="External"/><Relationship Id="rId1" Type="http://schemas.openxmlformats.org/officeDocument/2006/relationships/tags" Target="../tags/tag50.xml"/><Relationship Id="rId6" Type="http://schemas.openxmlformats.org/officeDocument/2006/relationships/image" Target="../media/image51.png"/><Relationship Id="rId5" Type="http://schemas.openxmlformats.org/officeDocument/2006/relationships/notesSlide" Target="../notesSlides/notesSlide49.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Slide%205-original.mp3" TargetMode="External"/><Relationship Id="rId7" Type="http://schemas.openxmlformats.org/officeDocument/2006/relationships/image" Target="../media/image1.png"/><Relationship Id="rId2" Type="http://schemas.microsoft.com/office/2007/relationships/media" Target="Slide%205-original.mp3" TargetMode="External"/><Relationship Id="rId1" Type="http://schemas.openxmlformats.org/officeDocument/2006/relationships/tags" Target="../tags/tag6.xml"/><Relationship Id="rId6" Type="http://schemas.openxmlformats.org/officeDocument/2006/relationships/slide" Target="slide3.xml"/><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video" Target="H3%5ba%5d_truncated-rotate3.avi" TargetMode="External"/><Relationship Id="rId7" Type="http://schemas.openxmlformats.org/officeDocument/2006/relationships/slide" Target="slide3.xml"/><Relationship Id="rId2" Type="http://schemas.microsoft.com/office/2007/relationships/media" Target="H3%5ba%5d_truncated-rotate3.avi" TargetMode="External"/><Relationship Id="rId1" Type="http://schemas.openxmlformats.org/officeDocument/2006/relationships/tags" Target="../tags/tag51.xml"/><Relationship Id="rId6" Type="http://schemas.openxmlformats.org/officeDocument/2006/relationships/image" Target="../media/image51.png"/><Relationship Id="rId5" Type="http://schemas.openxmlformats.org/officeDocument/2006/relationships/notesSlide" Target="../notesSlides/notesSlide50.xml"/><Relationship Id="rId4"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video" Target="H3%5ba%5d_truncated-rotate3.avi" TargetMode="External"/><Relationship Id="rId7" Type="http://schemas.openxmlformats.org/officeDocument/2006/relationships/slide" Target="slide3.xml"/><Relationship Id="rId2" Type="http://schemas.microsoft.com/office/2007/relationships/media" Target="H3%5ba%5d_truncated-rotate3.avi" TargetMode="External"/><Relationship Id="rId1" Type="http://schemas.openxmlformats.org/officeDocument/2006/relationships/tags" Target="../tags/tag52.xml"/><Relationship Id="rId6" Type="http://schemas.openxmlformats.org/officeDocument/2006/relationships/image" Target="../media/image51.png"/><Relationship Id="rId5" Type="http://schemas.openxmlformats.org/officeDocument/2006/relationships/notesSlide" Target="../notesSlides/notesSlide51.xml"/><Relationship Id="rId4"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Slide%2052%20%5bwas%2049%5d.mp3" TargetMode="External"/><Relationship Id="rId7" Type="http://schemas.openxmlformats.org/officeDocument/2006/relationships/image" Target="../media/image53.png"/><Relationship Id="rId2" Type="http://schemas.microsoft.com/office/2007/relationships/media" Target="Slide%2052%20%5bwas%2049%5d.mp3" TargetMode="External"/><Relationship Id="rId1" Type="http://schemas.openxmlformats.org/officeDocument/2006/relationships/tags" Target="../tags/tag53.xml"/><Relationship Id="rId6" Type="http://schemas.openxmlformats.org/officeDocument/2006/relationships/image" Target="../media/image45.png"/><Relationship Id="rId5" Type="http://schemas.openxmlformats.org/officeDocument/2006/relationships/notesSlide" Target="../notesSlides/notesSlide52.xml"/><Relationship Id="rId4" Type="http://schemas.openxmlformats.org/officeDocument/2006/relationships/slideLayout" Target="../slideLayouts/slideLayout7.xml"/><Relationship Id="rId9" Type="http://schemas.openxmlformats.org/officeDocument/2006/relationships/image" Target="../media/image54.png"/></Relationships>
</file>

<file path=ppt/slides/_rels/slide5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Slide%2053%20%5bwas%2050%5d.mp3" TargetMode="External"/><Relationship Id="rId7" Type="http://schemas.openxmlformats.org/officeDocument/2006/relationships/slide" Target="slide3.xml"/><Relationship Id="rId2" Type="http://schemas.microsoft.com/office/2007/relationships/media" Target="Slide%2053%20%5bwas%2050%5d.mp3" TargetMode="External"/><Relationship Id="rId1" Type="http://schemas.openxmlformats.org/officeDocument/2006/relationships/tags" Target="../tags/tag54.xml"/><Relationship Id="rId6" Type="http://schemas.openxmlformats.org/officeDocument/2006/relationships/image" Target="../media/image45.png"/><Relationship Id="rId5" Type="http://schemas.openxmlformats.org/officeDocument/2006/relationships/notesSlide" Target="../notesSlides/notesSlide53.xml"/><Relationship Id="rId4"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video" Target="H3%5ba%5d_erect2.avi" TargetMode="External"/><Relationship Id="rId7" Type="http://schemas.openxmlformats.org/officeDocument/2006/relationships/slide" Target="slide3.xml"/><Relationship Id="rId2" Type="http://schemas.microsoft.com/office/2007/relationships/media" Target="H3%5ba%5d_erect2.avi" TargetMode="External"/><Relationship Id="rId1" Type="http://schemas.openxmlformats.org/officeDocument/2006/relationships/tags" Target="../tags/tag55.xml"/><Relationship Id="rId6" Type="http://schemas.openxmlformats.org/officeDocument/2006/relationships/image" Target="../media/image56.png"/><Relationship Id="rId5" Type="http://schemas.openxmlformats.org/officeDocument/2006/relationships/notesSlide" Target="../notesSlides/notesSlide54.xml"/><Relationship Id="rId4"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Slide%2055%20%5bwas%2052%5d.mp3" TargetMode="External"/><Relationship Id="rId7" Type="http://schemas.openxmlformats.org/officeDocument/2006/relationships/slide" Target="slide3.xml"/><Relationship Id="rId2" Type="http://schemas.microsoft.com/office/2007/relationships/media" Target="Slide%2055%20%5bwas%2052%5d.mp3" TargetMode="External"/><Relationship Id="rId1" Type="http://schemas.openxmlformats.org/officeDocument/2006/relationships/tags" Target="../tags/tag56.xml"/><Relationship Id="rId6" Type="http://schemas.openxmlformats.org/officeDocument/2006/relationships/image" Target="../media/image57.png"/><Relationship Id="rId5" Type="http://schemas.openxmlformats.org/officeDocument/2006/relationships/notesSlide" Target="../notesSlides/notesSlide55.xml"/><Relationship Id="rId4"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Slide%2056%20%5bwas%2053%5d.mp3" TargetMode="External"/><Relationship Id="rId7" Type="http://schemas.openxmlformats.org/officeDocument/2006/relationships/slide" Target="slide3.xml"/><Relationship Id="rId2" Type="http://schemas.microsoft.com/office/2007/relationships/media" Target="Slide%2056%20%5bwas%2053%5d.mp3" TargetMode="External"/><Relationship Id="rId1" Type="http://schemas.openxmlformats.org/officeDocument/2006/relationships/tags" Target="../tags/tag57.xml"/><Relationship Id="rId6" Type="http://schemas.openxmlformats.org/officeDocument/2006/relationships/image" Target="../media/image59.png"/><Relationship Id="rId5" Type="http://schemas.openxmlformats.org/officeDocument/2006/relationships/notesSlide" Target="../notesSlides/notesSlide56.xml"/><Relationship Id="rId4"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tags" Target="../tags/tag58.xml"/><Relationship Id="rId4" Type="http://schemas.openxmlformats.org/officeDocument/2006/relationships/slide" Target="slide3.xml"/></Relationships>
</file>

<file path=ppt/slides/_rels/slide5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Slide%2058.mp3" TargetMode="External"/><Relationship Id="rId7" Type="http://schemas.openxmlformats.org/officeDocument/2006/relationships/image" Target="../media/image18.png"/><Relationship Id="rId2" Type="http://schemas.microsoft.com/office/2007/relationships/media" Target="Slide%2058.mp3" TargetMode="External"/><Relationship Id="rId1" Type="http://schemas.openxmlformats.org/officeDocument/2006/relationships/tags" Target="../tags/tag59.xml"/><Relationship Id="rId6" Type="http://schemas.openxmlformats.org/officeDocument/2006/relationships/image" Target="../media/image61.png"/><Relationship Id="rId5" Type="http://schemas.openxmlformats.org/officeDocument/2006/relationships/notesSlide" Target="../notesSlides/notesSlide58.xml"/><Relationship Id="rId4"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Slide%2059.mp3" TargetMode="External"/><Relationship Id="rId7" Type="http://schemas.openxmlformats.org/officeDocument/2006/relationships/image" Target="../media/image63.png"/><Relationship Id="rId12" Type="http://schemas.openxmlformats.org/officeDocument/2006/relationships/image" Target="../media/image18.png"/><Relationship Id="rId2" Type="http://schemas.microsoft.com/office/2007/relationships/media" Target="Slide%2059.mp3" TargetMode="External"/><Relationship Id="rId1" Type="http://schemas.openxmlformats.org/officeDocument/2006/relationships/tags" Target="../tags/tag60.xml"/><Relationship Id="rId6" Type="http://schemas.openxmlformats.org/officeDocument/2006/relationships/image" Target="../media/image62.png"/><Relationship Id="rId11" Type="http://schemas.openxmlformats.org/officeDocument/2006/relationships/slide" Target="slide3.xml"/><Relationship Id="rId5" Type="http://schemas.openxmlformats.org/officeDocument/2006/relationships/notesSlide" Target="../notesSlides/notesSlide59.xml"/><Relationship Id="rId10" Type="http://schemas.openxmlformats.org/officeDocument/2006/relationships/image" Target="../media/image66.png"/><Relationship Id="rId4" Type="http://schemas.openxmlformats.org/officeDocument/2006/relationships/slideLayout" Target="../slideLayouts/slideLayout7.xml"/><Relationship Id="rId9" Type="http://schemas.openxmlformats.org/officeDocument/2006/relationships/image" Target="../media/image65.png"/></Relationships>
</file>

<file path=ppt/slides/_rels/slide6.xml.rels><?xml version="1.0" encoding="UTF-8" standalone="yes"?>
<Relationships xmlns="http://schemas.openxmlformats.org/package/2006/relationships"><Relationship Id="rId8" Type="http://schemas.openxmlformats.org/officeDocument/2006/relationships/hyperlink" Target="http://www.ncbi.nlm.nih.gov/sites/entrez?Db=pubmed&amp;Cmd=ShowDetailView&amp;TermToSearch=4825888&amp;ordinalpos=192&amp;itool=EntrezSystem2.PEntrez.Pubmed.Pubmed_ResultsPanel.Pubmed_RVDocSum" TargetMode="External"/><Relationship Id="rId13" Type="http://schemas.openxmlformats.org/officeDocument/2006/relationships/hyperlink" Target="http://www.ncbi.nlm.nih.gov/pubmed/4825889" TargetMode="External"/><Relationship Id="rId18" Type="http://schemas.openxmlformats.org/officeDocument/2006/relationships/slide" Target="slide3.xml"/><Relationship Id="rId3" Type="http://schemas.openxmlformats.org/officeDocument/2006/relationships/audio" Target="Slide%206.mp3" TargetMode="External"/><Relationship Id="rId7" Type="http://schemas.openxmlformats.org/officeDocument/2006/relationships/hyperlink" Target="http://www.ncbi.nlm.nih.gov/pubmed?term=Thomas%20JO%5bAuthor%5d&amp;cauthor=true&amp;cauthor_uid=4825888" TargetMode="External"/><Relationship Id="rId12" Type="http://schemas.openxmlformats.org/officeDocument/2006/relationships/hyperlink" Target="http://www.ncbi.nlm.nih.gov/pubmed/?term=Science.+1974+May+24;+184(4139):868-871" TargetMode="External"/><Relationship Id="rId17" Type="http://schemas.openxmlformats.org/officeDocument/2006/relationships/image" Target="../media/image2.png"/><Relationship Id="rId2" Type="http://schemas.microsoft.com/office/2007/relationships/media" Target="Slide%206.mp3" TargetMode="External"/><Relationship Id="rId16" Type="http://schemas.openxmlformats.org/officeDocument/2006/relationships/hyperlink" Target="http://dx.doi.org/10.1016/0092-8674(89)90284-5" TargetMode="External"/><Relationship Id="rId1" Type="http://schemas.openxmlformats.org/officeDocument/2006/relationships/tags" Target="../tags/tag7.xml"/><Relationship Id="rId6" Type="http://schemas.openxmlformats.org/officeDocument/2006/relationships/hyperlink" Target="http://www.ncbi.nlm.nih.gov/pubmed?term=Kornberg%20RD%5bAuthor%5d&amp;cauthor=true&amp;cauthor_uid=4825888" TargetMode="External"/><Relationship Id="rId11" Type="http://schemas.openxmlformats.org/officeDocument/2006/relationships/hyperlink" Target="http://www.ncbi.nlm.nih.gov/pubmed?term=Kornberg%20RD%5bAuthor%5d&amp;cauthor=true&amp;cauthor_uid=4825889" TargetMode="External"/><Relationship Id="rId5" Type="http://schemas.openxmlformats.org/officeDocument/2006/relationships/notesSlide" Target="../notesSlides/notesSlide6.xml"/><Relationship Id="rId15" Type="http://schemas.openxmlformats.org/officeDocument/2006/relationships/hyperlink" Target="http://dx.doi.org/10.1038/38444" TargetMode="External"/><Relationship Id="rId10" Type="http://schemas.openxmlformats.org/officeDocument/2006/relationships/hyperlink" Target="http://www.sciencemag.org/content/184/4139/865.extract" TargetMode="External"/><Relationship Id="rId4" Type="http://schemas.openxmlformats.org/officeDocument/2006/relationships/slideLayout" Target="../slideLayouts/slideLayout7.xml"/><Relationship Id="rId9" Type="http://schemas.openxmlformats.org/officeDocument/2006/relationships/hyperlink" Target="http://www.ncbi.nlm.nih.gov/pubmed/4825888" TargetMode="External"/><Relationship Id="rId14" Type="http://schemas.openxmlformats.org/officeDocument/2006/relationships/hyperlink" Target="http://www.ncbi.nlm.nih.gov/entrez/query.fcgi?cmd=Retrieve&amp;db=PubMed&amp;dopt=Abstract&amp;list_uids=9305837" TargetMode="Externa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6.xml"/><Relationship Id="rId1" Type="http://schemas.openxmlformats.org/officeDocument/2006/relationships/tags" Target="../tags/tag61.xml"/><Relationship Id="rId4" Type="http://schemas.openxmlformats.org/officeDocument/2006/relationships/slide" Target="slide3.xml"/></Relationships>
</file>

<file path=ppt/slides/_rels/slide61.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Slide%2061.mp3" TargetMode="External"/><Relationship Id="rId7" Type="http://schemas.openxmlformats.org/officeDocument/2006/relationships/image" Target="../media/image23.png"/><Relationship Id="rId2" Type="http://schemas.microsoft.com/office/2007/relationships/media" Target="Slide%2061.mp3" TargetMode="External"/><Relationship Id="rId1" Type="http://schemas.openxmlformats.org/officeDocument/2006/relationships/tags" Target="../tags/tag62.xml"/><Relationship Id="rId6" Type="http://schemas.openxmlformats.org/officeDocument/2006/relationships/image" Target="../media/image32.png"/><Relationship Id="rId5" Type="http://schemas.openxmlformats.org/officeDocument/2006/relationships/notesSlide" Target="../notesSlides/notesSlide61.xml"/><Relationship Id="rId4"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Slide%2062.mp3" TargetMode="External"/><Relationship Id="rId7" Type="http://schemas.openxmlformats.org/officeDocument/2006/relationships/slide" Target="slide3.xml"/><Relationship Id="rId2" Type="http://schemas.microsoft.com/office/2007/relationships/media" Target="Slide%2062.mp3" TargetMode="External"/><Relationship Id="rId1" Type="http://schemas.openxmlformats.org/officeDocument/2006/relationships/tags" Target="../tags/tag63.xml"/><Relationship Id="rId6" Type="http://schemas.openxmlformats.org/officeDocument/2006/relationships/image" Target="../media/image67.png"/><Relationship Id="rId5" Type="http://schemas.openxmlformats.org/officeDocument/2006/relationships/notesSlide" Target="../notesSlides/notesSlide62.xml"/><Relationship Id="rId4"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audio" Target="Slide%2063.mp3" TargetMode="External"/><Relationship Id="rId7" Type="http://schemas.openxmlformats.org/officeDocument/2006/relationships/slide" Target="slide3.xml"/><Relationship Id="rId2" Type="http://schemas.microsoft.com/office/2007/relationships/media" Target="Slide%2063.mp3" TargetMode="External"/><Relationship Id="rId1" Type="http://schemas.openxmlformats.org/officeDocument/2006/relationships/tags" Target="../tags/tag64.xml"/><Relationship Id="rId6" Type="http://schemas.openxmlformats.org/officeDocument/2006/relationships/image" Target="../media/image69.png"/><Relationship Id="rId5" Type="http://schemas.openxmlformats.org/officeDocument/2006/relationships/notesSlide" Target="../notesSlides/notesSlide63.xml"/><Relationship Id="rId4"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Slide%2064.mp3" TargetMode="External"/><Relationship Id="rId7" Type="http://schemas.openxmlformats.org/officeDocument/2006/relationships/notesSlide" Target="../notesSlides/notesSlide64.xml"/><Relationship Id="rId2" Type="http://schemas.microsoft.com/office/2007/relationships/media" Target="Slide%2064.mp3" TargetMode="External"/><Relationship Id="rId1" Type="http://schemas.openxmlformats.org/officeDocument/2006/relationships/tags" Target="../tags/tag65.xml"/><Relationship Id="rId6" Type="http://schemas.openxmlformats.org/officeDocument/2006/relationships/slideLayout" Target="../slideLayouts/slideLayout7.xml"/><Relationship Id="rId5" Type="http://schemas.openxmlformats.org/officeDocument/2006/relationships/video" Target="H3-H4-rotate.avi" TargetMode="External"/><Relationship Id="rId10" Type="http://schemas.openxmlformats.org/officeDocument/2006/relationships/image" Target="../media/image72.png"/><Relationship Id="rId4" Type="http://schemas.microsoft.com/office/2007/relationships/media" Target="H3-H4-rotate.avi" TargetMode="External"/><Relationship Id="rId9" Type="http://schemas.openxmlformats.org/officeDocument/2006/relationships/image" Target="../media/image71.png"/></Relationships>
</file>

<file path=ppt/slides/_rels/slide6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audio" Target="Slide%2065.mp3" TargetMode="External"/><Relationship Id="rId7" Type="http://schemas.openxmlformats.org/officeDocument/2006/relationships/slide" Target="slide3.xml"/><Relationship Id="rId2" Type="http://schemas.microsoft.com/office/2007/relationships/media" Target="Slide%2065.mp3" TargetMode="External"/><Relationship Id="rId1" Type="http://schemas.openxmlformats.org/officeDocument/2006/relationships/tags" Target="../tags/tag66.xml"/><Relationship Id="rId6" Type="http://schemas.openxmlformats.org/officeDocument/2006/relationships/image" Target="../media/image73.png"/><Relationship Id="rId5" Type="http://schemas.openxmlformats.org/officeDocument/2006/relationships/notesSlide" Target="../notesSlides/notesSlide65.xml"/><Relationship Id="rId4"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video" Target="H3-H4_2-fold_forward.avi" TargetMode="External"/><Relationship Id="rId7" Type="http://schemas.openxmlformats.org/officeDocument/2006/relationships/notesSlide" Target="../notesSlides/notesSlide66.xml"/><Relationship Id="rId2" Type="http://schemas.microsoft.com/office/2007/relationships/media" Target="H3-H4_2-fold_forward.avi" TargetMode="External"/><Relationship Id="rId1" Type="http://schemas.openxmlformats.org/officeDocument/2006/relationships/tags" Target="../tags/tag67.xml"/><Relationship Id="rId6" Type="http://schemas.openxmlformats.org/officeDocument/2006/relationships/slideLayout" Target="../slideLayouts/slideLayout7.xml"/><Relationship Id="rId5" Type="http://schemas.openxmlformats.org/officeDocument/2006/relationships/audio" Target="Slide%2066.mp3" TargetMode="External"/><Relationship Id="rId10" Type="http://schemas.openxmlformats.org/officeDocument/2006/relationships/image" Target="../media/image76.png"/><Relationship Id="rId4" Type="http://schemas.microsoft.com/office/2007/relationships/media" Target="Slide%2066.mp3" TargetMode="External"/><Relationship Id="rId9" Type="http://schemas.openxmlformats.org/officeDocument/2006/relationships/slide" Target="slide3.xml"/></Relationships>
</file>

<file path=ppt/slides/_rels/slide6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video" Target="H3-H4_2-fold_reverse.avi" TargetMode="External"/><Relationship Id="rId7" Type="http://schemas.openxmlformats.org/officeDocument/2006/relationships/notesSlide" Target="../notesSlides/notesSlide67.xml"/><Relationship Id="rId2" Type="http://schemas.microsoft.com/office/2007/relationships/media" Target="H3-H4_2-fold_reverse.avi" TargetMode="External"/><Relationship Id="rId1" Type="http://schemas.openxmlformats.org/officeDocument/2006/relationships/tags" Target="../tags/tag68.xml"/><Relationship Id="rId6" Type="http://schemas.openxmlformats.org/officeDocument/2006/relationships/slideLayout" Target="../slideLayouts/slideLayout7.xml"/><Relationship Id="rId5" Type="http://schemas.openxmlformats.org/officeDocument/2006/relationships/audio" Target="Slide%2067.mp3" TargetMode="External"/><Relationship Id="rId10" Type="http://schemas.openxmlformats.org/officeDocument/2006/relationships/image" Target="../media/image78.png"/><Relationship Id="rId4" Type="http://schemas.microsoft.com/office/2007/relationships/media" Target="Slide%2067.mp3" TargetMode="External"/><Relationship Id="rId9" Type="http://schemas.openxmlformats.org/officeDocument/2006/relationships/slide" Target="slide3.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6.xml"/><Relationship Id="rId1" Type="http://schemas.openxmlformats.org/officeDocument/2006/relationships/tags" Target="../tags/tag69.xml"/><Relationship Id="rId4" Type="http://schemas.openxmlformats.org/officeDocument/2006/relationships/slide" Target="slide3.xml"/></Relationships>
</file>

<file path=ppt/slides/_rels/slide69.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Slide%2069.mp3" TargetMode="External"/><Relationship Id="rId7" Type="http://schemas.openxmlformats.org/officeDocument/2006/relationships/image" Target="../media/image80.png"/><Relationship Id="rId2" Type="http://schemas.microsoft.com/office/2007/relationships/media" Target="Slide%2069.mp3" TargetMode="External"/><Relationship Id="rId1" Type="http://schemas.openxmlformats.org/officeDocument/2006/relationships/tags" Target="../tags/tag70.xml"/><Relationship Id="rId6" Type="http://schemas.openxmlformats.org/officeDocument/2006/relationships/image" Target="../media/image79.png"/><Relationship Id="rId5" Type="http://schemas.openxmlformats.org/officeDocument/2006/relationships/notesSlide" Target="../notesSlides/notesSlide69.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hyperlink" Target="http://www.ncbi.nlm.nih.gov/sites/entrez?Db=pubmed&amp;Cmd=ShowDetailView&amp;TermToSearch=4825888&amp;ordinalpos=192&amp;itool=EntrezSystem2.PEntrez.Pubmed.Pubmed_ResultsPanel.Pubmed_RVDocSum" TargetMode="External"/><Relationship Id="rId13" Type="http://schemas.openxmlformats.org/officeDocument/2006/relationships/hyperlink" Target="http://dx.doi.org/10.1016/0092-8674(89)90284-5" TargetMode="External"/><Relationship Id="rId3" Type="http://schemas.openxmlformats.org/officeDocument/2006/relationships/audio" Target="Slide%207.mp3" TargetMode="External"/><Relationship Id="rId7" Type="http://schemas.openxmlformats.org/officeDocument/2006/relationships/hyperlink" Target="http://www.ncbi.nlm.nih.gov/pubmed?term=Thomas%20JO%5bAuthor%5d&amp;cauthor=true&amp;cauthor_uid=4825888" TargetMode="External"/><Relationship Id="rId12" Type="http://schemas.openxmlformats.org/officeDocument/2006/relationships/hyperlink" Target="http://dx.doi.org/10.1038/38444" TargetMode="External"/><Relationship Id="rId2" Type="http://schemas.microsoft.com/office/2007/relationships/media" Target="Slide%207.mp3" TargetMode="External"/><Relationship Id="rId16" Type="http://schemas.openxmlformats.org/officeDocument/2006/relationships/image" Target="../media/image4.png"/><Relationship Id="rId1" Type="http://schemas.openxmlformats.org/officeDocument/2006/relationships/tags" Target="../tags/tag8.xml"/><Relationship Id="rId6" Type="http://schemas.openxmlformats.org/officeDocument/2006/relationships/hyperlink" Target="http://www.ncbi.nlm.nih.gov/pubmed?term=Kornberg%20RD%5bAuthor%5d&amp;cauthor=true&amp;cauthor_uid=4825888" TargetMode="External"/><Relationship Id="rId11" Type="http://schemas.openxmlformats.org/officeDocument/2006/relationships/hyperlink" Target="http://www.ncbi.nlm.nih.gov/entrez/query.fcgi?cmd=Retrieve&amp;db=PubMed&amp;dopt=Abstract&amp;list_uids=9305837" TargetMode="External"/><Relationship Id="rId5" Type="http://schemas.openxmlformats.org/officeDocument/2006/relationships/notesSlide" Target="../notesSlides/notesSlide7.xml"/><Relationship Id="rId15" Type="http://schemas.openxmlformats.org/officeDocument/2006/relationships/image" Target="../media/image3.jpeg"/><Relationship Id="rId10" Type="http://schemas.openxmlformats.org/officeDocument/2006/relationships/hyperlink" Target="http://www.ncbi.nlm.nih.gov/pubmed/?term=Science.+1974+May+24;+184(4139):868-871" TargetMode="External"/><Relationship Id="rId4" Type="http://schemas.openxmlformats.org/officeDocument/2006/relationships/slideLayout" Target="../slideLayouts/slideLayout7.xml"/><Relationship Id="rId9" Type="http://schemas.openxmlformats.org/officeDocument/2006/relationships/hyperlink" Target="http://www.ncbi.nlm.nih.gov/pubmed?term=Kornberg%20RD%5bAuthor%5d&amp;cauthor=true&amp;cauthor_uid=4825889" TargetMode="External"/><Relationship Id="rId14" Type="http://schemas.openxmlformats.org/officeDocument/2006/relationships/slide" Target="slide3.xml"/></Relationships>
</file>

<file path=ppt/slides/_rels/slide7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audio" Target="Slide%2070.mp3" TargetMode="External"/><Relationship Id="rId7" Type="http://schemas.openxmlformats.org/officeDocument/2006/relationships/slide" Target="slide3.xml"/><Relationship Id="rId2" Type="http://schemas.microsoft.com/office/2007/relationships/media" Target="Slide%2070.mp3" TargetMode="External"/><Relationship Id="rId1" Type="http://schemas.openxmlformats.org/officeDocument/2006/relationships/tags" Target="../tags/tag71.xml"/><Relationship Id="rId6" Type="http://schemas.openxmlformats.org/officeDocument/2006/relationships/image" Target="../media/image81.png"/><Relationship Id="rId5" Type="http://schemas.openxmlformats.org/officeDocument/2006/relationships/notesSlide" Target="../notesSlides/notesSlide70.xml"/><Relationship Id="rId4"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audio" Target="Slide%2071.mp3" TargetMode="External"/><Relationship Id="rId7" Type="http://schemas.openxmlformats.org/officeDocument/2006/relationships/slide" Target="slide3.xml"/><Relationship Id="rId2" Type="http://schemas.microsoft.com/office/2007/relationships/media" Target="Slide%2071.mp3" TargetMode="External"/><Relationship Id="rId1" Type="http://schemas.openxmlformats.org/officeDocument/2006/relationships/tags" Target="../tags/tag72.xml"/><Relationship Id="rId6" Type="http://schemas.openxmlformats.org/officeDocument/2006/relationships/image" Target="../media/image32.png"/><Relationship Id="rId5" Type="http://schemas.openxmlformats.org/officeDocument/2006/relationships/notesSlide" Target="../notesSlides/notesSlide71.xml"/><Relationship Id="rId4"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audio" Target="Slide%2072.mp3" TargetMode="External"/><Relationship Id="rId7" Type="http://schemas.openxmlformats.org/officeDocument/2006/relationships/slide" Target="slide3.xml"/><Relationship Id="rId2" Type="http://schemas.microsoft.com/office/2007/relationships/media" Target="Slide%2072.mp3" TargetMode="External"/><Relationship Id="rId1" Type="http://schemas.openxmlformats.org/officeDocument/2006/relationships/tags" Target="../tags/tag73.xml"/><Relationship Id="rId6" Type="http://schemas.openxmlformats.org/officeDocument/2006/relationships/image" Target="../media/image32.png"/><Relationship Id="rId5" Type="http://schemas.openxmlformats.org/officeDocument/2006/relationships/notesSlide" Target="../notesSlides/notesSlide72.xml"/><Relationship Id="rId4"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audio" Target="Slide%2073.mp3" TargetMode="External"/><Relationship Id="rId7" Type="http://schemas.openxmlformats.org/officeDocument/2006/relationships/slide" Target="slide3.xml"/><Relationship Id="rId2" Type="http://schemas.microsoft.com/office/2007/relationships/media" Target="Slide%2073.mp3" TargetMode="External"/><Relationship Id="rId1" Type="http://schemas.openxmlformats.org/officeDocument/2006/relationships/tags" Target="../tags/tag74.xml"/><Relationship Id="rId6" Type="http://schemas.openxmlformats.org/officeDocument/2006/relationships/image" Target="../media/image85.png"/><Relationship Id="rId5" Type="http://schemas.openxmlformats.org/officeDocument/2006/relationships/notesSlide" Target="../notesSlides/notesSlide73.xml"/><Relationship Id="rId4"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audio" Target="Slide%2074.mp3" TargetMode="External"/><Relationship Id="rId7" Type="http://schemas.openxmlformats.org/officeDocument/2006/relationships/slide" Target="slide3.xml"/><Relationship Id="rId2" Type="http://schemas.microsoft.com/office/2007/relationships/media" Target="Slide%2074.mp3" TargetMode="External"/><Relationship Id="rId1" Type="http://schemas.openxmlformats.org/officeDocument/2006/relationships/tags" Target="../tags/tag75.xml"/><Relationship Id="rId6" Type="http://schemas.openxmlformats.org/officeDocument/2006/relationships/image" Target="../media/image85.png"/><Relationship Id="rId5" Type="http://schemas.openxmlformats.org/officeDocument/2006/relationships/notesSlide" Target="../notesSlides/notesSlide74.xml"/><Relationship Id="rId4"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video" Target="%5bH3%5d2-%5bH4%5d2-rotate.avi" TargetMode="External"/><Relationship Id="rId7" Type="http://schemas.openxmlformats.org/officeDocument/2006/relationships/slide" Target="slide3.xml"/><Relationship Id="rId2" Type="http://schemas.microsoft.com/office/2007/relationships/media" Target="%5bH3%5d2-%5bH4%5d2-rotate.avi" TargetMode="External"/><Relationship Id="rId1" Type="http://schemas.openxmlformats.org/officeDocument/2006/relationships/tags" Target="../tags/tag76.xml"/><Relationship Id="rId6" Type="http://schemas.openxmlformats.org/officeDocument/2006/relationships/image" Target="../media/image88.png"/><Relationship Id="rId5" Type="http://schemas.openxmlformats.org/officeDocument/2006/relationships/notesSlide" Target="../notesSlides/notesSlide75.xml"/><Relationship Id="rId4"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Slide%2076.mp3" TargetMode="External"/><Relationship Id="rId7" Type="http://schemas.openxmlformats.org/officeDocument/2006/relationships/slide" Target="slide3.xml"/><Relationship Id="rId2" Type="http://schemas.microsoft.com/office/2007/relationships/media" Target="Slide%2076.mp3" TargetMode="External"/><Relationship Id="rId1" Type="http://schemas.openxmlformats.org/officeDocument/2006/relationships/tags" Target="../tags/tag77.xml"/><Relationship Id="rId6" Type="http://schemas.openxmlformats.org/officeDocument/2006/relationships/image" Target="../media/image89.png"/><Relationship Id="rId5" Type="http://schemas.openxmlformats.org/officeDocument/2006/relationships/notesSlide" Target="../notesSlides/notesSlide76.xml"/><Relationship Id="rId4"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video" Target="%5bH3%5d2-%5bH4%5d2-reverse.avi" TargetMode="External"/><Relationship Id="rId7" Type="http://schemas.openxmlformats.org/officeDocument/2006/relationships/slide" Target="slide3.xml"/><Relationship Id="rId2" Type="http://schemas.microsoft.com/office/2007/relationships/media" Target="%5bH3%5d2-%5bH4%5d2-reverse.avi" TargetMode="External"/><Relationship Id="rId1" Type="http://schemas.openxmlformats.org/officeDocument/2006/relationships/tags" Target="../tags/tag78.xml"/><Relationship Id="rId6" Type="http://schemas.openxmlformats.org/officeDocument/2006/relationships/image" Target="../media/image90.png"/><Relationship Id="rId5" Type="http://schemas.openxmlformats.org/officeDocument/2006/relationships/notesSlide" Target="../notesSlides/notesSlide77.xml"/><Relationship Id="rId4"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Slide%2078.mp3" TargetMode="External"/><Relationship Id="rId7" Type="http://schemas.openxmlformats.org/officeDocument/2006/relationships/slide" Target="slide3.xml"/><Relationship Id="rId2" Type="http://schemas.microsoft.com/office/2007/relationships/media" Target="Slide%2078.mp3" TargetMode="External"/><Relationship Id="rId1" Type="http://schemas.openxmlformats.org/officeDocument/2006/relationships/tags" Target="../tags/tag79.xml"/><Relationship Id="rId6" Type="http://schemas.openxmlformats.org/officeDocument/2006/relationships/image" Target="../media/image85.png"/><Relationship Id="rId5" Type="http://schemas.openxmlformats.org/officeDocument/2006/relationships/notesSlide" Target="../notesSlides/notesSlide78.xml"/><Relationship Id="rId4"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video" Target="H3-H4-rotate-to-parallel.avi" TargetMode="External"/><Relationship Id="rId7" Type="http://schemas.openxmlformats.org/officeDocument/2006/relationships/slide" Target="slide3.xml"/><Relationship Id="rId2" Type="http://schemas.microsoft.com/office/2007/relationships/media" Target="H3-H4-rotate-to-parallel.avi" TargetMode="External"/><Relationship Id="rId1" Type="http://schemas.openxmlformats.org/officeDocument/2006/relationships/tags" Target="../tags/tag80.xml"/><Relationship Id="rId6" Type="http://schemas.openxmlformats.org/officeDocument/2006/relationships/image" Target="../media/image91.png"/><Relationship Id="rId5" Type="http://schemas.openxmlformats.org/officeDocument/2006/relationships/notesSlide" Target="../notesSlides/notesSlide79.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hyperlink" Target="http://www.ncbi.nlm.nih.gov/sites/entrez?Db=pubmed&amp;Cmd=ShowDetailView&amp;TermToSearch=4825888&amp;ordinalpos=192&amp;itool=EntrezSystem2.PEntrez.Pubmed.Pubmed_ResultsPanel.Pubmed_RVDocSum" TargetMode="External"/><Relationship Id="rId13" Type="http://schemas.openxmlformats.org/officeDocument/2006/relationships/hyperlink" Target="http://dx.doi.org/10.1016/0092-8674(89)90284-5" TargetMode="External"/><Relationship Id="rId3" Type="http://schemas.openxmlformats.org/officeDocument/2006/relationships/audio" Target="Slide%207.mp3" TargetMode="External"/><Relationship Id="rId7" Type="http://schemas.openxmlformats.org/officeDocument/2006/relationships/hyperlink" Target="http://www.ncbi.nlm.nih.gov/pubmed?term=Thomas%20JO%5bAuthor%5d&amp;cauthor=true&amp;cauthor_uid=4825888" TargetMode="External"/><Relationship Id="rId12" Type="http://schemas.openxmlformats.org/officeDocument/2006/relationships/hyperlink" Target="http://dx.doi.org/10.1038/38444" TargetMode="External"/><Relationship Id="rId2" Type="http://schemas.microsoft.com/office/2007/relationships/media" Target="Slide%207.mp3" TargetMode="External"/><Relationship Id="rId1" Type="http://schemas.openxmlformats.org/officeDocument/2006/relationships/tags" Target="../tags/tag9.xml"/><Relationship Id="rId6" Type="http://schemas.openxmlformats.org/officeDocument/2006/relationships/hyperlink" Target="http://www.ncbi.nlm.nih.gov/pubmed?term=Kornberg%20RD%5bAuthor%5d&amp;cauthor=true&amp;cauthor_uid=4825888" TargetMode="External"/><Relationship Id="rId11" Type="http://schemas.openxmlformats.org/officeDocument/2006/relationships/hyperlink" Target="http://www.ncbi.nlm.nih.gov/entrez/query.fcgi?cmd=Retrieve&amp;db=PubMed&amp;dopt=Abstract&amp;list_uids=9305837" TargetMode="External"/><Relationship Id="rId5" Type="http://schemas.openxmlformats.org/officeDocument/2006/relationships/notesSlide" Target="../notesSlides/notesSlide8.xml"/><Relationship Id="rId15" Type="http://schemas.openxmlformats.org/officeDocument/2006/relationships/image" Target="../media/image4.png"/><Relationship Id="rId10" Type="http://schemas.openxmlformats.org/officeDocument/2006/relationships/hyperlink" Target="http://www.ncbi.nlm.nih.gov/pubmed/?term=Science.+1974+May+24;+184(4139):868-871" TargetMode="External"/><Relationship Id="rId4" Type="http://schemas.openxmlformats.org/officeDocument/2006/relationships/slideLayout" Target="../slideLayouts/slideLayout7.xml"/><Relationship Id="rId9" Type="http://schemas.openxmlformats.org/officeDocument/2006/relationships/hyperlink" Target="http://www.ncbi.nlm.nih.gov/pubmed?term=Kornberg%20RD%5bAuthor%5d&amp;cauthor=true&amp;cauthor_uid=4825889" TargetMode="External"/><Relationship Id="rId14" Type="http://schemas.openxmlformats.org/officeDocument/2006/relationships/slide" Target="slide3.xml"/></Relationships>
</file>

<file path=ppt/slides/_rels/slide8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Slide%2080.mp3" TargetMode="External"/><Relationship Id="rId7" Type="http://schemas.openxmlformats.org/officeDocument/2006/relationships/slide" Target="slide3.xml"/><Relationship Id="rId2" Type="http://schemas.microsoft.com/office/2007/relationships/media" Target="Slide%2080.mp3" TargetMode="External"/><Relationship Id="rId1" Type="http://schemas.openxmlformats.org/officeDocument/2006/relationships/tags" Target="../tags/tag81.xml"/><Relationship Id="rId6" Type="http://schemas.openxmlformats.org/officeDocument/2006/relationships/image" Target="../media/image92.png"/><Relationship Id="rId5" Type="http://schemas.openxmlformats.org/officeDocument/2006/relationships/notesSlide" Target="../notesSlides/notesSlide80.xml"/><Relationship Id="rId4"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audio" Target="Slide%2081.mp3" TargetMode="External"/><Relationship Id="rId7" Type="http://schemas.openxmlformats.org/officeDocument/2006/relationships/slide" Target="slide3.xml"/><Relationship Id="rId2" Type="http://schemas.microsoft.com/office/2007/relationships/media" Target="Slide%2081.mp3" TargetMode="External"/><Relationship Id="rId1" Type="http://schemas.openxmlformats.org/officeDocument/2006/relationships/tags" Target="../tags/tag82.xml"/><Relationship Id="rId6" Type="http://schemas.openxmlformats.org/officeDocument/2006/relationships/image" Target="../media/image93.png"/><Relationship Id="rId5" Type="http://schemas.openxmlformats.org/officeDocument/2006/relationships/notesSlide" Target="../notesSlides/notesSlide81.xml"/><Relationship Id="rId4"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audio" Target="Slide%2082.mp3" TargetMode="External"/><Relationship Id="rId7" Type="http://schemas.openxmlformats.org/officeDocument/2006/relationships/slide" Target="slide3.xml"/><Relationship Id="rId2" Type="http://schemas.microsoft.com/office/2007/relationships/media" Target="Slide%2082.mp3" TargetMode="External"/><Relationship Id="rId1" Type="http://schemas.openxmlformats.org/officeDocument/2006/relationships/tags" Target="../tags/tag83.xml"/><Relationship Id="rId6" Type="http://schemas.openxmlformats.org/officeDocument/2006/relationships/image" Target="../media/image92.png"/><Relationship Id="rId5" Type="http://schemas.openxmlformats.org/officeDocument/2006/relationships/notesSlide" Target="../notesSlides/notesSlide82.xml"/><Relationship Id="rId4"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audio" Target="Slide%2083.mp3" TargetMode="External"/><Relationship Id="rId7" Type="http://schemas.openxmlformats.org/officeDocument/2006/relationships/slide" Target="slide3.xml"/><Relationship Id="rId2" Type="http://schemas.microsoft.com/office/2007/relationships/media" Target="Slide%2083.mp3" TargetMode="External"/><Relationship Id="rId1" Type="http://schemas.openxmlformats.org/officeDocument/2006/relationships/tags" Target="../tags/tag84.xml"/><Relationship Id="rId6" Type="http://schemas.openxmlformats.org/officeDocument/2006/relationships/image" Target="../media/image96.png"/><Relationship Id="rId5" Type="http://schemas.openxmlformats.org/officeDocument/2006/relationships/notesSlide" Target="../notesSlides/notesSlide83.xml"/><Relationship Id="rId4"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Slide%2084.mp3" TargetMode="External"/><Relationship Id="rId7" Type="http://schemas.openxmlformats.org/officeDocument/2006/relationships/slide" Target="slide3.xml"/><Relationship Id="rId2" Type="http://schemas.microsoft.com/office/2007/relationships/media" Target="Slide%2084.mp3" TargetMode="External"/><Relationship Id="rId1" Type="http://schemas.openxmlformats.org/officeDocument/2006/relationships/tags" Target="../tags/tag85.xml"/><Relationship Id="rId6" Type="http://schemas.openxmlformats.org/officeDocument/2006/relationships/image" Target="../media/image92.png"/><Relationship Id="rId5" Type="http://schemas.openxmlformats.org/officeDocument/2006/relationships/notesSlide" Target="../notesSlides/notesSlide84.xml"/><Relationship Id="rId4"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video" Target="H3-H4-rotate-from-parallel.avi" TargetMode="External"/><Relationship Id="rId7" Type="http://schemas.openxmlformats.org/officeDocument/2006/relationships/notesSlide" Target="../notesSlides/notesSlide85.xml"/><Relationship Id="rId2" Type="http://schemas.microsoft.com/office/2007/relationships/media" Target="H3-H4-rotate-from-parallel.avi" TargetMode="External"/><Relationship Id="rId1" Type="http://schemas.openxmlformats.org/officeDocument/2006/relationships/tags" Target="../tags/tag86.xml"/><Relationship Id="rId6" Type="http://schemas.openxmlformats.org/officeDocument/2006/relationships/slideLayout" Target="../slideLayouts/slideLayout7.xml"/><Relationship Id="rId5" Type="http://schemas.openxmlformats.org/officeDocument/2006/relationships/audio" Target="Slide%2085.mp3" TargetMode="External"/><Relationship Id="rId10" Type="http://schemas.openxmlformats.org/officeDocument/2006/relationships/image" Target="../media/image23.png"/><Relationship Id="rId4" Type="http://schemas.microsoft.com/office/2007/relationships/media" Target="Slide%2085.mp3" TargetMode="External"/><Relationship Id="rId9" Type="http://schemas.openxmlformats.org/officeDocument/2006/relationships/slide" Target="slide3.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6.xml"/><Relationship Id="rId1" Type="http://schemas.openxmlformats.org/officeDocument/2006/relationships/tags" Target="../tags/tag87.xml"/><Relationship Id="rId4" Type="http://schemas.openxmlformats.org/officeDocument/2006/relationships/slide" Target="slide3.xml"/></Relationships>
</file>

<file path=ppt/slides/_rels/slide8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audio" Target="Slide%2087.mp3" TargetMode="External"/><Relationship Id="rId7" Type="http://schemas.openxmlformats.org/officeDocument/2006/relationships/slide" Target="slide3.xml"/><Relationship Id="rId2" Type="http://schemas.microsoft.com/office/2007/relationships/media" Target="Slide%2087.mp3" TargetMode="External"/><Relationship Id="rId1" Type="http://schemas.openxmlformats.org/officeDocument/2006/relationships/tags" Target="../tags/tag88.xml"/><Relationship Id="rId6" Type="http://schemas.openxmlformats.org/officeDocument/2006/relationships/image" Target="../media/image85.png"/><Relationship Id="rId5" Type="http://schemas.openxmlformats.org/officeDocument/2006/relationships/notesSlide" Target="../notesSlides/notesSlide87.xml"/><Relationship Id="rId4"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audio" Target="Slide%2088.mp3" TargetMode="External"/><Relationship Id="rId2" Type="http://schemas.microsoft.com/office/2007/relationships/media" Target="Slide%2088.mp3" TargetMode="External"/><Relationship Id="rId1" Type="http://schemas.openxmlformats.org/officeDocument/2006/relationships/tags" Target="../tags/tag89.xml"/><Relationship Id="rId6" Type="http://schemas.openxmlformats.org/officeDocument/2006/relationships/image" Target="../media/image100.png"/><Relationship Id="rId5" Type="http://schemas.openxmlformats.org/officeDocument/2006/relationships/notesSlide" Target="../notesSlides/notesSlide88.xml"/><Relationship Id="rId4"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audio" Target="Slide%2089.mp3" TargetMode="External"/><Relationship Id="rId2" Type="http://schemas.microsoft.com/office/2007/relationships/media" Target="Slide%2089.mp3" TargetMode="External"/><Relationship Id="rId1" Type="http://schemas.openxmlformats.org/officeDocument/2006/relationships/tags" Target="../tags/tag90.xml"/><Relationship Id="rId6" Type="http://schemas.openxmlformats.org/officeDocument/2006/relationships/image" Target="../media/image101.png"/><Relationship Id="rId5" Type="http://schemas.openxmlformats.org/officeDocument/2006/relationships/notesSlide" Target="../notesSlides/notesSlide89.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hyperlink" Target="http://www.ncbi.nlm.nih.gov/sites/entrez?Db=pubmed&amp;Cmd=ShowDetailView&amp;TermToSearch=4825888&amp;ordinalpos=192&amp;itool=EntrezSystem2.PEntrez.Pubmed.Pubmed_ResultsPanel.Pubmed_RVDocSum" TargetMode="External"/><Relationship Id="rId13" Type="http://schemas.openxmlformats.org/officeDocument/2006/relationships/hyperlink" Target="http://dx.doi.org/10.1016/0092-8674(89)90284-5" TargetMode="External"/><Relationship Id="rId3" Type="http://schemas.openxmlformats.org/officeDocument/2006/relationships/audio" Target="Slide%209.mp3" TargetMode="External"/><Relationship Id="rId7" Type="http://schemas.openxmlformats.org/officeDocument/2006/relationships/hyperlink" Target="http://www.ncbi.nlm.nih.gov/pubmed?term=Thomas%20JO%5bAuthor%5d&amp;cauthor=true&amp;cauthor_uid=4825888" TargetMode="External"/><Relationship Id="rId12" Type="http://schemas.openxmlformats.org/officeDocument/2006/relationships/hyperlink" Target="http://dx.doi.org/10.1038/38444" TargetMode="External"/><Relationship Id="rId2" Type="http://schemas.microsoft.com/office/2007/relationships/media" Target="Slide%209.mp3" TargetMode="External"/><Relationship Id="rId16" Type="http://schemas.openxmlformats.org/officeDocument/2006/relationships/slide" Target="slide3.xml"/><Relationship Id="rId1" Type="http://schemas.openxmlformats.org/officeDocument/2006/relationships/tags" Target="../tags/tag10.xml"/><Relationship Id="rId6" Type="http://schemas.openxmlformats.org/officeDocument/2006/relationships/hyperlink" Target="http://www.ncbi.nlm.nih.gov/pubmed?term=Kornberg%20RD%5bAuthor%5d&amp;cauthor=true&amp;cauthor_uid=4825888" TargetMode="External"/><Relationship Id="rId11" Type="http://schemas.openxmlformats.org/officeDocument/2006/relationships/hyperlink" Target="http://www.ncbi.nlm.nih.gov/entrez/query.fcgi?cmd=Retrieve&amp;db=PubMed&amp;dopt=Abstract&amp;list_uids=9305837" TargetMode="External"/><Relationship Id="rId5" Type="http://schemas.openxmlformats.org/officeDocument/2006/relationships/notesSlide" Target="../notesSlides/notesSlide9.xml"/><Relationship Id="rId15" Type="http://schemas.openxmlformats.org/officeDocument/2006/relationships/image" Target="../media/image6.png"/><Relationship Id="rId10" Type="http://schemas.openxmlformats.org/officeDocument/2006/relationships/hyperlink" Target="http://www.ncbi.nlm.nih.gov/pubmed/?term=Science.+1974+May+24;+184(4139):868-871" TargetMode="External"/><Relationship Id="rId4" Type="http://schemas.openxmlformats.org/officeDocument/2006/relationships/slideLayout" Target="../slideLayouts/slideLayout7.xml"/><Relationship Id="rId9" Type="http://schemas.openxmlformats.org/officeDocument/2006/relationships/hyperlink" Target="http://www.ncbi.nlm.nih.gov/pubmed?term=Kornberg%20RD%5bAuthor%5d&amp;cauthor=true&amp;cauthor_uid=4825889" TargetMode="External"/><Relationship Id="rId14" Type="http://schemas.openxmlformats.org/officeDocument/2006/relationships/image" Target="../media/image5.png"/></Relationships>
</file>

<file path=ppt/slides/_rels/slide90.xml.rels><?xml version="1.0" encoding="UTF-8" standalone="yes"?>
<Relationships xmlns="http://schemas.openxmlformats.org/package/2006/relationships"><Relationship Id="rId3" Type="http://schemas.openxmlformats.org/officeDocument/2006/relationships/audio" Target="Slide%2090.mp3" TargetMode="External"/><Relationship Id="rId2" Type="http://schemas.microsoft.com/office/2007/relationships/media" Target="Slide%2090.mp3" TargetMode="External"/><Relationship Id="rId1" Type="http://schemas.openxmlformats.org/officeDocument/2006/relationships/tags" Target="../tags/tag91.xml"/><Relationship Id="rId6" Type="http://schemas.openxmlformats.org/officeDocument/2006/relationships/image" Target="../media/image102.png"/><Relationship Id="rId5" Type="http://schemas.openxmlformats.org/officeDocument/2006/relationships/notesSlide" Target="../notesSlides/notesSlide90.xml"/><Relationship Id="rId4"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audio" Target="Slide%2091.mp3" TargetMode="External"/><Relationship Id="rId7" Type="http://schemas.openxmlformats.org/officeDocument/2006/relationships/slide" Target="slide3.xml"/><Relationship Id="rId2" Type="http://schemas.microsoft.com/office/2007/relationships/media" Target="Slide%2091.mp3" TargetMode="External"/><Relationship Id="rId1" Type="http://schemas.openxmlformats.org/officeDocument/2006/relationships/tags" Target="../tags/tag92.xml"/><Relationship Id="rId6" Type="http://schemas.openxmlformats.org/officeDocument/2006/relationships/image" Target="../media/image85.png"/><Relationship Id="rId5" Type="http://schemas.openxmlformats.org/officeDocument/2006/relationships/notesSlide" Target="../notesSlides/notesSlide91.xml"/><Relationship Id="rId4"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Slide%2092.mp3" TargetMode="External"/><Relationship Id="rId7" Type="http://schemas.openxmlformats.org/officeDocument/2006/relationships/slide" Target="slide3.xml"/><Relationship Id="rId2" Type="http://schemas.microsoft.com/office/2007/relationships/media" Target="Slide%2092.mp3" TargetMode="External"/><Relationship Id="rId1" Type="http://schemas.openxmlformats.org/officeDocument/2006/relationships/tags" Target="../tags/tag93.xml"/><Relationship Id="rId6" Type="http://schemas.openxmlformats.org/officeDocument/2006/relationships/image" Target="../media/image104.png"/><Relationship Id="rId5" Type="http://schemas.openxmlformats.org/officeDocument/2006/relationships/notesSlide" Target="../notesSlides/notesSlide92.xml"/><Relationship Id="rId4"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audio" Target="Slide%2093.mp3" TargetMode="External"/><Relationship Id="rId7" Type="http://schemas.openxmlformats.org/officeDocument/2006/relationships/slide" Target="slide3.xml"/><Relationship Id="rId2" Type="http://schemas.microsoft.com/office/2007/relationships/media" Target="Slide%2093.mp3" TargetMode="External"/><Relationship Id="rId1" Type="http://schemas.openxmlformats.org/officeDocument/2006/relationships/tags" Target="../tags/tag94.xml"/><Relationship Id="rId6" Type="http://schemas.openxmlformats.org/officeDocument/2006/relationships/image" Target="../media/image105.png"/><Relationship Id="rId5" Type="http://schemas.openxmlformats.org/officeDocument/2006/relationships/notesSlide" Target="../notesSlides/notesSlide93.xml"/><Relationship Id="rId4"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Slide%2094.mp3" TargetMode="External"/><Relationship Id="rId7" Type="http://schemas.openxmlformats.org/officeDocument/2006/relationships/slide" Target="slide3.xml"/><Relationship Id="rId2" Type="http://schemas.microsoft.com/office/2007/relationships/media" Target="Slide%2094.mp3" TargetMode="External"/><Relationship Id="rId1" Type="http://schemas.openxmlformats.org/officeDocument/2006/relationships/tags" Target="../tags/tag95.xml"/><Relationship Id="rId6" Type="http://schemas.openxmlformats.org/officeDocument/2006/relationships/image" Target="../media/image107.png"/><Relationship Id="rId5" Type="http://schemas.openxmlformats.org/officeDocument/2006/relationships/notesSlide" Target="../notesSlides/notesSlide94.xml"/><Relationship Id="rId4"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Slide%2095.mp3" TargetMode="External"/><Relationship Id="rId7" Type="http://schemas.openxmlformats.org/officeDocument/2006/relationships/slide" Target="slide3.xml"/><Relationship Id="rId2" Type="http://schemas.microsoft.com/office/2007/relationships/media" Target="Slide%2095.mp3" TargetMode="External"/><Relationship Id="rId1" Type="http://schemas.openxmlformats.org/officeDocument/2006/relationships/tags" Target="../tags/tag96.xml"/><Relationship Id="rId6" Type="http://schemas.openxmlformats.org/officeDocument/2006/relationships/image" Target="../media/image108.png"/><Relationship Id="rId5" Type="http://schemas.openxmlformats.org/officeDocument/2006/relationships/notesSlide" Target="../notesSlides/notesSlide95.xml"/><Relationship Id="rId4"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7.xml"/><Relationship Id="rId1" Type="http://schemas.openxmlformats.org/officeDocument/2006/relationships/tags" Target="../tags/tag97.xml"/><Relationship Id="rId5" Type="http://schemas.openxmlformats.org/officeDocument/2006/relationships/slide" Target="slide3.xml"/><Relationship Id="rId4" Type="http://schemas.openxmlformats.org/officeDocument/2006/relationships/image" Target="../media/image109.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7.xml"/><Relationship Id="rId1" Type="http://schemas.openxmlformats.org/officeDocument/2006/relationships/tags" Target="../tags/tag98.xml"/><Relationship Id="rId5" Type="http://schemas.openxmlformats.org/officeDocument/2006/relationships/slide" Target="slide3.xml"/><Relationship Id="rId4" Type="http://schemas.openxmlformats.org/officeDocument/2006/relationships/image" Target="../media/image110.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7.xml"/><Relationship Id="rId1" Type="http://schemas.openxmlformats.org/officeDocument/2006/relationships/tags" Target="../tags/tag99.xml"/><Relationship Id="rId5" Type="http://schemas.openxmlformats.org/officeDocument/2006/relationships/slide" Target="slide3.xml"/><Relationship Id="rId4" Type="http://schemas.openxmlformats.org/officeDocument/2006/relationships/image" Target="../media/image111.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7.xml"/><Relationship Id="rId1" Type="http://schemas.openxmlformats.org/officeDocument/2006/relationships/tags" Target="../tags/tag100.xml"/><Relationship Id="rId5" Type="http://schemas.openxmlformats.org/officeDocument/2006/relationships/slide" Target="slide3.xml"/><Relationship Id="rId4" Type="http://schemas.openxmlformats.org/officeDocument/2006/relationships/image" Target="../media/image1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90600"/>
            <a:ext cx="7772400" cy="1470025"/>
          </a:xfrm>
        </p:spPr>
        <p:txBody>
          <a:bodyPr>
            <a:normAutofit/>
          </a:bodyPr>
          <a:lstStyle/>
          <a:p>
            <a:r>
              <a:rPr lang="en-US" dirty="0">
                <a:latin typeface="Arial" pitchFamily="34" charset="0"/>
                <a:cs typeface="Arial" pitchFamily="34" charset="0"/>
              </a:rPr>
              <a:t>Histone Structure</a:t>
            </a:r>
            <a:endParaRPr lang="en-US" sz="3200" dirty="0">
              <a:latin typeface="Arial" pitchFamily="34" charset="0"/>
              <a:cs typeface="Arial" pitchFamily="34" charset="0"/>
            </a:endParaRPr>
          </a:p>
        </p:txBody>
      </p:sp>
      <p:sp>
        <p:nvSpPr>
          <p:cNvPr id="3" name="Subtitle 2"/>
          <p:cNvSpPr>
            <a:spLocks noGrp="1"/>
          </p:cNvSpPr>
          <p:nvPr>
            <p:ph type="subTitle" idx="1"/>
          </p:nvPr>
        </p:nvSpPr>
        <p:spPr>
          <a:xfrm>
            <a:off x="1371600" y="4509448"/>
            <a:ext cx="6400800" cy="457200"/>
          </a:xfrm>
        </p:spPr>
        <p:txBody>
          <a:bodyPr>
            <a:noAutofit/>
          </a:bodyPr>
          <a:lstStyle/>
          <a:p>
            <a:r>
              <a:rPr lang="en-US" sz="2000" b="1" dirty="0">
                <a:solidFill>
                  <a:schemeClr val="tx1"/>
                </a:solidFill>
              </a:rPr>
              <a:t>Ken Biegeleisen, M.D., Ph.D.</a:t>
            </a:r>
          </a:p>
          <a:p>
            <a:r>
              <a:rPr lang="en-US" sz="1600" b="1" dirty="0">
                <a:solidFill>
                  <a:schemeClr val="tx1"/>
                </a:solidFill>
                <a:hlinkClick r:id="rId4"/>
              </a:rPr>
              <a:t>www.NotAHelix.com</a:t>
            </a:r>
            <a:endParaRPr lang="en-US" sz="1600" b="1" dirty="0">
              <a:solidFill>
                <a:schemeClr val="tx1"/>
              </a:solidFill>
            </a:endParaRPr>
          </a:p>
        </p:txBody>
      </p:sp>
      <p:sp>
        <p:nvSpPr>
          <p:cNvPr id="4" name="Subtitle 2"/>
          <p:cNvSpPr txBox="1">
            <a:spLocks/>
          </p:cNvSpPr>
          <p:nvPr/>
        </p:nvSpPr>
        <p:spPr>
          <a:xfrm>
            <a:off x="1371600" y="2613025"/>
            <a:ext cx="6400800" cy="762000"/>
          </a:xfrm>
          <a:prstGeom prst="rect">
            <a:avLst/>
          </a:prstGeom>
        </p:spPr>
        <p:txBody>
          <a:bodyPr vert="horz" lIns="91440" tIns="45720" rIns="91440" bIns="45720" rtlCol="0">
            <a:normAutofit/>
          </a:bodyPr>
          <a:lstStyle/>
          <a:p>
            <a:pPr lvl="0" algn="ctr">
              <a:spcBef>
                <a:spcPct val="20000"/>
              </a:spcBef>
            </a:pPr>
            <a:r>
              <a:rPr kumimoji="0" lang="en-US" sz="3300" b="0" i="0" u="none" strike="noStrike" kern="1200" cap="none" spc="0" normalizeH="0" baseline="0" noProof="0" dirty="0">
                <a:ln>
                  <a:noFill/>
                </a:ln>
                <a:solidFill>
                  <a:schemeClr val="tx1"/>
                </a:solidFill>
                <a:effectLst/>
                <a:uLnTx/>
                <a:uFillTx/>
                <a:latin typeface="Times New Roman" pitchFamily="18" charset="0"/>
                <a:cs typeface="Times New Roman" pitchFamily="18" charset="0"/>
              </a:rPr>
              <a:t>I.</a:t>
            </a:r>
            <a:r>
              <a:rPr kumimoji="0" lang="en-US" sz="3200" b="0" i="0" u="none" strike="noStrike" kern="1200" cap="none" spc="0" normalizeH="0" baseline="0" noProof="0" dirty="0">
                <a:ln>
                  <a:noFill/>
                </a:ln>
                <a:solidFill>
                  <a:schemeClr val="tx1"/>
                </a:solidFill>
                <a:effectLst/>
                <a:uLnTx/>
                <a:uFillTx/>
                <a:latin typeface="Arial" pitchFamily="34" charset="0"/>
                <a:cs typeface="Arial" pitchFamily="34" charset="0"/>
              </a:rPr>
              <a:t> Current Concepts</a:t>
            </a:r>
          </a:p>
        </p:txBody>
      </p:sp>
      <p:sp>
        <p:nvSpPr>
          <p:cNvPr id="5" name="Subtitle 2"/>
          <p:cNvSpPr txBox="1">
            <a:spLocks/>
          </p:cNvSpPr>
          <p:nvPr/>
        </p:nvSpPr>
        <p:spPr>
          <a:xfrm>
            <a:off x="3518848" y="6521128"/>
            <a:ext cx="2103120" cy="27432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1" i="0" u="none" strike="noStrike" kern="1200" cap="none" spc="0" normalizeH="0" baseline="0" noProof="0" dirty="0">
                <a:ln>
                  <a:noFill/>
                </a:ln>
                <a:solidFill>
                  <a:schemeClr val="tx1"/>
                </a:solidFill>
                <a:effectLst/>
                <a:uLnTx/>
                <a:uFillTx/>
                <a:latin typeface="Arial" pitchFamily="34" charset="0"/>
                <a:cs typeface="Arial" pitchFamily="34" charset="0"/>
              </a:rPr>
              <a:t>©2013, all rights reserved</a:t>
            </a:r>
          </a:p>
        </p:txBody>
      </p:sp>
    </p:spTree>
    <p:custDataLst>
      <p:tags r:id="rId1"/>
    </p:custDataLst>
  </p:cSld>
  <p:clrMapOvr>
    <a:masterClrMapping/>
  </p:clrMapOvr>
  <p:transition advClick="0" advTm="6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5726" y="533400"/>
            <a:ext cx="7848600" cy="646331"/>
          </a:xfrm>
          <a:prstGeom prst="rect">
            <a:avLst/>
          </a:prstGeom>
          <a:noFill/>
        </p:spPr>
        <p:txBody>
          <a:bodyPr wrap="square" rtlCol="0">
            <a:spAutoFit/>
          </a:bodyPr>
          <a:lstStyle/>
          <a:p>
            <a:pPr algn="ctr"/>
            <a:r>
              <a:rPr lang="en-US" sz="3600" u="sng" dirty="0"/>
              <a:t>Heroes of the Histone Octamer</a:t>
            </a:r>
          </a:p>
        </p:txBody>
      </p:sp>
      <p:sp>
        <p:nvSpPr>
          <p:cNvPr id="3" name="TextBox 2"/>
          <p:cNvSpPr txBox="1"/>
          <p:nvPr/>
        </p:nvSpPr>
        <p:spPr>
          <a:xfrm>
            <a:off x="596537" y="1447800"/>
            <a:ext cx="8001000" cy="2339102"/>
          </a:xfrm>
          <a:prstGeom prst="rect">
            <a:avLst/>
          </a:prstGeom>
          <a:noFill/>
        </p:spPr>
        <p:txBody>
          <a:bodyPr wrap="square" rtlCol="0">
            <a:spAutoFit/>
          </a:bodyPr>
          <a:lstStyle/>
          <a:p>
            <a:r>
              <a:rPr lang="en-US" sz="2000" b="1" dirty="0"/>
              <a:t>1.  Roger Kornberg</a:t>
            </a:r>
          </a:p>
          <a:p>
            <a:r>
              <a:rPr lang="en-US" dirty="0">
                <a:hlinkClick r:id="rId6"/>
              </a:rPr>
              <a:t>Kornberg RD</a:t>
            </a:r>
            <a:r>
              <a:rPr lang="en-US" dirty="0"/>
              <a:t>, </a:t>
            </a:r>
            <a:r>
              <a:rPr lang="en-US" dirty="0">
                <a:hlinkClick r:id="rId7"/>
              </a:rPr>
              <a:t>Thomas JO</a:t>
            </a:r>
            <a:r>
              <a:rPr lang="en-US" dirty="0"/>
              <a:t>. Chromatin structure; </a:t>
            </a:r>
            <a:r>
              <a:rPr lang="en-US" dirty="0" err="1"/>
              <a:t>oligomers</a:t>
            </a:r>
            <a:r>
              <a:rPr lang="en-US" dirty="0"/>
              <a:t> of the histones. </a:t>
            </a:r>
            <a:r>
              <a:rPr lang="en-US" dirty="0">
                <a:hlinkClick r:id="rId8" tooltip="Science (New York, N.Y.)."/>
              </a:rPr>
              <a:t>Science.</a:t>
            </a:r>
            <a:r>
              <a:rPr lang="en-US" dirty="0"/>
              <a:t> 1974 May 24;184(4139):865-8.</a:t>
            </a:r>
          </a:p>
          <a:p>
            <a:r>
              <a:rPr lang="en-US" dirty="0"/>
              <a:t>PMID: 4825888.  </a:t>
            </a:r>
            <a:r>
              <a:rPr lang="en-US" i="1" dirty="0"/>
              <a:t>DOI: 10.1126/science.184.4139.865</a:t>
            </a:r>
            <a:endParaRPr lang="en-US" dirty="0"/>
          </a:p>
          <a:p>
            <a:r>
              <a:rPr lang="en-US" dirty="0"/>
              <a:t> </a:t>
            </a:r>
          </a:p>
          <a:p>
            <a:r>
              <a:rPr lang="en-US" dirty="0">
                <a:hlinkClick r:id="rId9"/>
              </a:rPr>
              <a:t>Kornberg RD</a:t>
            </a:r>
            <a:r>
              <a:rPr lang="en-US" dirty="0"/>
              <a:t>. Chromatin structure: a repeating unit of histones and DNA.</a:t>
            </a:r>
          </a:p>
          <a:p>
            <a:r>
              <a:rPr lang="en-US" u="sng" dirty="0">
                <a:hlinkClick r:id="rId10" tooltip="Science (New York, N.Y.)."/>
              </a:rPr>
              <a:t>Science</a:t>
            </a:r>
            <a:r>
              <a:rPr lang="en-US" dirty="0">
                <a:hlinkClick r:id="rId10" tooltip="Science (New York, N.Y.)."/>
              </a:rPr>
              <a:t>.</a:t>
            </a:r>
            <a:r>
              <a:rPr lang="en-US" dirty="0"/>
              <a:t>  1974 May 24;184(4139):868-71.</a:t>
            </a:r>
          </a:p>
          <a:p>
            <a:r>
              <a:rPr lang="en-US" dirty="0"/>
              <a:t>PMID: 4825889.</a:t>
            </a:r>
          </a:p>
        </p:txBody>
      </p:sp>
      <p:sp>
        <p:nvSpPr>
          <p:cNvPr id="4" name="TextBox 3"/>
          <p:cNvSpPr txBox="1"/>
          <p:nvPr/>
        </p:nvSpPr>
        <p:spPr>
          <a:xfrm>
            <a:off x="659674" y="3909298"/>
            <a:ext cx="7848600" cy="954107"/>
          </a:xfrm>
          <a:prstGeom prst="rect">
            <a:avLst/>
          </a:prstGeom>
          <a:noFill/>
        </p:spPr>
        <p:txBody>
          <a:bodyPr wrap="square" rtlCol="0">
            <a:spAutoFit/>
          </a:bodyPr>
          <a:lstStyle/>
          <a:p>
            <a:r>
              <a:rPr lang="en-US" sz="2000" b="1" dirty="0"/>
              <a:t>2.  Luger, K.,  </a:t>
            </a:r>
            <a:r>
              <a:rPr lang="en-US" sz="2000" b="1" dirty="0" err="1"/>
              <a:t>Mader</a:t>
            </a:r>
            <a:r>
              <a:rPr lang="en-US" sz="2000" b="1" dirty="0"/>
              <a:t>, A.W.,  Richmond, R.K.,  </a:t>
            </a:r>
            <a:r>
              <a:rPr lang="en-US" sz="2000" b="1" dirty="0" err="1"/>
              <a:t>Sargent</a:t>
            </a:r>
            <a:r>
              <a:rPr lang="en-US" sz="2000" b="1" dirty="0"/>
              <a:t>, D.F.,  Richmond, T.J.</a:t>
            </a:r>
          </a:p>
          <a:p>
            <a:r>
              <a:rPr lang="en-US" dirty="0"/>
              <a:t>Crystal structure of the nucleosome core particle at 2.8 A resolution.</a:t>
            </a:r>
          </a:p>
          <a:p>
            <a:r>
              <a:rPr lang="en-US" dirty="0"/>
              <a:t>Nature, 1997; 389: 251-260.  </a:t>
            </a:r>
            <a:r>
              <a:rPr lang="en-US" dirty="0" err="1"/>
              <a:t>PubMed</a:t>
            </a:r>
            <a:r>
              <a:rPr lang="en-US" dirty="0"/>
              <a:t>: </a:t>
            </a:r>
            <a:r>
              <a:rPr lang="en-US" dirty="0">
                <a:hlinkClick r:id="rId11"/>
              </a:rPr>
              <a:t>9305837 </a:t>
            </a:r>
            <a:r>
              <a:rPr lang="en-US" u="sng" dirty="0">
                <a:hlinkClick r:id="rId11"/>
              </a:rPr>
              <a:t> </a:t>
            </a:r>
            <a:r>
              <a:rPr lang="en-US" dirty="0">
                <a:hlinkClick r:id="rId11"/>
              </a:rPr>
              <a:t> </a:t>
            </a:r>
            <a:r>
              <a:rPr lang="en-US" dirty="0"/>
              <a:t>.  DOI: </a:t>
            </a:r>
            <a:r>
              <a:rPr lang="en-US" dirty="0">
                <a:hlinkClick r:id="rId12"/>
              </a:rPr>
              <a:t>10.1038/38444 </a:t>
            </a:r>
            <a:r>
              <a:rPr lang="en-US" u="sng" dirty="0">
                <a:hlinkClick r:id="rId12"/>
              </a:rPr>
              <a:t> </a:t>
            </a:r>
            <a:endParaRPr lang="en-US" dirty="0"/>
          </a:p>
        </p:txBody>
      </p:sp>
      <p:sp>
        <p:nvSpPr>
          <p:cNvPr id="5" name="TextBox 4"/>
          <p:cNvSpPr txBox="1"/>
          <p:nvPr/>
        </p:nvSpPr>
        <p:spPr>
          <a:xfrm>
            <a:off x="659674" y="5218093"/>
            <a:ext cx="7848600" cy="677108"/>
          </a:xfrm>
          <a:prstGeom prst="rect">
            <a:avLst/>
          </a:prstGeom>
          <a:noFill/>
        </p:spPr>
        <p:txBody>
          <a:bodyPr wrap="square" rtlCol="0">
            <a:spAutoFit/>
          </a:bodyPr>
          <a:lstStyle/>
          <a:p>
            <a:pPr marL="457200" indent="-457200"/>
            <a:r>
              <a:rPr lang="en-GB" sz="2000" b="1" dirty="0"/>
              <a:t>3.  van </a:t>
            </a:r>
            <a:r>
              <a:rPr lang="en-GB" sz="2000" b="1" dirty="0" err="1"/>
              <a:t>Holde</a:t>
            </a:r>
            <a:r>
              <a:rPr lang="en-GB" sz="2000" b="1" dirty="0"/>
              <a:t>, K.E.</a:t>
            </a:r>
            <a:r>
              <a:rPr lang="en-GB" sz="2000" dirty="0"/>
              <a:t> Chromatin.  New York: Springer-</a:t>
            </a:r>
            <a:r>
              <a:rPr lang="en-GB" sz="2000" dirty="0" err="1"/>
              <a:t>Verlag</a:t>
            </a:r>
            <a:r>
              <a:rPr lang="en-GB" sz="2000" dirty="0"/>
              <a:t>, 1989.</a:t>
            </a:r>
          </a:p>
          <a:p>
            <a:pPr marL="342900" indent="-342900"/>
            <a:r>
              <a:rPr lang="en-GB" dirty="0"/>
              <a:t>ISBN-13:  978-0387966946.   DOI: </a:t>
            </a:r>
            <a:r>
              <a:rPr lang="en-GB" dirty="0">
                <a:hlinkClick r:id="rId13"/>
              </a:rPr>
              <a:t>10.1016/0092-8674(89)90284-5</a:t>
            </a:r>
            <a:endParaRPr lang="en-US" dirty="0"/>
          </a:p>
        </p:txBody>
      </p:sp>
      <p:sp>
        <p:nvSpPr>
          <p:cNvPr id="9" name="Rectangle 8"/>
          <p:cNvSpPr/>
          <p:nvPr/>
        </p:nvSpPr>
        <p:spPr>
          <a:xfrm>
            <a:off x="609600" y="4998720"/>
            <a:ext cx="7772400" cy="1097280"/>
          </a:xfrm>
          <a:prstGeom prst="rect">
            <a:avLst/>
          </a:prstGeom>
          <a:solidFill>
            <a:srgbClr val="FF00FF">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416800" y="6492240"/>
            <a:ext cx="1828800" cy="365760"/>
          </a:xfrm>
          <a:prstGeom prst="rect">
            <a:avLst/>
          </a:prstGeom>
          <a:noFill/>
        </p:spPr>
        <p:txBody>
          <a:bodyPr wrap="square" rtlCol="0">
            <a:spAutoFit/>
          </a:bodyPr>
          <a:lstStyle/>
          <a:p>
            <a:r>
              <a:rPr lang="en-US" dirty="0">
                <a:hlinkClick r:id="rId14" action="ppaction://hlinksldjump"/>
              </a:rPr>
              <a:t>Table of Contents</a:t>
            </a:r>
            <a:endParaRPr lang="en-US" dirty="0"/>
          </a:p>
        </p:txBody>
      </p:sp>
      <p:pic>
        <p:nvPicPr>
          <p:cNvPr id="13" name="Picture 12" descr="van Holde.png"/>
          <p:cNvPicPr>
            <a:picLocks noChangeAspect="1"/>
          </p:cNvPicPr>
          <p:nvPr/>
        </p:nvPicPr>
        <p:blipFill>
          <a:blip r:embed="rId15" cstate="print"/>
          <a:stretch>
            <a:fillRect/>
          </a:stretch>
        </p:blipFill>
        <p:spPr>
          <a:xfrm>
            <a:off x="1676400" y="76200"/>
            <a:ext cx="5776112" cy="6705600"/>
          </a:xfrm>
          <a:prstGeom prst="rect">
            <a:avLst/>
          </a:prstGeom>
        </p:spPr>
      </p:pic>
      <p:pic>
        <p:nvPicPr>
          <p:cNvPr id="14" name="Picture 13" descr="van Holde - Chromatin.jpg"/>
          <p:cNvPicPr>
            <a:picLocks noChangeAspect="1"/>
          </p:cNvPicPr>
          <p:nvPr/>
        </p:nvPicPr>
        <p:blipFill>
          <a:blip r:embed="rId16" cstate="print"/>
          <a:stretch>
            <a:fillRect/>
          </a:stretch>
        </p:blipFill>
        <p:spPr>
          <a:xfrm>
            <a:off x="88900" y="76200"/>
            <a:ext cx="8940800" cy="6705600"/>
          </a:xfrm>
          <a:prstGeom prst="rect">
            <a:avLst/>
          </a:prstGeom>
        </p:spPr>
      </p:pic>
      <p:pic>
        <p:nvPicPr>
          <p:cNvPr id="10" name="Slide 10.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7" cstate="print"/>
          <a:stretch>
            <a:fillRect/>
          </a:stretch>
        </p:blipFill>
        <p:spPr>
          <a:xfrm>
            <a:off x="7264400" y="6553200"/>
            <a:ext cx="304800" cy="304800"/>
          </a:xfrm>
          <a:prstGeom prst="rect">
            <a:avLst/>
          </a:prstGeom>
        </p:spPr>
      </p:pic>
    </p:spTree>
    <p:custDataLst>
      <p:tags r:id="rId1"/>
    </p:custDataLst>
  </p:cSld>
  <p:clrMapOvr>
    <a:masterClrMapping/>
  </p:clrMapOvr>
  <p:transition advClick="0" advTm="8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2" presetClass="entr" presetSubtype="4" fill="hold" grpId="0" nodeType="withEffect">
                                  <p:stCondLst>
                                    <p:cond delay="1300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500" fill="hold"/>
                                        <p:tgtEl>
                                          <p:spTgt spid="9"/>
                                        </p:tgtEl>
                                        <p:attrNameLst>
                                          <p:attrName>ppt_x</p:attrName>
                                        </p:attrNameLst>
                                      </p:cBhvr>
                                      <p:tavLst>
                                        <p:tav tm="0">
                                          <p:val>
                                            <p:strVal val="#ppt_x"/>
                                          </p:val>
                                        </p:tav>
                                        <p:tav tm="100000">
                                          <p:val>
                                            <p:strVal val="#ppt_x"/>
                                          </p:val>
                                        </p:tav>
                                      </p:tavLst>
                                    </p:anim>
                                    <p:anim calcmode="lin" valueType="num">
                                      <p:cBhvr additive="base">
                                        <p:cTn id="10" dur="500" fill="hold"/>
                                        <p:tgtEl>
                                          <p:spTgt spid="9"/>
                                        </p:tgtEl>
                                        <p:attrNameLst>
                                          <p:attrName>ppt_y</p:attrName>
                                        </p:attrNameLst>
                                      </p:cBhvr>
                                      <p:tavLst>
                                        <p:tav tm="0">
                                          <p:val>
                                            <p:strVal val="1+#ppt_h/2"/>
                                          </p:val>
                                        </p:tav>
                                        <p:tav tm="100000">
                                          <p:val>
                                            <p:strVal val="#ppt_y"/>
                                          </p:val>
                                        </p:tav>
                                      </p:tavLst>
                                    </p:anim>
                                  </p:childTnLst>
                                </p:cTn>
                              </p:par>
                            </p:childTnLst>
                          </p:cTn>
                        </p:par>
                        <p:par>
                          <p:cTn id="11" fill="hold">
                            <p:stCondLst>
                              <p:cond delay="13500"/>
                            </p:stCondLst>
                            <p:childTnLst>
                              <p:par>
                                <p:cTn id="12" presetID="9" presetClass="entr" presetSubtype="0" fill="hold" nodeType="afterEffect">
                                  <p:stCondLst>
                                    <p:cond delay="3200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childTnLst>
                          </p:cTn>
                        </p:par>
                        <p:par>
                          <p:cTn id="15" fill="hold">
                            <p:stCondLst>
                              <p:cond delay="46000"/>
                            </p:stCondLst>
                            <p:childTnLst>
                              <p:par>
                                <p:cTn id="16" presetID="9" presetClass="exit" presetSubtype="0" fill="hold" nodeType="afterEffect">
                                  <p:stCondLst>
                                    <p:cond delay="16000"/>
                                  </p:stCondLst>
                                  <p:childTnLst>
                                    <p:animEffect transition="out" filter="dissolv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par>
                                <p:cTn id="19" presetID="9" presetClass="entr" presetSubtype="0" fill="hold" nodeType="withEffect">
                                  <p:stCondLst>
                                    <p:cond delay="16000"/>
                                  </p:stCondLst>
                                  <p:childTnLst>
                                    <p:set>
                                      <p:cBhvr>
                                        <p:cTn id="20" dur="1" fill="hold">
                                          <p:stCondLst>
                                            <p:cond delay="0"/>
                                          </p:stCondLst>
                                        </p:cTn>
                                        <p:tgtEl>
                                          <p:spTgt spid="14"/>
                                        </p:tgtEl>
                                        <p:attrNameLst>
                                          <p:attrName>style.visibility</p:attrName>
                                        </p:attrNameLst>
                                      </p:cBhvr>
                                      <p:to>
                                        <p:strVal val="visible"/>
                                      </p:to>
                                    </p:set>
                                    <p:animEffect transition="in" filter="dissolv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488" numSld="999">
                <p:cTn id="22"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9"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3-H4-tetra_L109-L126-I130_5.png"/>
          <p:cNvPicPr>
            <a:picLocks noChangeAspect="1"/>
          </p:cNvPicPr>
          <p:nvPr/>
        </p:nvPicPr>
        <p:blipFill>
          <a:blip r:embed="rId4" cstate="print"/>
          <a:stretch>
            <a:fillRect/>
          </a:stretch>
        </p:blipFill>
        <p:spPr>
          <a:xfrm>
            <a:off x="2112264" y="998009"/>
            <a:ext cx="5257800" cy="5257800"/>
          </a:xfrm>
          <a:prstGeom prst="rect">
            <a:avLst/>
          </a:prstGeom>
        </p:spPr>
      </p:pic>
      <p:sp>
        <p:nvSpPr>
          <p:cNvPr id="4" name="TextBox 3"/>
          <p:cNvSpPr txBox="1"/>
          <p:nvPr/>
        </p:nvSpPr>
        <p:spPr>
          <a:xfrm>
            <a:off x="2743200" y="5721529"/>
            <a:ext cx="3962400" cy="523220"/>
          </a:xfrm>
          <a:prstGeom prst="rect">
            <a:avLst/>
          </a:prstGeom>
          <a:noFill/>
        </p:spPr>
        <p:txBody>
          <a:bodyPr wrap="square" rtlCol="0">
            <a:spAutoFit/>
          </a:bodyPr>
          <a:lstStyle/>
          <a:p>
            <a:pPr algn="ctr"/>
            <a:r>
              <a:rPr lang="en-US" sz="2800" b="1" dirty="0">
                <a:solidFill>
                  <a:srgbClr val="00B0F0"/>
                </a:solidFill>
              </a:rPr>
              <a:t>Leu-109, Leu-126, Ile-130</a:t>
            </a:r>
          </a:p>
        </p:txBody>
      </p:sp>
      <p:sp>
        <p:nvSpPr>
          <p:cNvPr id="5" name="TextBox 4"/>
          <p:cNvSpPr txBox="1"/>
          <p:nvPr/>
        </p:nvSpPr>
        <p:spPr>
          <a:xfrm>
            <a:off x="-54425" y="-47500"/>
            <a:ext cx="1828800" cy="369332"/>
          </a:xfrm>
          <a:prstGeom prst="rect">
            <a:avLst/>
          </a:prstGeom>
          <a:noFill/>
        </p:spPr>
        <p:txBody>
          <a:bodyPr wrap="square" rtlCol="0">
            <a:spAutoFit/>
          </a:bodyPr>
          <a:lstStyle/>
          <a:p>
            <a:r>
              <a:rPr lang="en-US" dirty="0">
                <a:hlinkClick r:id="rId5" action="ppaction://hlinksldjump"/>
              </a:rPr>
              <a:t>Table of Contents</a:t>
            </a:r>
            <a:endParaRPr lang="en-US" dirty="0"/>
          </a:p>
        </p:txBody>
      </p:sp>
    </p:spTree>
    <p:custDataLst>
      <p:tags r:id="rId1"/>
    </p:custDataLst>
  </p:cSld>
  <p:clrMapOvr>
    <a:masterClrMapping/>
  </p:clrMapOvr>
  <p:transition spd="slow" advClick="0" advTm="500">
    <p:fade/>
  </p:transition>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H3-H4-tetra_L109-L126-I130_6.png"/>
          <p:cNvPicPr>
            <a:picLocks noChangeAspect="1"/>
          </p:cNvPicPr>
          <p:nvPr/>
        </p:nvPicPr>
        <p:blipFill>
          <a:blip r:embed="rId4" cstate="print"/>
          <a:stretch>
            <a:fillRect/>
          </a:stretch>
        </p:blipFill>
        <p:spPr>
          <a:xfrm>
            <a:off x="2112264" y="998009"/>
            <a:ext cx="5257800" cy="5257800"/>
          </a:xfrm>
          <a:prstGeom prst="rect">
            <a:avLst/>
          </a:prstGeom>
        </p:spPr>
      </p:pic>
      <p:sp>
        <p:nvSpPr>
          <p:cNvPr id="3" name="TextBox 2"/>
          <p:cNvSpPr txBox="1"/>
          <p:nvPr/>
        </p:nvSpPr>
        <p:spPr>
          <a:xfrm>
            <a:off x="2743200" y="5721529"/>
            <a:ext cx="3962400" cy="523220"/>
          </a:xfrm>
          <a:prstGeom prst="rect">
            <a:avLst/>
          </a:prstGeom>
          <a:noFill/>
        </p:spPr>
        <p:txBody>
          <a:bodyPr wrap="square" rtlCol="0">
            <a:spAutoFit/>
          </a:bodyPr>
          <a:lstStyle/>
          <a:p>
            <a:pPr algn="ctr"/>
            <a:r>
              <a:rPr lang="en-US" sz="2800" b="1" dirty="0">
                <a:solidFill>
                  <a:srgbClr val="00B0F0"/>
                </a:solidFill>
              </a:rPr>
              <a:t>Leu-109, Leu-126, Ile-130</a:t>
            </a:r>
          </a:p>
        </p:txBody>
      </p:sp>
      <p:sp>
        <p:nvSpPr>
          <p:cNvPr id="5" name="TextBox 4"/>
          <p:cNvSpPr txBox="1"/>
          <p:nvPr/>
        </p:nvSpPr>
        <p:spPr>
          <a:xfrm>
            <a:off x="-54425" y="-47500"/>
            <a:ext cx="1828800" cy="369332"/>
          </a:xfrm>
          <a:prstGeom prst="rect">
            <a:avLst/>
          </a:prstGeom>
          <a:noFill/>
        </p:spPr>
        <p:txBody>
          <a:bodyPr wrap="square" rtlCol="0">
            <a:spAutoFit/>
          </a:bodyPr>
          <a:lstStyle/>
          <a:p>
            <a:r>
              <a:rPr lang="en-US" dirty="0">
                <a:hlinkClick r:id="rId5" action="ppaction://hlinksldjump"/>
              </a:rPr>
              <a:t>Table of Contents</a:t>
            </a:r>
            <a:endParaRPr lang="en-US" dirty="0"/>
          </a:p>
        </p:txBody>
      </p:sp>
    </p:spTree>
    <p:custDataLst>
      <p:tags r:id="rId1"/>
    </p:custDataLst>
  </p:cSld>
  <p:clrMapOvr>
    <a:masterClrMapping/>
  </p:clrMapOvr>
  <p:transition spd="slow" advClick="0" advTm="500">
    <p:fade/>
  </p:transition>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3-H4-tetra_L109-L126-I130_7.png"/>
          <p:cNvPicPr>
            <a:picLocks noChangeAspect="1"/>
          </p:cNvPicPr>
          <p:nvPr/>
        </p:nvPicPr>
        <p:blipFill>
          <a:blip r:embed="rId4" cstate="print"/>
          <a:stretch>
            <a:fillRect/>
          </a:stretch>
        </p:blipFill>
        <p:spPr>
          <a:xfrm>
            <a:off x="2112264" y="998009"/>
            <a:ext cx="5257800" cy="5257800"/>
          </a:xfrm>
          <a:prstGeom prst="rect">
            <a:avLst/>
          </a:prstGeom>
        </p:spPr>
      </p:pic>
      <p:sp>
        <p:nvSpPr>
          <p:cNvPr id="4" name="TextBox 3"/>
          <p:cNvSpPr txBox="1"/>
          <p:nvPr/>
        </p:nvSpPr>
        <p:spPr>
          <a:xfrm>
            <a:off x="2743200" y="5721529"/>
            <a:ext cx="3962400" cy="523220"/>
          </a:xfrm>
          <a:prstGeom prst="rect">
            <a:avLst/>
          </a:prstGeom>
          <a:noFill/>
        </p:spPr>
        <p:txBody>
          <a:bodyPr wrap="square" rtlCol="0">
            <a:spAutoFit/>
          </a:bodyPr>
          <a:lstStyle/>
          <a:p>
            <a:pPr algn="ctr"/>
            <a:r>
              <a:rPr lang="en-US" sz="2800" b="1" dirty="0">
                <a:solidFill>
                  <a:srgbClr val="00B0F0"/>
                </a:solidFill>
              </a:rPr>
              <a:t>Leu-109, Leu-126, Ile-130</a:t>
            </a:r>
          </a:p>
        </p:txBody>
      </p:sp>
      <p:sp>
        <p:nvSpPr>
          <p:cNvPr id="5" name="TextBox 4"/>
          <p:cNvSpPr txBox="1"/>
          <p:nvPr/>
        </p:nvSpPr>
        <p:spPr>
          <a:xfrm>
            <a:off x="-54425" y="-47500"/>
            <a:ext cx="1828800" cy="369332"/>
          </a:xfrm>
          <a:prstGeom prst="rect">
            <a:avLst/>
          </a:prstGeom>
          <a:noFill/>
        </p:spPr>
        <p:txBody>
          <a:bodyPr wrap="square" rtlCol="0">
            <a:spAutoFit/>
          </a:bodyPr>
          <a:lstStyle/>
          <a:p>
            <a:r>
              <a:rPr lang="en-US" dirty="0">
                <a:hlinkClick r:id="rId5" action="ppaction://hlinksldjump"/>
              </a:rPr>
              <a:t>Table of Contents</a:t>
            </a:r>
            <a:endParaRPr lang="en-US" dirty="0"/>
          </a:p>
        </p:txBody>
      </p:sp>
    </p:spTree>
    <p:custDataLst>
      <p:tags r:id="rId1"/>
    </p:custDataLst>
  </p:cSld>
  <p:clrMapOvr>
    <a:masterClrMapping/>
  </p:clrMapOvr>
  <p:transition spd="slow" advClick="0" advTm="2000">
    <p:fade/>
  </p:transition>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H3-H4-tetra_L109-L126-I130_closeup.png"/>
          <p:cNvPicPr>
            <a:picLocks noChangeAspect="1"/>
          </p:cNvPicPr>
          <p:nvPr/>
        </p:nvPicPr>
        <p:blipFill>
          <a:blip r:embed="rId6" cstate="print"/>
          <a:stretch>
            <a:fillRect/>
          </a:stretch>
        </p:blipFill>
        <p:spPr>
          <a:xfrm>
            <a:off x="2112264" y="0"/>
            <a:ext cx="5257800" cy="5257800"/>
          </a:xfrm>
          <a:prstGeom prst="rect">
            <a:avLst/>
          </a:prstGeom>
        </p:spPr>
      </p:pic>
      <p:sp>
        <p:nvSpPr>
          <p:cNvPr id="3" name="TextBox 2"/>
          <p:cNvSpPr txBox="1"/>
          <p:nvPr/>
        </p:nvSpPr>
        <p:spPr>
          <a:xfrm>
            <a:off x="-5442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5" name="Slide 103.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8774875" y="0"/>
            <a:ext cx="304800" cy="304800"/>
          </a:xfrm>
          <a:prstGeom prst="rect">
            <a:avLst/>
          </a:prstGeom>
        </p:spPr>
      </p:pic>
    </p:spTree>
    <p:custDataLst>
      <p:tags r:id="rId1"/>
    </p:custDataLst>
  </p:cSld>
  <p:clrMapOvr>
    <a:masterClrMapping/>
  </p:clrMapOvr>
  <p:transition advClick="0" advTm="20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561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143000"/>
          </a:xfrm>
        </p:spPr>
        <p:txBody>
          <a:bodyPr>
            <a:normAutofit fontScale="90000"/>
          </a:bodyPr>
          <a:lstStyle/>
          <a:p>
            <a:r>
              <a:rPr lang="en-US" dirty="0"/>
              <a:t>What holds the octamer together?</a:t>
            </a:r>
            <a:br>
              <a:rPr lang="en-US" dirty="0"/>
            </a:br>
            <a:br>
              <a:rPr lang="en-US" dirty="0"/>
            </a:br>
            <a:r>
              <a:rPr lang="en-US" dirty="0"/>
              <a:t>2.  H3-H4 interactions</a:t>
            </a:r>
          </a:p>
        </p:txBody>
      </p:sp>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4" action="ppaction://hlinksldjump"/>
              </a:rPr>
              <a:t>Table of Contents</a:t>
            </a:r>
            <a:endParaRPr lang="en-US" dirty="0"/>
          </a:p>
        </p:txBody>
      </p:sp>
    </p:spTree>
    <p:custDataLst>
      <p:tags r:id="rId1"/>
    </p:custDataLst>
  </p:cSld>
  <p:clrMapOvr>
    <a:masterClrMapping/>
  </p:clrMapOvr>
  <p:transition advClick="0" advTm="6000"/>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3[a]-H4[b]-H3[e]-H4[f]-centered.png"/>
          <p:cNvPicPr>
            <a:picLocks noChangeAspect="1"/>
          </p:cNvPicPr>
          <p:nvPr/>
        </p:nvPicPr>
        <p:blipFill>
          <a:blip r:embed="rId6" cstate="print"/>
          <a:stretch>
            <a:fillRect/>
          </a:stretch>
        </p:blipFill>
        <p:spPr>
          <a:xfrm>
            <a:off x="2141009" y="998009"/>
            <a:ext cx="5257800" cy="5257800"/>
          </a:xfrm>
          <a:prstGeom prst="rect">
            <a:avLst/>
          </a:prstGeom>
        </p:spPr>
      </p:pic>
      <p:sp>
        <p:nvSpPr>
          <p:cNvPr id="4" name="TextBox 3"/>
          <p:cNvSpPr txBox="1"/>
          <p:nvPr/>
        </p:nvSpPr>
        <p:spPr>
          <a:xfrm>
            <a:off x="4929052" y="1428690"/>
            <a:ext cx="838200" cy="400110"/>
          </a:xfrm>
          <a:prstGeom prst="rect">
            <a:avLst/>
          </a:prstGeom>
          <a:noFill/>
        </p:spPr>
        <p:txBody>
          <a:bodyPr wrap="square" rtlCol="0">
            <a:spAutoFit/>
          </a:bodyPr>
          <a:lstStyle/>
          <a:p>
            <a:pPr algn="ctr"/>
            <a:r>
              <a:rPr lang="en-US" sz="2000" b="1" dirty="0">
                <a:solidFill>
                  <a:schemeClr val="bg1"/>
                </a:solidFill>
              </a:rPr>
              <a:t>H3[a]</a:t>
            </a:r>
          </a:p>
        </p:txBody>
      </p:sp>
      <p:sp>
        <p:nvSpPr>
          <p:cNvPr id="5" name="TextBox 4"/>
          <p:cNvSpPr txBox="1"/>
          <p:nvPr/>
        </p:nvSpPr>
        <p:spPr>
          <a:xfrm>
            <a:off x="3886200" y="1276290"/>
            <a:ext cx="838200" cy="400110"/>
          </a:xfrm>
          <a:prstGeom prst="rect">
            <a:avLst/>
          </a:prstGeom>
          <a:noFill/>
        </p:spPr>
        <p:txBody>
          <a:bodyPr wrap="square" rtlCol="0">
            <a:spAutoFit/>
          </a:bodyPr>
          <a:lstStyle/>
          <a:p>
            <a:pPr algn="ctr"/>
            <a:r>
              <a:rPr lang="en-US" sz="2000" b="1" dirty="0">
                <a:solidFill>
                  <a:srgbClr val="FFFF00"/>
                </a:solidFill>
              </a:rPr>
              <a:t>H3[e]</a:t>
            </a:r>
          </a:p>
        </p:txBody>
      </p:sp>
      <p:sp>
        <p:nvSpPr>
          <p:cNvPr id="6" name="TextBox 5"/>
          <p:cNvSpPr txBox="1"/>
          <p:nvPr/>
        </p:nvSpPr>
        <p:spPr>
          <a:xfrm>
            <a:off x="6172200" y="2190690"/>
            <a:ext cx="838200" cy="400110"/>
          </a:xfrm>
          <a:prstGeom prst="rect">
            <a:avLst/>
          </a:prstGeom>
          <a:noFill/>
        </p:spPr>
        <p:txBody>
          <a:bodyPr wrap="square" rtlCol="0">
            <a:spAutoFit/>
          </a:bodyPr>
          <a:lstStyle/>
          <a:p>
            <a:pPr algn="ctr"/>
            <a:r>
              <a:rPr lang="en-US" sz="2000" b="1" dirty="0">
                <a:solidFill>
                  <a:srgbClr val="FF0000"/>
                </a:solidFill>
              </a:rPr>
              <a:t>H4[b]</a:t>
            </a:r>
          </a:p>
        </p:txBody>
      </p:sp>
      <p:sp>
        <p:nvSpPr>
          <p:cNvPr id="7" name="TextBox 6"/>
          <p:cNvSpPr txBox="1"/>
          <p:nvPr/>
        </p:nvSpPr>
        <p:spPr>
          <a:xfrm>
            <a:off x="2590800" y="1962090"/>
            <a:ext cx="838200" cy="400110"/>
          </a:xfrm>
          <a:prstGeom prst="rect">
            <a:avLst/>
          </a:prstGeom>
          <a:noFill/>
        </p:spPr>
        <p:txBody>
          <a:bodyPr wrap="square" rtlCol="0">
            <a:spAutoFit/>
          </a:bodyPr>
          <a:lstStyle/>
          <a:p>
            <a:pPr algn="ctr"/>
            <a:r>
              <a:rPr lang="en-US" sz="2000" b="1" dirty="0">
                <a:solidFill>
                  <a:schemeClr val="accent6">
                    <a:lumMod val="50000"/>
                  </a:schemeClr>
                </a:solidFill>
              </a:rPr>
              <a:t>H4[b]</a:t>
            </a:r>
          </a:p>
        </p:txBody>
      </p:sp>
      <p:cxnSp>
        <p:nvCxnSpPr>
          <p:cNvPr id="8" name="Straight Arrow Connector 7"/>
          <p:cNvCxnSpPr/>
          <p:nvPr/>
        </p:nvCxnSpPr>
        <p:spPr>
          <a:xfrm rot="5400000" flipH="1">
            <a:off x="4763589" y="2869474"/>
            <a:ext cx="2133600" cy="1219200"/>
          </a:xfrm>
          <a:prstGeom prst="straightConnector1">
            <a:avLst/>
          </a:prstGeom>
          <a:ln w="12700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5400000">
            <a:off x="4421778" y="3492137"/>
            <a:ext cx="2312126" cy="457200"/>
          </a:xfrm>
          <a:prstGeom prst="straightConnector1">
            <a:avLst/>
          </a:prstGeom>
          <a:ln w="127000">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442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12" name="Slide 105.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76200" y="0"/>
            <a:ext cx="304800" cy="304800"/>
          </a:xfrm>
          <a:prstGeom prst="rect">
            <a:avLst/>
          </a:prstGeom>
        </p:spPr>
      </p:pic>
    </p:spTree>
    <p:custDataLst>
      <p:tags r:id="rId1"/>
    </p:custDataLst>
  </p:cSld>
  <p:clrMapOvr>
    <a:masterClrMapping/>
  </p:clrMapOvr>
  <p:transition advClick="0" advTm="6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par>
                          <p:cTn id="7" fill="hold">
                            <p:stCondLst>
                              <p:cond delay="0"/>
                            </p:stCondLst>
                            <p:childTnLst>
                              <p:par>
                                <p:cTn id="8" presetID="2" presetClass="entr" presetSubtype="4" fill="hold" nodeType="afterEffect">
                                  <p:stCondLst>
                                    <p:cond delay="5100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1" fill="hold" nodeType="withEffect">
                                  <p:stCondLst>
                                    <p:cond delay="5100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6829" numSld="999">
                <p:cTn id="16"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28800"/>
            <a:ext cx="9144000" cy="2954655"/>
          </a:xfrm>
          <a:prstGeom prst="rect">
            <a:avLst/>
          </a:prstGeom>
          <a:noFill/>
        </p:spPr>
        <p:txBody>
          <a:bodyPr wrap="square" rtlCol="0">
            <a:spAutoFit/>
          </a:bodyPr>
          <a:lstStyle/>
          <a:p>
            <a:pPr algn="ctr"/>
            <a:r>
              <a:rPr lang="en-US" sz="2800" b="1" dirty="0"/>
              <a:t>Average % amino acid composition</a:t>
            </a:r>
            <a:endParaRPr lang="en-US" sz="2800" dirty="0"/>
          </a:p>
          <a:p>
            <a:pPr algn="ctr"/>
            <a:r>
              <a:rPr lang="en-US" sz="2800" b="1" dirty="0"/>
              <a:t>of monomer parts</a:t>
            </a:r>
            <a:endParaRPr lang="en-US" sz="2800" dirty="0"/>
          </a:p>
          <a:p>
            <a:pPr algn="ctr"/>
            <a:r>
              <a:rPr lang="en-US" sz="2200" dirty="0"/>
              <a:t> </a:t>
            </a:r>
          </a:p>
          <a:p>
            <a:r>
              <a:rPr lang="en-US" sz="2200" b="1" u="sng" dirty="0"/>
              <a:t>Region</a:t>
            </a:r>
            <a:r>
              <a:rPr lang="en-US" sz="2200" dirty="0"/>
              <a:t>           </a:t>
            </a:r>
            <a:r>
              <a:rPr lang="en-US" sz="2200" b="1" u="sng" dirty="0"/>
              <a:t>Basic</a:t>
            </a:r>
            <a:r>
              <a:rPr lang="en-US" sz="2200" dirty="0"/>
              <a:t>     </a:t>
            </a:r>
            <a:r>
              <a:rPr lang="en-US" sz="2200" b="1" u="sng" dirty="0"/>
              <a:t>Hydrophobic</a:t>
            </a:r>
            <a:r>
              <a:rPr lang="en-US" sz="2200" dirty="0"/>
              <a:t>   </a:t>
            </a:r>
            <a:r>
              <a:rPr lang="en-US" sz="3600" dirty="0"/>
              <a:t> </a:t>
            </a:r>
            <a:r>
              <a:rPr lang="en-US" sz="2200" dirty="0"/>
              <a:t> </a:t>
            </a:r>
            <a:r>
              <a:rPr lang="en-US" sz="2200" b="1" u="sng" dirty="0"/>
              <a:t>Other   ( = </a:t>
            </a:r>
            <a:r>
              <a:rPr lang="en-US" sz="2200" b="1" u="sng" dirty="0" err="1"/>
              <a:t>Hydrophylic+Acidic+Glycine</a:t>
            </a:r>
            <a:r>
              <a:rPr lang="en-US" sz="2200" b="1" u="sng" dirty="0"/>
              <a:t>)</a:t>
            </a:r>
            <a:endParaRPr lang="en-US" sz="2200" dirty="0"/>
          </a:p>
          <a:p>
            <a:r>
              <a:rPr lang="en-US" sz="2200" b="1" dirty="0"/>
              <a:t>N-terminus</a:t>
            </a:r>
            <a:r>
              <a:rPr lang="en-US" sz="2200" dirty="0"/>
              <a:t>    34.4             26.8               38.8     ( =        19.7      +   2.8  + 16.3)</a:t>
            </a:r>
          </a:p>
          <a:p>
            <a:r>
              <a:rPr lang="en-US" sz="2200" b="1" dirty="0"/>
              <a:t>Helix II</a:t>
            </a:r>
            <a:r>
              <a:rPr lang="en-US" sz="2200" dirty="0"/>
              <a:t>      </a:t>
            </a:r>
            <a:r>
              <a:rPr lang="en-US" dirty="0"/>
              <a:t> </a:t>
            </a:r>
            <a:r>
              <a:rPr lang="en-US" sz="2200" dirty="0"/>
              <a:t>     </a:t>
            </a:r>
            <a:r>
              <a:rPr lang="en-US" sz="2000" dirty="0"/>
              <a:t> </a:t>
            </a:r>
            <a:r>
              <a:rPr lang="en-US" sz="2200" dirty="0"/>
              <a:t>  9.0 </a:t>
            </a:r>
            <a:r>
              <a:rPr lang="en-US" sz="1600" dirty="0"/>
              <a:t>  </a:t>
            </a:r>
            <a:r>
              <a:rPr lang="en-US" dirty="0"/>
              <a:t> </a:t>
            </a:r>
            <a:r>
              <a:rPr lang="en-US" sz="2200" dirty="0"/>
              <a:t>  </a:t>
            </a:r>
            <a:r>
              <a:rPr lang="en-US" sz="1600" dirty="0"/>
              <a:t> </a:t>
            </a:r>
            <a:r>
              <a:rPr lang="en-US" sz="2200" dirty="0"/>
              <a:t>       55.7               35.3     ( =        17.1      + 14.6  +   3.6)</a:t>
            </a:r>
          </a:p>
          <a:p>
            <a:endParaRPr lang="en-US" sz="2200" dirty="0"/>
          </a:p>
        </p:txBody>
      </p:sp>
      <p:cxnSp>
        <p:nvCxnSpPr>
          <p:cNvPr id="6" name="Straight Arrow Connector 5"/>
          <p:cNvCxnSpPr/>
          <p:nvPr/>
        </p:nvCxnSpPr>
        <p:spPr>
          <a:xfrm rot="5400000" flipH="1" flipV="1">
            <a:off x="1067889" y="4152900"/>
            <a:ext cx="762000" cy="381000"/>
          </a:xfrm>
          <a:prstGeom prst="straightConnector1">
            <a:avLst/>
          </a:prstGeom>
          <a:ln w="38100">
            <a:solidFill>
              <a:srgbClr val="0066FF"/>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5400000" flipH="1" flipV="1">
            <a:off x="2389415" y="4509952"/>
            <a:ext cx="762000" cy="381000"/>
          </a:xfrm>
          <a:prstGeom prst="straightConnector1">
            <a:avLst/>
          </a:prstGeom>
          <a:ln w="38100">
            <a:solidFill>
              <a:srgbClr val="0066FF"/>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0" y="1828800"/>
            <a:ext cx="9144000" cy="2954655"/>
          </a:xfrm>
          <a:prstGeom prst="rect">
            <a:avLst/>
          </a:prstGeom>
          <a:solidFill>
            <a:schemeClr val="bg1"/>
          </a:solidFill>
        </p:spPr>
        <p:txBody>
          <a:bodyPr wrap="square" rtlCol="0">
            <a:spAutoFit/>
          </a:bodyPr>
          <a:lstStyle/>
          <a:p>
            <a:pPr algn="ctr"/>
            <a:r>
              <a:rPr lang="en-US" sz="2800" b="1" dirty="0"/>
              <a:t>Average % amino acid composition</a:t>
            </a:r>
            <a:endParaRPr lang="en-US" sz="2800" dirty="0"/>
          </a:p>
          <a:p>
            <a:pPr algn="ctr"/>
            <a:r>
              <a:rPr lang="en-US" sz="2800" b="1" dirty="0"/>
              <a:t>of monomer parts</a:t>
            </a:r>
            <a:endParaRPr lang="en-US" sz="2800" dirty="0"/>
          </a:p>
          <a:p>
            <a:pPr algn="ctr"/>
            <a:r>
              <a:rPr lang="en-US" sz="2200" dirty="0"/>
              <a:t> </a:t>
            </a:r>
          </a:p>
          <a:p>
            <a:r>
              <a:rPr lang="en-US" sz="2200" b="1" u="sng" dirty="0"/>
              <a:t>Region</a:t>
            </a:r>
            <a:r>
              <a:rPr lang="en-US" sz="2200" dirty="0"/>
              <a:t>           </a:t>
            </a:r>
            <a:r>
              <a:rPr lang="en-US" sz="2200" b="1" u="sng" dirty="0"/>
              <a:t>Basic</a:t>
            </a:r>
            <a:r>
              <a:rPr lang="en-US" sz="2200" dirty="0"/>
              <a:t>     </a:t>
            </a:r>
            <a:r>
              <a:rPr lang="en-US" sz="2200" b="1" u="sng" dirty="0"/>
              <a:t>Hydrophobic</a:t>
            </a:r>
            <a:r>
              <a:rPr lang="en-US" sz="2200" dirty="0"/>
              <a:t>   </a:t>
            </a:r>
            <a:r>
              <a:rPr lang="en-US" sz="3600" dirty="0"/>
              <a:t> </a:t>
            </a:r>
            <a:r>
              <a:rPr lang="en-US" sz="2200" dirty="0"/>
              <a:t> </a:t>
            </a:r>
            <a:r>
              <a:rPr lang="en-US" sz="2400" b="1" u="sng" dirty="0">
                <a:solidFill>
                  <a:srgbClr val="FF33CC"/>
                </a:solidFill>
              </a:rPr>
              <a:t>Other</a:t>
            </a:r>
            <a:r>
              <a:rPr lang="en-US" sz="2200" b="1" u="sng" dirty="0"/>
              <a:t>   ( = </a:t>
            </a:r>
            <a:r>
              <a:rPr lang="en-US" sz="2200" b="1" u="sng" dirty="0" err="1"/>
              <a:t>Hydrophylic+Acidic+Glycine</a:t>
            </a:r>
            <a:r>
              <a:rPr lang="en-US" sz="2200" b="1" u="sng" dirty="0"/>
              <a:t>)</a:t>
            </a:r>
            <a:endParaRPr lang="en-US" sz="2200" dirty="0"/>
          </a:p>
          <a:p>
            <a:r>
              <a:rPr lang="en-US" sz="2200" b="1" dirty="0"/>
              <a:t>N-terminus</a:t>
            </a:r>
            <a:r>
              <a:rPr lang="en-US" sz="2200" dirty="0"/>
              <a:t>    34.4             26.8               </a:t>
            </a:r>
            <a:r>
              <a:rPr lang="en-US" sz="2400" b="1" dirty="0">
                <a:solidFill>
                  <a:srgbClr val="FF33CC"/>
                </a:solidFill>
              </a:rPr>
              <a:t>38.8</a:t>
            </a:r>
            <a:r>
              <a:rPr lang="en-US" sz="2200" dirty="0"/>
              <a:t>     ( =        19.7      +   2.8  + 16.3)</a:t>
            </a:r>
          </a:p>
          <a:p>
            <a:r>
              <a:rPr lang="en-US" sz="2200" b="1" dirty="0"/>
              <a:t>Helix II</a:t>
            </a:r>
            <a:r>
              <a:rPr lang="en-US" sz="2200" dirty="0"/>
              <a:t>      </a:t>
            </a:r>
            <a:r>
              <a:rPr lang="en-US" dirty="0"/>
              <a:t> </a:t>
            </a:r>
            <a:r>
              <a:rPr lang="en-US" sz="2200" dirty="0"/>
              <a:t>     </a:t>
            </a:r>
            <a:r>
              <a:rPr lang="en-US" sz="2000" dirty="0"/>
              <a:t> </a:t>
            </a:r>
            <a:r>
              <a:rPr lang="en-US" sz="2200" dirty="0"/>
              <a:t>  9.0 </a:t>
            </a:r>
            <a:r>
              <a:rPr lang="en-US" sz="1600" dirty="0"/>
              <a:t>  </a:t>
            </a:r>
            <a:r>
              <a:rPr lang="en-US" dirty="0"/>
              <a:t> </a:t>
            </a:r>
            <a:r>
              <a:rPr lang="en-US" sz="2200" dirty="0"/>
              <a:t>  </a:t>
            </a:r>
            <a:r>
              <a:rPr lang="en-US" sz="1600" dirty="0"/>
              <a:t> </a:t>
            </a:r>
            <a:r>
              <a:rPr lang="en-US" sz="2200" dirty="0"/>
              <a:t>       55.7               </a:t>
            </a:r>
            <a:r>
              <a:rPr lang="en-US" sz="2400" b="1" dirty="0">
                <a:solidFill>
                  <a:srgbClr val="FF33CC"/>
                </a:solidFill>
              </a:rPr>
              <a:t>35.3</a:t>
            </a:r>
            <a:r>
              <a:rPr lang="en-US" sz="2200" dirty="0"/>
              <a:t>     ( =        17.1      + 14.6  +   3.6)</a:t>
            </a:r>
          </a:p>
          <a:p>
            <a:endParaRPr lang="en-US" sz="2200" dirty="0"/>
          </a:p>
        </p:txBody>
      </p:sp>
      <p:sp>
        <p:nvSpPr>
          <p:cNvPr id="8" name="TextBox 7"/>
          <p:cNvSpPr txBox="1"/>
          <p:nvPr/>
        </p:nvSpPr>
        <p:spPr>
          <a:xfrm>
            <a:off x="-54425" y="6548250"/>
            <a:ext cx="1828800" cy="369332"/>
          </a:xfrm>
          <a:prstGeom prst="rect">
            <a:avLst/>
          </a:prstGeom>
          <a:noFill/>
        </p:spPr>
        <p:txBody>
          <a:bodyPr wrap="square" rtlCol="0">
            <a:spAutoFit/>
          </a:bodyPr>
          <a:lstStyle/>
          <a:p>
            <a:r>
              <a:rPr lang="en-US" dirty="0">
                <a:hlinkClick r:id="rId6" action="ppaction://hlinksldjump"/>
              </a:rPr>
              <a:t>Table of Contents</a:t>
            </a:r>
            <a:endParaRPr lang="en-US" dirty="0"/>
          </a:p>
        </p:txBody>
      </p:sp>
      <p:pic>
        <p:nvPicPr>
          <p:cNvPr id="9" name="Slide 106.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8915400" y="6553200"/>
            <a:ext cx="304800" cy="304800"/>
          </a:xfrm>
          <a:prstGeom prst="rect">
            <a:avLst/>
          </a:prstGeom>
        </p:spPr>
      </p:pic>
    </p:spTree>
    <p:custDataLst>
      <p:tags r:id="rId1"/>
    </p:custDataLst>
  </p:cSld>
  <p:clrMapOvr>
    <a:masterClrMapping/>
  </p:clrMapOvr>
  <p:transition advClick="0" advTm="7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1" presetClass="entr" presetSubtype="0" fill="hold" grpId="0" nodeType="afterEffect">
                                  <p:stCondLst>
                                    <p:cond delay="23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23000"/>
                            </p:stCondLst>
                            <p:childTnLst>
                              <p:par>
                                <p:cTn id="11" presetID="1" presetClass="exit" presetSubtype="0" fill="hold" grpId="1" nodeType="afterEffect">
                                  <p:stCondLst>
                                    <p:cond delay="7000"/>
                                  </p:stCondLst>
                                  <p:childTnLst>
                                    <p:set>
                                      <p:cBhvr>
                                        <p:cTn id="12" dur="1" fill="hold">
                                          <p:stCondLst>
                                            <p:cond delay="0"/>
                                          </p:stCondLst>
                                        </p:cTn>
                                        <p:tgtEl>
                                          <p:spTgt spid="5"/>
                                        </p:tgtEl>
                                        <p:attrNameLst>
                                          <p:attrName>style.visibility</p:attrName>
                                        </p:attrNameLst>
                                      </p:cBhvr>
                                      <p:to>
                                        <p:strVal val="hidden"/>
                                      </p:to>
                                    </p:set>
                                  </p:childTnLst>
                                </p:cTn>
                              </p:par>
                            </p:childTnLst>
                          </p:cTn>
                        </p:par>
                        <p:par>
                          <p:cTn id="13" fill="hold">
                            <p:stCondLst>
                              <p:cond delay="30000"/>
                            </p:stCondLst>
                            <p:childTnLst>
                              <p:par>
                                <p:cTn id="14" presetID="2" presetClass="entr" presetSubtype="4" fill="hold" nodeType="afterEffect">
                                  <p:stCondLst>
                                    <p:cond delay="2000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par>
                          <p:cTn id="18" fill="hold">
                            <p:stCondLst>
                              <p:cond delay="50500"/>
                            </p:stCondLst>
                            <p:childTnLst>
                              <p:par>
                                <p:cTn id="19" presetID="9" presetClass="exit" presetSubtype="0" fill="hold" nodeType="afterEffect">
                                  <p:stCondLst>
                                    <p:cond delay="7000"/>
                                  </p:stCondLst>
                                  <p:childTnLst>
                                    <p:animEffect transition="out" filter="dissolv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par>
                          <p:cTn id="22" fill="hold">
                            <p:stCondLst>
                              <p:cond delay="58000"/>
                            </p:stCondLst>
                            <p:childTnLst>
                              <p:par>
                                <p:cTn id="23" presetID="2" presetClass="entr" presetSubtype="4" fill="hold" nodeType="afterEffect">
                                  <p:stCondLst>
                                    <p:cond delay="500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par>
                          <p:cTn id="27" fill="hold">
                            <p:stCondLst>
                              <p:cond delay="63500"/>
                            </p:stCondLst>
                            <p:childTnLst>
                              <p:par>
                                <p:cTn id="28" presetID="9" presetClass="exit" presetSubtype="0" fill="hold" nodeType="afterEffect">
                                  <p:stCondLst>
                                    <p:cond delay="11000"/>
                                  </p:stCondLst>
                                  <p:childTnLst>
                                    <p:animEffect transition="out" filter="dissolv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69512" numSld="999">
                <p:cTn id="31" fill="hold" display="0">
                  <p:stCondLst>
                    <p:cond delay="indefinite"/>
                  </p:stCondLst>
                  <p:endCondLst>
                    <p:cond evt="onPrev" delay="0">
                      <p:tgtEl>
                        <p:sldTgt/>
                      </p:tgtEl>
                    </p:cond>
                    <p:cond evt="onStopAudio" delay="0">
                      <p:tgtEl>
                        <p:sldTgt/>
                      </p:tgtEl>
                    </p:cond>
                  </p:endCondLst>
                </p:cTn>
                <p:tgtEl>
                  <p:spTgt spid="9"/>
                </p:tgtEl>
              </p:cMediaNode>
            </p:audio>
          </p:childTnLst>
        </p:cTn>
      </p:par>
    </p:tnLst>
    <p:bldLst>
      <p:bldP spid="5" grpId="0" animBg="1"/>
      <p:bldP spid="5" grpId="1" animBg="1"/>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3-H4_rotate_0.png"/>
          <p:cNvPicPr>
            <a:picLocks noChangeAspect="1"/>
          </p:cNvPicPr>
          <p:nvPr/>
        </p:nvPicPr>
        <p:blipFill>
          <a:blip r:embed="rId6" cstate="print"/>
          <a:stretch>
            <a:fillRect/>
          </a:stretch>
        </p:blipFill>
        <p:spPr>
          <a:xfrm>
            <a:off x="1698170" y="457200"/>
            <a:ext cx="5852160" cy="5852160"/>
          </a:xfrm>
          <a:prstGeom prst="rect">
            <a:avLst/>
          </a:prstGeom>
        </p:spPr>
      </p:pic>
      <p:sp>
        <p:nvSpPr>
          <p:cNvPr id="4" name="TextBox 3"/>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5" name="Slide 107.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76200" y="6605650"/>
            <a:ext cx="304800" cy="304800"/>
          </a:xfrm>
          <a:prstGeom prst="rect">
            <a:avLst/>
          </a:prstGeom>
        </p:spPr>
      </p:pic>
    </p:spTree>
    <p:custDataLst>
      <p:tags r:id="rId1"/>
    </p:custDataLst>
  </p:cSld>
  <p:clrMapOvr>
    <a:masterClrMapping/>
  </p:clrMapOvr>
  <p:transition advClick="0" advTm="2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561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elix II_H3-H4-alley-TEMP.png"/>
          <p:cNvPicPr>
            <a:picLocks noChangeAspect="1"/>
          </p:cNvPicPr>
          <p:nvPr/>
        </p:nvPicPr>
        <p:blipFill>
          <a:blip r:embed="rId6" cstate="print"/>
          <a:stretch>
            <a:fillRect/>
          </a:stretch>
        </p:blipFill>
        <p:spPr>
          <a:xfrm>
            <a:off x="2141009" y="998009"/>
            <a:ext cx="4861982" cy="4861982"/>
          </a:xfrm>
          <a:prstGeom prst="rect">
            <a:avLst/>
          </a:prstGeom>
        </p:spPr>
      </p:pic>
      <p:sp>
        <p:nvSpPr>
          <p:cNvPr id="4" name="TextBox 3"/>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5" name="Slide 108.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88075" y="6593775"/>
            <a:ext cx="304800" cy="304800"/>
          </a:xfrm>
          <a:prstGeom prst="rect">
            <a:avLst/>
          </a:prstGeom>
        </p:spPr>
      </p:pic>
    </p:spTree>
    <p:custDataLst>
      <p:tags r:id="rId1"/>
    </p:custDataLst>
  </p:cSld>
  <p:clrMapOvr>
    <a:masterClrMapping/>
  </p:clrMapOvr>
  <p:transition spd="slow" advClick="0" advTm="3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9268">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elix II_H3-H4-alley0.png"/>
          <p:cNvPicPr>
            <a:picLocks noChangeAspect="1"/>
          </p:cNvPicPr>
          <p:nvPr/>
        </p:nvPicPr>
        <p:blipFill>
          <a:blip r:embed="rId6" cstate="print"/>
          <a:stretch>
            <a:fillRect/>
          </a:stretch>
        </p:blipFill>
        <p:spPr>
          <a:xfrm>
            <a:off x="2141009" y="998009"/>
            <a:ext cx="4861982" cy="4861982"/>
          </a:xfrm>
          <a:prstGeom prst="rect">
            <a:avLst/>
          </a:prstGeom>
        </p:spPr>
      </p:pic>
      <p:sp>
        <p:nvSpPr>
          <p:cNvPr id="4" name="TextBox 3"/>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5" name="Slide 109.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104900" y="6593775"/>
            <a:ext cx="304800" cy="304800"/>
          </a:xfrm>
          <a:prstGeom prst="rect">
            <a:avLst/>
          </a:prstGeom>
        </p:spPr>
      </p:pic>
    </p:spTree>
    <p:custDataLst>
      <p:tags r:id="rId1"/>
    </p:custDataLst>
  </p:cSld>
  <p:clrMapOvr>
    <a:masterClrMapping/>
  </p:clrMapOvr>
  <p:transition advClick="0" advTm="4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9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1707">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438400"/>
            <a:ext cx="8229600" cy="1143000"/>
          </a:xfrm>
        </p:spPr>
        <p:txBody>
          <a:bodyPr>
            <a:normAutofit/>
          </a:bodyPr>
          <a:lstStyle/>
          <a:p>
            <a:r>
              <a:rPr lang="en-US" dirty="0"/>
              <a:t>Futility of working without ribbons</a:t>
            </a:r>
          </a:p>
        </p:txBody>
      </p:sp>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4" action="ppaction://hlinksldjump"/>
              </a:rPr>
              <a:t>Table of Contents</a:t>
            </a:r>
            <a:endParaRPr lang="en-US" dirty="0"/>
          </a:p>
        </p:txBody>
      </p:sp>
    </p:spTree>
    <p:custDataLst>
      <p:tags r:id="rId1"/>
    </p:custDataLst>
  </p:cSld>
  <p:clrMapOvr>
    <a:masterClrMapping/>
  </p:clrMapOvr>
  <p:transition advClick="0" advTm="4000"/>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elix II_H3-H4-alley1.png"/>
          <p:cNvPicPr>
            <a:picLocks noChangeAspect="1"/>
          </p:cNvPicPr>
          <p:nvPr/>
        </p:nvPicPr>
        <p:blipFill>
          <a:blip r:embed="rId4" cstate="print"/>
          <a:stretch>
            <a:fillRect/>
          </a:stretch>
        </p:blipFill>
        <p:spPr>
          <a:xfrm>
            <a:off x="2141009" y="998009"/>
            <a:ext cx="4861982" cy="4861982"/>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5" action="ppaction://hlinksldjump"/>
              </a:rPr>
              <a:t>Table of Contents</a:t>
            </a:r>
            <a:endParaRPr lang="en-US" dirty="0"/>
          </a:p>
        </p:txBody>
      </p:sp>
    </p:spTree>
    <p:custDataLst>
      <p:tags r:id="rId1"/>
    </p:custDataLst>
  </p:cSld>
  <p:clrMapOvr>
    <a:masterClrMapping/>
  </p:clrMapOvr>
  <p:transition advClick="0" advTm="1000"/>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elix II_H3-H4-alley2.png"/>
          <p:cNvPicPr>
            <a:picLocks noChangeAspect="1"/>
          </p:cNvPicPr>
          <p:nvPr/>
        </p:nvPicPr>
        <p:blipFill>
          <a:blip r:embed="rId4" cstate="print"/>
          <a:stretch>
            <a:fillRect/>
          </a:stretch>
        </p:blipFill>
        <p:spPr>
          <a:xfrm>
            <a:off x="2141009" y="998009"/>
            <a:ext cx="4861982" cy="4861982"/>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5" action="ppaction://hlinksldjump"/>
              </a:rPr>
              <a:t>Table of Contents</a:t>
            </a:r>
            <a:endParaRPr lang="en-US" dirty="0"/>
          </a:p>
        </p:txBody>
      </p:sp>
    </p:spTree>
    <p:custDataLst>
      <p:tags r:id="rId1"/>
    </p:custDataLst>
  </p:cSld>
  <p:clrMapOvr>
    <a:masterClrMapping/>
  </p:clrMapOvr>
  <p:transition advClick="0" advTm="1000"/>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elix II_H3-H4-alley3.png"/>
          <p:cNvPicPr>
            <a:picLocks noChangeAspect="1"/>
          </p:cNvPicPr>
          <p:nvPr/>
        </p:nvPicPr>
        <p:blipFill>
          <a:blip r:embed="rId4" cstate="print"/>
          <a:stretch>
            <a:fillRect/>
          </a:stretch>
        </p:blipFill>
        <p:spPr>
          <a:xfrm>
            <a:off x="2141009" y="998009"/>
            <a:ext cx="4861982" cy="4861982"/>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5" action="ppaction://hlinksldjump"/>
              </a:rPr>
              <a:t>Table of Contents</a:t>
            </a:r>
            <a:endParaRPr lang="en-US" dirty="0"/>
          </a:p>
        </p:txBody>
      </p:sp>
    </p:spTree>
    <p:custDataLst>
      <p:tags r:id="rId1"/>
    </p:custDataLst>
  </p:cSld>
  <p:clrMapOvr>
    <a:masterClrMapping/>
  </p:clrMapOvr>
  <p:transition advClick="0" advTm="1000"/>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elix II_H3-H4-alley4.png"/>
          <p:cNvPicPr>
            <a:picLocks noChangeAspect="1"/>
          </p:cNvPicPr>
          <p:nvPr/>
        </p:nvPicPr>
        <p:blipFill>
          <a:blip r:embed="rId4" cstate="print"/>
          <a:stretch>
            <a:fillRect/>
          </a:stretch>
        </p:blipFill>
        <p:spPr>
          <a:xfrm>
            <a:off x="2141009" y="998009"/>
            <a:ext cx="4861982" cy="4861982"/>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5" action="ppaction://hlinksldjump"/>
              </a:rPr>
              <a:t>Table of Contents</a:t>
            </a:r>
            <a:endParaRPr lang="en-US" dirty="0"/>
          </a:p>
        </p:txBody>
      </p:sp>
    </p:spTree>
    <p:custDataLst>
      <p:tags r:id="rId1"/>
    </p:custDataLst>
  </p:cSld>
  <p:clrMapOvr>
    <a:masterClrMapping/>
  </p:clrMapOvr>
  <p:transition advClick="0" advTm="1000"/>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elix II_H3-H4-alley5.png"/>
          <p:cNvPicPr>
            <a:picLocks noChangeAspect="1"/>
          </p:cNvPicPr>
          <p:nvPr/>
        </p:nvPicPr>
        <p:blipFill>
          <a:blip r:embed="rId4" cstate="print"/>
          <a:stretch>
            <a:fillRect/>
          </a:stretch>
        </p:blipFill>
        <p:spPr>
          <a:xfrm>
            <a:off x="2141009" y="998009"/>
            <a:ext cx="4861982" cy="4861982"/>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5" action="ppaction://hlinksldjump"/>
              </a:rPr>
              <a:t>Table of Contents</a:t>
            </a:r>
            <a:endParaRPr lang="en-US" dirty="0"/>
          </a:p>
        </p:txBody>
      </p:sp>
    </p:spTree>
    <p:custDataLst>
      <p:tags r:id="rId1"/>
    </p:custDataLst>
  </p:cSld>
  <p:clrMapOvr>
    <a:masterClrMapping/>
  </p:clrMapOvr>
  <p:transition advClick="0" advTm="1000"/>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elix II_H3-H4-alley6.png"/>
          <p:cNvPicPr>
            <a:picLocks noChangeAspect="1"/>
          </p:cNvPicPr>
          <p:nvPr/>
        </p:nvPicPr>
        <p:blipFill>
          <a:blip r:embed="rId4" cstate="print"/>
          <a:stretch>
            <a:fillRect/>
          </a:stretch>
        </p:blipFill>
        <p:spPr>
          <a:xfrm>
            <a:off x="2141009" y="998009"/>
            <a:ext cx="4861982" cy="4861982"/>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5" action="ppaction://hlinksldjump"/>
              </a:rPr>
              <a:t>Table of Contents</a:t>
            </a:r>
            <a:endParaRPr lang="en-US" dirty="0"/>
          </a:p>
        </p:txBody>
      </p:sp>
    </p:spTree>
    <p:custDataLst>
      <p:tags r:id="rId1"/>
    </p:custDataLst>
  </p:cSld>
  <p:clrMapOvr>
    <a:masterClrMapping/>
  </p:clrMapOvr>
  <p:transition advClick="0" advTm="1000"/>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elix II_H3-H4-alley7.png"/>
          <p:cNvPicPr>
            <a:picLocks noChangeAspect="1"/>
          </p:cNvPicPr>
          <p:nvPr/>
        </p:nvPicPr>
        <p:blipFill>
          <a:blip r:embed="rId6" cstate="print"/>
          <a:stretch>
            <a:fillRect/>
          </a:stretch>
        </p:blipFill>
        <p:spPr>
          <a:xfrm>
            <a:off x="2141009" y="998009"/>
            <a:ext cx="4861982" cy="4861982"/>
          </a:xfrm>
          <a:prstGeom prst="rect">
            <a:avLst/>
          </a:prstGeom>
        </p:spPr>
      </p:pic>
      <p:cxnSp>
        <p:nvCxnSpPr>
          <p:cNvPr id="4" name="Straight Arrow Connector 3"/>
          <p:cNvCxnSpPr/>
          <p:nvPr/>
        </p:nvCxnSpPr>
        <p:spPr>
          <a:xfrm>
            <a:off x="2362200" y="1905000"/>
            <a:ext cx="1371600" cy="1588"/>
          </a:xfrm>
          <a:prstGeom prst="straightConnector1">
            <a:avLst/>
          </a:prstGeom>
          <a:ln w="28575">
            <a:solidFill>
              <a:srgbClr val="FF99FF"/>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2667000" y="2132012"/>
            <a:ext cx="1371600" cy="1588"/>
          </a:xfrm>
          <a:prstGeom prst="straightConnector1">
            <a:avLst/>
          </a:prstGeom>
          <a:ln w="28575">
            <a:solidFill>
              <a:srgbClr val="FF99FF"/>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867989" y="2895600"/>
            <a:ext cx="1371600" cy="1588"/>
          </a:xfrm>
          <a:prstGeom prst="straightConnector1">
            <a:avLst/>
          </a:prstGeom>
          <a:ln w="28575">
            <a:solidFill>
              <a:srgbClr val="FF99FF"/>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2133600" y="3351212"/>
            <a:ext cx="1371600" cy="1588"/>
          </a:xfrm>
          <a:prstGeom prst="straightConnector1">
            <a:avLst/>
          </a:prstGeom>
          <a:ln w="28575">
            <a:solidFill>
              <a:srgbClr val="FF99FF"/>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931126" y="3683726"/>
            <a:ext cx="1371600" cy="1588"/>
          </a:xfrm>
          <a:prstGeom prst="straightConnector1">
            <a:avLst/>
          </a:prstGeom>
          <a:ln w="28575">
            <a:solidFill>
              <a:srgbClr val="FF99FF"/>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10" name="Slide 116.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93025" y="6600700"/>
            <a:ext cx="304800" cy="304800"/>
          </a:xfrm>
          <a:prstGeom prst="rect">
            <a:avLst/>
          </a:prstGeom>
        </p:spPr>
      </p:pic>
    </p:spTree>
    <p:custDataLst>
      <p:tags r:id="rId1"/>
    </p:custDataLst>
  </p:cSld>
  <p:clrMapOvr>
    <a:masterClrMapping/>
  </p:clrMapOvr>
  <p:transition advClick="0" advTm="8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2" presetClass="entr" presetSubtype="8" fill="hold" nodeType="afterEffect">
                                  <p:stCondLst>
                                    <p:cond delay="2600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0-#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2600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0-#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600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2600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0-#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2600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0-#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childTnLst>
                          </p:cTn>
                        </p:par>
                        <p:par>
                          <p:cTn id="28" fill="hold">
                            <p:stCondLst>
                              <p:cond delay="26500"/>
                            </p:stCondLst>
                            <p:childTnLst>
                              <p:par>
                                <p:cTn id="29" presetID="9" presetClass="exit" presetSubtype="0" fill="hold" nodeType="afterEffect">
                                  <p:stCondLst>
                                    <p:cond delay="16000"/>
                                  </p:stCondLst>
                                  <p:childTnLst>
                                    <p:animEffect transition="out" filter="dissolve">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par>
                                <p:cTn id="32" presetID="9" presetClass="exit" presetSubtype="0" fill="hold" nodeType="withEffect">
                                  <p:stCondLst>
                                    <p:cond delay="16000"/>
                                  </p:stCondLst>
                                  <p:childTnLst>
                                    <p:animEffect transition="out" filter="dissolv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par>
                                <p:cTn id="35" presetID="9" presetClass="exit" presetSubtype="0" fill="hold" nodeType="withEffect">
                                  <p:stCondLst>
                                    <p:cond delay="16000"/>
                                  </p:stCondLst>
                                  <p:childTnLst>
                                    <p:animEffect transition="out" filter="dissolv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par>
                                <p:cTn id="38" presetID="9" presetClass="exit" presetSubtype="0" fill="hold" nodeType="withEffect">
                                  <p:stCondLst>
                                    <p:cond delay="16000"/>
                                  </p:stCondLst>
                                  <p:childTnLst>
                                    <p:animEffect transition="out" filter="dissolv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9" presetClass="exit" presetSubtype="0" fill="hold" nodeType="withEffect">
                                  <p:stCondLst>
                                    <p:cond delay="16000"/>
                                  </p:stCondLst>
                                  <p:childTnLst>
                                    <p:animEffect transition="out" filter="dissolv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73171" numSld="999">
                <p:cTn id="44"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3[a]-H4[b]-H3[e]-H4[f]-centered.png"/>
          <p:cNvPicPr>
            <a:picLocks noChangeAspect="1"/>
          </p:cNvPicPr>
          <p:nvPr/>
        </p:nvPicPr>
        <p:blipFill>
          <a:blip r:embed="rId6" cstate="print"/>
          <a:stretch>
            <a:fillRect/>
          </a:stretch>
        </p:blipFill>
        <p:spPr>
          <a:xfrm>
            <a:off x="2141009" y="998009"/>
            <a:ext cx="5257800" cy="5257800"/>
          </a:xfrm>
          <a:prstGeom prst="rect">
            <a:avLst/>
          </a:prstGeom>
        </p:spPr>
      </p:pic>
      <p:sp>
        <p:nvSpPr>
          <p:cNvPr id="8" name="TextBox 7"/>
          <p:cNvSpPr txBox="1"/>
          <p:nvPr/>
        </p:nvSpPr>
        <p:spPr>
          <a:xfrm>
            <a:off x="4931392" y="1482524"/>
            <a:ext cx="1524000" cy="461665"/>
          </a:xfrm>
          <a:prstGeom prst="rect">
            <a:avLst/>
          </a:prstGeom>
          <a:noFill/>
        </p:spPr>
        <p:txBody>
          <a:bodyPr wrap="square" rtlCol="0">
            <a:spAutoFit/>
          </a:bodyPr>
          <a:lstStyle/>
          <a:p>
            <a:pPr algn="ctr"/>
            <a:r>
              <a:rPr lang="en-US" sz="2400" dirty="0">
                <a:solidFill>
                  <a:srgbClr val="FFFF00"/>
                </a:solidFill>
                <a:sym typeface="Symbol"/>
              </a:rPr>
              <a:t>-Bridge 2</a:t>
            </a:r>
            <a:endParaRPr lang="en-US" sz="2400" dirty="0">
              <a:solidFill>
                <a:srgbClr val="FFFF00"/>
              </a:solidFill>
            </a:endParaRPr>
          </a:p>
        </p:txBody>
      </p:sp>
      <p:sp>
        <p:nvSpPr>
          <p:cNvPr id="9" name="TextBox 8"/>
          <p:cNvSpPr txBox="1"/>
          <p:nvPr/>
        </p:nvSpPr>
        <p:spPr>
          <a:xfrm>
            <a:off x="2492830" y="1530534"/>
            <a:ext cx="1524000" cy="461665"/>
          </a:xfrm>
          <a:prstGeom prst="rect">
            <a:avLst/>
          </a:prstGeom>
          <a:noFill/>
        </p:spPr>
        <p:txBody>
          <a:bodyPr wrap="square" rtlCol="0">
            <a:spAutoFit/>
          </a:bodyPr>
          <a:lstStyle/>
          <a:p>
            <a:pPr algn="ctr"/>
            <a:r>
              <a:rPr lang="en-US" sz="2400" dirty="0">
                <a:solidFill>
                  <a:srgbClr val="FFFF00"/>
                </a:solidFill>
                <a:sym typeface="Symbol"/>
              </a:rPr>
              <a:t>-Bridge 2</a:t>
            </a:r>
            <a:endParaRPr lang="en-US" sz="2400" dirty="0">
              <a:solidFill>
                <a:srgbClr val="FFFF00"/>
              </a:solidFill>
            </a:endParaRPr>
          </a:p>
        </p:txBody>
      </p:sp>
      <p:sp>
        <p:nvSpPr>
          <p:cNvPr id="5" name="TextBox 4"/>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6" name="Slide 117.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93025" y="6605650"/>
            <a:ext cx="304800" cy="304800"/>
          </a:xfrm>
          <a:prstGeom prst="rect">
            <a:avLst/>
          </a:prstGeom>
        </p:spPr>
      </p:pic>
    </p:spTree>
    <p:custDataLst>
      <p:tags r:id="rId1"/>
    </p:custDataLst>
  </p:cSld>
  <p:clrMapOvr>
    <a:masterClrMapping/>
  </p:clrMapOvr>
  <p:transition advClick="0" advTm="2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2927">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4929052" y="1428690"/>
            <a:ext cx="838200" cy="400110"/>
          </a:xfrm>
          <a:prstGeom prst="rect">
            <a:avLst/>
          </a:prstGeom>
          <a:noFill/>
        </p:spPr>
        <p:txBody>
          <a:bodyPr wrap="square" rtlCol="0">
            <a:spAutoFit/>
          </a:bodyPr>
          <a:lstStyle/>
          <a:p>
            <a:pPr algn="ctr"/>
            <a:r>
              <a:rPr lang="en-US" sz="2000" b="1" dirty="0">
                <a:solidFill>
                  <a:schemeClr val="bg1"/>
                </a:solidFill>
              </a:rPr>
              <a:t>H3[a]</a:t>
            </a:r>
          </a:p>
        </p:txBody>
      </p:sp>
      <p:cxnSp>
        <p:nvCxnSpPr>
          <p:cNvPr id="8" name="Straight Arrow Connector 7"/>
          <p:cNvCxnSpPr/>
          <p:nvPr/>
        </p:nvCxnSpPr>
        <p:spPr>
          <a:xfrm rot="5400000" flipH="1" flipV="1">
            <a:off x="4720840" y="3455124"/>
            <a:ext cx="822960" cy="1588"/>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886200" y="1276290"/>
            <a:ext cx="838200" cy="400110"/>
          </a:xfrm>
          <a:prstGeom prst="rect">
            <a:avLst/>
          </a:prstGeom>
          <a:noFill/>
        </p:spPr>
        <p:txBody>
          <a:bodyPr wrap="square" rtlCol="0">
            <a:spAutoFit/>
          </a:bodyPr>
          <a:lstStyle/>
          <a:p>
            <a:pPr algn="ctr"/>
            <a:r>
              <a:rPr lang="en-US" sz="2000" b="1" dirty="0">
                <a:solidFill>
                  <a:srgbClr val="FFFF00"/>
                </a:solidFill>
              </a:rPr>
              <a:t>H3[e]</a:t>
            </a:r>
          </a:p>
        </p:txBody>
      </p:sp>
      <p:cxnSp>
        <p:nvCxnSpPr>
          <p:cNvPr id="7" name="Straight Arrow Connector 6"/>
          <p:cNvCxnSpPr/>
          <p:nvPr/>
        </p:nvCxnSpPr>
        <p:spPr>
          <a:xfrm rot="10800000" flipH="1" flipV="1">
            <a:off x="3268679" y="2486296"/>
            <a:ext cx="822960" cy="1588"/>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581400" y="5721529"/>
            <a:ext cx="2286000" cy="523220"/>
          </a:xfrm>
          <a:prstGeom prst="rect">
            <a:avLst/>
          </a:prstGeom>
          <a:noFill/>
        </p:spPr>
        <p:txBody>
          <a:bodyPr wrap="square" rtlCol="0">
            <a:spAutoFit/>
          </a:bodyPr>
          <a:lstStyle/>
          <a:p>
            <a:pPr algn="ctr"/>
            <a:r>
              <a:rPr lang="en-US" sz="2800" b="1" dirty="0">
                <a:solidFill>
                  <a:srgbClr val="00B0F0"/>
                </a:solidFill>
              </a:rPr>
              <a:t>Leucine 109</a:t>
            </a:r>
          </a:p>
        </p:txBody>
      </p:sp>
      <p:pic>
        <p:nvPicPr>
          <p:cNvPr id="10" name="Picture 9" descr="H3-H4-tetra_b_Ile-119.png"/>
          <p:cNvPicPr>
            <a:picLocks noChangeAspect="1"/>
          </p:cNvPicPr>
          <p:nvPr/>
        </p:nvPicPr>
        <p:blipFill>
          <a:blip r:embed="rId6" cstate="print"/>
          <a:stretch>
            <a:fillRect/>
          </a:stretch>
        </p:blipFill>
        <p:spPr>
          <a:xfrm>
            <a:off x="2141009" y="998009"/>
            <a:ext cx="5257800" cy="5257800"/>
          </a:xfrm>
          <a:prstGeom prst="rect">
            <a:avLst/>
          </a:prstGeom>
        </p:spPr>
      </p:pic>
      <p:sp>
        <p:nvSpPr>
          <p:cNvPr id="11" name="TextBox 10"/>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12" name="Slide 118.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81150" y="6605650"/>
            <a:ext cx="304800" cy="304800"/>
          </a:xfrm>
          <a:prstGeom prst="rect">
            <a:avLst/>
          </a:prstGeom>
        </p:spPr>
      </p:pic>
      <p:grpSp>
        <p:nvGrpSpPr>
          <p:cNvPr id="17" name="Group 16"/>
          <p:cNvGrpSpPr/>
          <p:nvPr/>
        </p:nvGrpSpPr>
        <p:grpSpPr>
          <a:xfrm>
            <a:off x="3936864" y="1129937"/>
            <a:ext cx="1701936" cy="836023"/>
            <a:chOff x="3936864" y="1129937"/>
            <a:chExt cx="1701936" cy="836023"/>
          </a:xfrm>
        </p:grpSpPr>
        <p:cxnSp>
          <p:nvCxnSpPr>
            <p:cNvPr id="14" name="Straight Arrow Connector 13"/>
            <p:cNvCxnSpPr/>
            <p:nvPr/>
          </p:nvCxnSpPr>
          <p:spPr>
            <a:xfrm rot="5400000">
              <a:off x="3526178" y="1540623"/>
              <a:ext cx="822960" cy="1588"/>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5226526" y="1553686"/>
              <a:ext cx="822960" cy="1588"/>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spTree>
    <p:custDataLst>
      <p:tags r:id="rId1"/>
    </p:custDataLst>
  </p:cSld>
  <p:clrMapOvr>
    <a:masterClrMapping/>
  </p:clrMapOvr>
  <p:transition advClick="0" advTm="14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par>
                          <p:cTn id="7" fill="hold">
                            <p:stCondLst>
                              <p:cond delay="0"/>
                            </p:stCondLst>
                            <p:childTnLst>
                              <p:par>
                                <p:cTn id="8" presetID="2" presetClass="entr" presetSubtype="1" fill="hold" nodeType="afterEffect">
                                  <p:stCondLst>
                                    <p:cond delay="500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ppt_x"/>
                                          </p:val>
                                        </p:tav>
                                        <p:tav tm="100000">
                                          <p:val>
                                            <p:strVal val="#ppt_x"/>
                                          </p:val>
                                        </p:tav>
                                      </p:tavLst>
                                    </p:anim>
                                    <p:anim calcmode="lin" valueType="num">
                                      <p:cBhvr additive="base">
                                        <p:cTn id="11"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7805" numSld="999">
                <p:cTn id="12"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3-H4-tetra_b_Ile-119_Ile46.png"/>
          <p:cNvPicPr>
            <a:picLocks noChangeAspect="1"/>
          </p:cNvPicPr>
          <p:nvPr/>
        </p:nvPicPr>
        <p:blipFill>
          <a:blip r:embed="rId6" cstate="print"/>
          <a:stretch>
            <a:fillRect/>
          </a:stretch>
        </p:blipFill>
        <p:spPr>
          <a:xfrm>
            <a:off x="2141009" y="998009"/>
            <a:ext cx="5257800" cy="5257800"/>
          </a:xfrm>
          <a:prstGeom prst="rect">
            <a:avLst/>
          </a:prstGeom>
        </p:spPr>
      </p:pic>
      <p:cxnSp>
        <p:nvCxnSpPr>
          <p:cNvPr id="5" name="Straight Arrow Connector 4"/>
          <p:cNvCxnSpPr/>
          <p:nvPr/>
        </p:nvCxnSpPr>
        <p:spPr>
          <a:xfrm rot="5400000">
            <a:off x="3526178" y="1540623"/>
            <a:ext cx="822960" cy="1588"/>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rot="5400000">
            <a:off x="5226526" y="1553686"/>
            <a:ext cx="822960" cy="1588"/>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3592875" y="990600"/>
            <a:ext cx="2426925" cy="901337"/>
            <a:chOff x="3592875" y="990600"/>
            <a:chExt cx="2426925" cy="901337"/>
          </a:xfrm>
        </p:grpSpPr>
        <p:cxnSp>
          <p:nvCxnSpPr>
            <p:cNvPr id="4" name="Straight Arrow Connector 3"/>
            <p:cNvCxnSpPr/>
            <p:nvPr/>
          </p:nvCxnSpPr>
          <p:spPr>
            <a:xfrm rot="5400000">
              <a:off x="3182189" y="1401286"/>
              <a:ext cx="822960" cy="1588"/>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5400000">
              <a:off x="5607526" y="1479663"/>
              <a:ext cx="822960" cy="1588"/>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9" name="Slide 119.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76200" y="6605650"/>
            <a:ext cx="304800" cy="304800"/>
          </a:xfrm>
          <a:prstGeom prst="rect">
            <a:avLst/>
          </a:prstGeom>
        </p:spPr>
      </p:pic>
    </p:spTree>
    <p:custDataLst>
      <p:tags r:id="rId1"/>
    </p:custDataLst>
  </p:cSld>
  <p:clrMapOvr>
    <a:masterClrMapping/>
  </p:clrMapOvr>
  <p:transition advClick="0" advTm="1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2" presetClass="entr" presetSubtype="1"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9024" numSld="999">
                <p:cTn id="12"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1AOI-complete-YES_DNA.png"/>
          <p:cNvPicPr>
            <a:picLocks noChangeAspect="1"/>
          </p:cNvPicPr>
          <p:nvPr/>
        </p:nvPicPr>
        <p:blipFill>
          <a:blip r:embed="rId6" cstate="print"/>
          <a:stretch>
            <a:fillRect/>
          </a:stretch>
        </p:blipFill>
        <p:spPr>
          <a:xfrm>
            <a:off x="0" y="486855"/>
            <a:ext cx="9144000" cy="5884290"/>
          </a:xfrm>
          <a:prstGeom prst="rect">
            <a:avLst/>
          </a:prstGeom>
        </p:spPr>
      </p:pic>
      <p:sp>
        <p:nvSpPr>
          <p:cNvPr id="6" name="TextBox 5"/>
          <p:cNvSpPr txBox="1"/>
          <p:nvPr/>
        </p:nvSpPr>
        <p:spPr>
          <a:xfrm>
            <a:off x="7315200" y="6437868"/>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5" name="Slide 12.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47500" y="6588825"/>
            <a:ext cx="304800" cy="304800"/>
          </a:xfrm>
          <a:prstGeom prst="rect">
            <a:avLst/>
          </a:prstGeom>
        </p:spPr>
      </p:pic>
    </p:spTree>
    <p:custDataLst>
      <p:tags r:id="rId1"/>
    </p:custDataLst>
  </p:cSld>
  <p:clrMapOvr>
    <a:masterClrMapping/>
  </p:clrMapOvr>
  <p:transition advClick="0" advTm="6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5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9268">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3-H4-tetra_c[h3a]_D81-L82-F84_[h4b]_K79-V81_0.png"/>
          <p:cNvPicPr>
            <a:picLocks noChangeAspect="1"/>
          </p:cNvPicPr>
          <p:nvPr/>
        </p:nvPicPr>
        <p:blipFill>
          <a:blip r:embed="rId6" cstate="print"/>
          <a:stretch>
            <a:fillRect/>
          </a:stretch>
        </p:blipFill>
        <p:spPr>
          <a:xfrm>
            <a:off x="2141009" y="998009"/>
            <a:ext cx="5257800" cy="5257800"/>
          </a:xfrm>
          <a:prstGeom prst="rect">
            <a:avLst/>
          </a:prstGeom>
        </p:spPr>
      </p:pic>
      <p:grpSp>
        <p:nvGrpSpPr>
          <p:cNvPr id="7" name="Group 6"/>
          <p:cNvGrpSpPr/>
          <p:nvPr/>
        </p:nvGrpSpPr>
        <p:grpSpPr>
          <a:xfrm>
            <a:off x="2362200" y="5127008"/>
            <a:ext cx="4863152" cy="568656"/>
            <a:chOff x="2362200" y="5127008"/>
            <a:chExt cx="4863152" cy="568656"/>
          </a:xfrm>
        </p:grpSpPr>
        <p:sp>
          <p:nvSpPr>
            <p:cNvPr id="3" name="TextBox 2"/>
            <p:cNvSpPr txBox="1"/>
            <p:nvPr/>
          </p:nvSpPr>
          <p:spPr>
            <a:xfrm>
              <a:off x="5701352" y="5233999"/>
              <a:ext cx="1524000" cy="461665"/>
            </a:xfrm>
            <a:prstGeom prst="rect">
              <a:avLst/>
            </a:prstGeom>
            <a:noFill/>
          </p:spPr>
          <p:txBody>
            <a:bodyPr wrap="square" rtlCol="0">
              <a:spAutoFit/>
            </a:bodyPr>
            <a:lstStyle/>
            <a:p>
              <a:pPr algn="ctr"/>
              <a:r>
                <a:rPr lang="en-US" sz="2400" dirty="0">
                  <a:solidFill>
                    <a:srgbClr val="FFFF00"/>
                  </a:solidFill>
                  <a:sym typeface="Symbol"/>
                </a:rPr>
                <a:t>-Bridge 1</a:t>
              </a:r>
              <a:endParaRPr lang="en-US" sz="2400" dirty="0">
                <a:solidFill>
                  <a:srgbClr val="FFFF00"/>
                </a:solidFill>
              </a:endParaRPr>
            </a:p>
          </p:txBody>
        </p:sp>
        <p:sp>
          <p:nvSpPr>
            <p:cNvPr id="4" name="TextBox 3"/>
            <p:cNvSpPr txBox="1"/>
            <p:nvPr/>
          </p:nvSpPr>
          <p:spPr>
            <a:xfrm>
              <a:off x="2362200" y="5127008"/>
              <a:ext cx="1524000" cy="461665"/>
            </a:xfrm>
            <a:prstGeom prst="rect">
              <a:avLst/>
            </a:prstGeom>
            <a:noFill/>
          </p:spPr>
          <p:txBody>
            <a:bodyPr wrap="square" rtlCol="0">
              <a:spAutoFit/>
            </a:bodyPr>
            <a:lstStyle/>
            <a:p>
              <a:pPr algn="ctr"/>
              <a:r>
                <a:rPr lang="en-US" sz="2400" dirty="0">
                  <a:solidFill>
                    <a:srgbClr val="FFFF00"/>
                  </a:solidFill>
                  <a:sym typeface="Symbol"/>
                </a:rPr>
                <a:t>-Bridge 1</a:t>
              </a:r>
              <a:endParaRPr lang="en-US" sz="2400" dirty="0">
                <a:solidFill>
                  <a:srgbClr val="FFFF00"/>
                </a:solidFill>
              </a:endParaRPr>
            </a:p>
          </p:txBody>
        </p:sp>
      </p:grpSp>
      <p:sp>
        <p:nvSpPr>
          <p:cNvPr id="5" name="TextBox 4"/>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6" name="Slide 120.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93025" y="6593775"/>
            <a:ext cx="304800" cy="304800"/>
          </a:xfrm>
          <a:prstGeom prst="rect">
            <a:avLst/>
          </a:prstGeom>
        </p:spPr>
      </p:pic>
    </p:spTree>
    <p:custDataLst>
      <p:tags r:id="rId1"/>
    </p:custDataLst>
  </p:cSld>
  <p:clrMapOvr>
    <a:masterClrMapping/>
  </p:clrMapOvr>
  <p:transition advClick="0" advTm="25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9" presetClass="exit" presetSubtype="0" fill="hold" nodeType="afterEffect">
                                  <p:stCondLst>
                                    <p:cond delay="19500"/>
                                  </p:stCondLst>
                                  <p:childTnLst>
                                    <p:animEffect transition="out" filter="dissolv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2927" numSld="999">
                <p:cTn id="11"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3-H4-tetra_c[h3a]_D81-L82-F84_[h4b]_K79-V81_1.png"/>
          <p:cNvPicPr>
            <a:picLocks noChangeAspect="1"/>
          </p:cNvPicPr>
          <p:nvPr/>
        </p:nvPicPr>
        <p:blipFill>
          <a:blip r:embed="rId4" cstate="print"/>
          <a:stretch>
            <a:fillRect/>
          </a:stretch>
        </p:blipFill>
        <p:spPr>
          <a:xfrm>
            <a:off x="2141009" y="998009"/>
            <a:ext cx="5257800" cy="5257800"/>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5" action="ppaction://hlinksldjump"/>
              </a:rPr>
              <a:t>Table of Contents</a:t>
            </a:r>
            <a:endParaRPr lang="en-US" dirty="0"/>
          </a:p>
        </p:txBody>
      </p:sp>
    </p:spTree>
    <p:custDataLst>
      <p:tags r:id="rId1"/>
    </p:custDataLst>
  </p:cSld>
  <p:clrMapOvr>
    <a:masterClrMapping/>
  </p:clrMapOvr>
  <p:transition advClick="0" advTm="1000"/>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3-H4-tetra_c[h3a]_D81-L82-F84_[h4b]_K79-V81_2.png"/>
          <p:cNvPicPr>
            <a:picLocks noChangeAspect="1"/>
          </p:cNvPicPr>
          <p:nvPr/>
        </p:nvPicPr>
        <p:blipFill>
          <a:blip r:embed="rId4" cstate="print"/>
          <a:stretch>
            <a:fillRect/>
          </a:stretch>
        </p:blipFill>
        <p:spPr>
          <a:xfrm>
            <a:off x="2141009" y="998009"/>
            <a:ext cx="5257800" cy="5257800"/>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5" action="ppaction://hlinksldjump"/>
              </a:rPr>
              <a:t>Table of Contents</a:t>
            </a:r>
            <a:endParaRPr lang="en-US" dirty="0"/>
          </a:p>
        </p:txBody>
      </p:sp>
    </p:spTree>
    <p:custDataLst>
      <p:tags r:id="rId1"/>
    </p:custDataLst>
  </p:cSld>
  <p:clrMapOvr>
    <a:masterClrMapping/>
  </p:clrMapOvr>
  <p:transition advClick="0" advTm="1000"/>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3-H4-tetra_c[h3a]_D81-L82-F84_[h4b]_K79-V81_3.png"/>
          <p:cNvPicPr>
            <a:picLocks noChangeAspect="1"/>
          </p:cNvPicPr>
          <p:nvPr/>
        </p:nvPicPr>
        <p:blipFill>
          <a:blip r:embed="rId4" cstate="print"/>
          <a:stretch>
            <a:fillRect/>
          </a:stretch>
        </p:blipFill>
        <p:spPr>
          <a:xfrm>
            <a:off x="2141009" y="998009"/>
            <a:ext cx="5257800" cy="5257800"/>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5" action="ppaction://hlinksldjump"/>
              </a:rPr>
              <a:t>Table of Contents</a:t>
            </a:r>
            <a:endParaRPr lang="en-US" dirty="0"/>
          </a:p>
        </p:txBody>
      </p:sp>
    </p:spTree>
    <p:custDataLst>
      <p:tags r:id="rId1"/>
    </p:custDataLst>
  </p:cSld>
  <p:clrMapOvr>
    <a:masterClrMapping/>
  </p:clrMapOvr>
  <p:transition advClick="0" advTm="1000"/>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3-H4-tetra_c[h3a]_D81-L82-F84_[h4b]_K79-V81_4.png"/>
          <p:cNvPicPr>
            <a:picLocks noChangeAspect="1"/>
          </p:cNvPicPr>
          <p:nvPr/>
        </p:nvPicPr>
        <p:blipFill>
          <a:blip r:embed="rId4" cstate="print"/>
          <a:stretch>
            <a:fillRect/>
          </a:stretch>
        </p:blipFill>
        <p:spPr>
          <a:xfrm>
            <a:off x="2141009" y="998009"/>
            <a:ext cx="5257800" cy="5257800"/>
          </a:xfrm>
          <a:prstGeom prst="rect">
            <a:avLst/>
          </a:prstGeom>
        </p:spPr>
      </p:pic>
      <p:sp>
        <p:nvSpPr>
          <p:cNvPr id="4" name="TextBox 3"/>
          <p:cNvSpPr txBox="1"/>
          <p:nvPr/>
        </p:nvSpPr>
        <p:spPr>
          <a:xfrm>
            <a:off x="316675" y="6548250"/>
            <a:ext cx="1828800" cy="369332"/>
          </a:xfrm>
          <a:prstGeom prst="rect">
            <a:avLst/>
          </a:prstGeom>
          <a:noFill/>
        </p:spPr>
        <p:txBody>
          <a:bodyPr wrap="square" rtlCol="0">
            <a:spAutoFit/>
          </a:bodyPr>
          <a:lstStyle/>
          <a:p>
            <a:r>
              <a:rPr lang="en-US" dirty="0">
                <a:hlinkClick r:id="rId5" action="ppaction://hlinksldjump"/>
              </a:rPr>
              <a:t>Table of Contents</a:t>
            </a:r>
            <a:endParaRPr lang="en-US" dirty="0"/>
          </a:p>
        </p:txBody>
      </p:sp>
    </p:spTree>
    <p:custDataLst>
      <p:tags r:id="rId1"/>
    </p:custDataLst>
  </p:cSld>
  <p:clrMapOvr>
    <a:masterClrMapping/>
  </p:clrMapOvr>
  <p:transition advClick="0" advTm="1000"/>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3-H4-tetra_c[h3a]_D81-L82-F84_[h4b]_K79-V81_5.png"/>
          <p:cNvPicPr>
            <a:picLocks noChangeAspect="1"/>
          </p:cNvPicPr>
          <p:nvPr/>
        </p:nvPicPr>
        <p:blipFill>
          <a:blip r:embed="rId4" cstate="print"/>
          <a:stretch>
            <a:fillRect/>
          </a:stretch>
        </p:blipFill>
        <p:spPr>
          <a:xfrm>
            <a:off x="2141009" y="998009"/>
            <a:ext cx="5257800" cy="5257800"/>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5" action="ppaction://hlinksldjump"/>
              </a:rPr>
              <a:t>Table of Contents</a:t>
            </a:r>
            <a:endParaRPr lang="en-US" dirty="0"/>
          </a:p>
        </p:txBody>
      </p:sp>
    </p:spTree>
    <p:custDataLst>
      <p:tags r:id="rId1"/>
    </p:custDataLst>
  </p:cSld>
  <p:clrMapOvr>
    <a:masterClrMapping/>
  </p:clrMapOvr>
  <p:transition advClick="0" advTm="1000"/>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3-H4-tetra_c[h3a]_D81-L82-F84_[h4b]_K79-V81_6.png"/>
          <p:cNvPicPr>
            <a:picLocks noChangeAspect="1"/>
          </p:cNvPicPr>
          <p:nvPr/>
        </p:nvPicPr>
        <p:blipFill>
          <a:blip r:embed="rId4" cstate="print"/>
          <a:stretch>
            <a:fillRect/>
          </a:stretch>
        </p:blipFill>
        <p:spPr>
          <a:xfrm>
            <a:off x="2141009" y="998009"/>
            <a:ext cx="5257800" cy="5257800"/>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5" action="ppaction://hlinksldjump"/>
              </a:rPr>
              <a:t>Table of Contents</a:t>
            </a:r>
            <a:endParaRPr lang="en-US" dirty="0"/>
          </a:p>
        </p:txBody>
      </p:sp>
    </p:spTree>
    <p:custDataLst>
      <p:tags r:id="rId1"/>
    </p:custDataLst>
  </p:cSld>
  <p:clrMapOvr>
    <a:masterClrMapping/>
  </p:clrMapOvr>
  <p:transition advClick="0" advTm="1000"/>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3-H4-tetra_c[h3a]_D81-L82-F84_[h4b]_K79-V81_7.png"/>
          <p:cNvPicPr>
            <a:picLocks noChangeAspect="1"/>
          </p:cNvPicPr>
          <p:nvPr/>
        </p:nvPicPr>
        <p:blipFill>
          <a:blip r:embed="rId6" cstate="print"/>
          <a:stretch>
            <a:fillRect/>
          </a:stretch>
        </p:blipFill>
        <p:spPr>
          <a:xfrm>
            <a:off x="2141009" y="998009"/>
            <a:ext cx="5257800" cy="5257800"/>
          </a:xfrm>
          <a:prstGeom prst="rect">
            <a:avLst/>
          </a:prstGeom>
        </p:spPr>
      </p:pic>
      <p:cxnSp>
        <p:nvCxnSpPr>
          <p:cNvPr id="4" name="Straight Arrow Connector 3"/>
          <p:cNvCxnSpPr/>
          <p:nvPr/>
        </p:nvCxnSpPr>
        <p:spPr>
          <a:xfrm flipV="1">
            <a:off x="1834488" y="4939352"/>
            <a:ext cx="1295400" cy="7620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rot="10800000">
            <a:off x="4419601" y="4751696"/>
            <a:ext cx="914400" cy="68580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7" name="Slide 127.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93025" y="6612575"/>
            <a:ext cx="304800" cy="304800"/>
          </a:xfrm>
          <a:prstGeom prst="rect">
            <a:avLst/>
          </a:prstGeom>
        </p:spPr>
      </p:pic>
    </p:spTree>
    <p:custDataLst>
      <p:tags r:id="rId1"/>
    </p:custDataLst>
  </p:cSld>
  <p:clrMapOvr>
    <a:masterClrMapping/>
  </p:clrMapOvr>
  <p:transition advClick="0" advTm="2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2" presetClass="entr" presetSubtype="8" fill="hold" nodeType="afterEffect">
                                  <p:stCondLst>
                                    <p:cond delay="200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0-#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par>
                          <p:cTn id="12" fill="hold">
                            <p:stCondLst>
                              <p:cond delay="2500"/>
                            </p:stCondLst>
                            <p:childTnLst>
                              <p:par>
                                <p:cTn id="13" presetID="2" presetClass="entr" presetSubtype="2" fill="hold" nodeType="afterEffect">
                                  <p:stCondLst>
                                    <p:cond delay="110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2927" numSld="999">
                <p:cTn id="1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 name="Picture 1" descr="H3-H4-tetra_c[h3a]_D81-L82-F84_[h4b]_K79-V81_CLOSEUP.png"/>
          <p:cNvPicPr>
            <a:picLocks noChangeAspect="1"/>
          </p:cNvPicPr>
          <p:nvPr/>
        </p:nvPicPr>
        <p:blipFill>
          <a:blip r:embed="rId6" cstate="print"/>
          <a:stretch>
            <a:fillRect/>
          </a:stretch>
        </p:blipFill>
        <p:spPr>
          <a:xfrm>
            <a:off x="0" y="1285770"/>
            <a:ext cx="9144000" cy="4286460"/>
          </a:xfrm>
          <a:prstGeom prst="rect">
            <a:avLst/>
          </a:prstGeom>
        </p:spPr>
      </p:pic>
      <p:cxnSp>
        <p:nvCxnSpPr>
          <p:cNvPr id="3" name="Straight Arrow Connector 2"/>
          <p:cNvCxnSpPr/>
          <p:nvPr/>
        </p:nvCxnSpPr>
        <p:spPr>
          <a:xfrm rot="10800000">
            <a:off x="4781268" y="3540456"/>
            <a:ext cx="1219196" cy="1588"/>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10800000" flipV="1">
            <a:off x="4177352" y="1752600"/>
            <a:ext cx="914400" cy="68580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6" name="Slide 128.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81150" y="6605650"/>
            <a:ext cx="304800" cy="304800"/>
          </a:xfrm>
          <a:prstGeom prst="rect">
            <a:avLst/>
          </a:prstGeom>
        </p:spPr>
      </p:pic>
    </p:spTree>
    <p:custDataLst>
      <p:tags r:id="rId1"/>
    </p:custDataLst>
  </p:cSld>
  <p:clrMapOvr>
    <a:masterClrMapping/>
  </p:clrMapOvr>
  <p:transition advClick="0" advTm="3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2" presetClass="entr" presetSubtype="2" fill="hold" nodeType="afterEffect">
                                  <p:stCondLst>
                                    <p:cond delay="600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6500"/>
                            </p:stCondLst>
                            <p:childTnLst>
                              <p:par>
                                <p:cTn id="13" presetID="2" presetClass="entr" presetSubtype="2" fill="hold" nodeType="afterEffect">
                                  <p:stCondLst>
                                    <p:cond delay="70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2927" numSld="999">
                <p:cTn id="1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8229600" cy="1143000"/>
          </a:xfrm>
        </p:spPr>
        <p:txBody>
          <a:bodyPr>
            <a:normAutofit fontScale="90000"/>
          </a:bodyPr>
          <a:lstStyle/>
          <a:p>
            <a:r>
              <a:rPr lang="en-US" dirty="0"/>
              <a:t>Completion of the octamer</a:t>
            </a:r>
            <a:br>
              <a:rPr lang="en-US" dirty="0"/>
            </a:br>
            <a:br>
              <a:rPr lang="en-US" dirty="0"/>
            </a:br>
            <a:br>
              <a:rPr lang="en-US" dirty="0"/>
            </a:br>
            <a:r>
              <a:rPr lang="en-US" dirty="0"/>
              <a:t>Addition of H2A-H2B dimers</a:t>
            </a:r>
          </a:p>
        </p:txBody>
      </p:sp>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4" action="ppaction://hlinksldjump"/>
              </a:rPr>
              <a:t>Table of Contents</a:t>
            </a:r>
            <a:endParaRPr lang="en-US" dirty="0"/>
          </a:p>
        </p:txBody>
      </p:sp>
    </p:spTree>
    <p:custDataLst>
      <p:tags r:id="rId1"/>
    </p:custDataLst>
  </p:cSld>
  <p:clrMapOvr>
    <a:masterClrMapping/>
  </p:clrMapOvr>
  <p:transition advClick="0" advTm="6000"/>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1AOI-complete-no_DNA_1.png"/>
          <p:cNvPicPr>
            <a:picLocks noChangeAspect="1"/>
          </p:cNvPicPr>
          <p:nvPr/>
        </p:nvPicPr>
        <p:blipFill>
          <a:blip r:embed="rId6" cstate="print"/>
          <a:stretch>
            <a:fillRect/>
          </a:stretch>
        </p:blipFill>
        <p:spPr>
          <a:xfrm>
            <a:off x="0" y="486855"/>
            <a:ext cx="9144000" cy="5884290"/>
          </a:xfrm>
          <a:prstGeom prst="rect">
            <a:avLst/>
          </a:prstGeom>
        </p:spPr>
      </p:pic>
      <p:sp>
        <p:nvSpPr>
          <p:cNvPr id="3" name="TextBox 2"/>
          <p:cNvSpPr txBox="1"/>
          <p:nvPr/>
        </p:nvSpPr>
        <p:spPr>
          <a:xfrm>
            <a:off x="7315200" y="6437868"/>
            <a:ext cx="1828800" cy="369332"/>
          </a:xfrm>
          <a:prstGeom prst="rect">
            <a:avLst/>
          </a:prstGeom>
          <a:solidFill>
            <a:schemeClr val="tx1">
              <a:lumMod val="75000"/>
              <a:lumOff val="25000"/>
            </a:schemeClr>
          </a:solidFill>
        </p:spPr>
        <p:txBody>
          <a:bodyPr wrap="square" rtlCol="0">
            <a:spAutoFit/>
          </a:bodyPr>
          <a:lstStyle/>
          <a:p>
            <a:r>
              <a:rPr lang="en-US" dirty="0">
                <a:hlinkClick r:id="rId7" action="ppaction://hlinksldjump"/>
              </a:rPr>
              <a:t>Table of Contents</a:t>
            </a:r>
            <a:endParaRPr lang="en-US" dirty="0"/>
          </a:p>
        </p:txBody>
      </p:sp>
      <p:pic>
        <p:nvPicPr>
          <p:cNvPr id="4" name="Slide 13.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3500" y="6553200"/>
            <a:ext cx="304800" cy="304800"/>
          </a:xfrm>
          <a:prstGeom prst="rect">
            <a:avLst/>
          </a:prstGeom>
        </p:spPr>
      </p:pic>
    </p:spTree>
    <p:custDataLst>
      <p:tags r:id="rId1"/>
    </p:custDataLst>
  </p:cSld>
  <p:clrMapOvr>
    <a:masterClrMapping/>
  </p:clrMapOvr>
  <p:transition advClick="0" advTm="1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6829">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H2A-H2B-1.png"/>
          <p:cNvPicPr>
            <a:picLocks noChangeAspect="1"/>
          </p:cNvPicPr>
          <p:nvPr/>
        </p:nvPicPr>
        <p:blipFill>
          <a:blip r:embed="rId6" cstate="print"/>
          <a:stretch>
            <a:fillRect/>
          </a:stretch>
        </p:blipFill>
        <p:spPr>
          <a:xfrm>
            <a:off x="2141009" y="998009"/>
            <a:ext cx="4861982" cy="4861982"/>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5" name="Slide 130.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93025" y="6593775"/>
            <a:ext cx="304800" cy="304800"/>
          </a:xfrm>
          <a:prstGeom prst="rect">
            <a:avLst/>
          </a:prstGeom>
        </p:spPr>
      </p:pic>
    </p:spTree>
    <p:custDataLst>
      <p:tags r:id="rId1"/>
    </p:custDataLst>
  </p:cSld>
  <p:clrMapOvr>
    <a:masterClrMapping/>
  </p:clrMapOvr>
  <p:transition advClick="0" advTm="8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2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2927">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H2A-H2B-2.png"/>
          <p:cNvPicPr>
            <a:picLocks noChangeAspect="1"/>
          </p:cNvPicPr>
          <p:nvPr/>
        </p:nvPicPr>
        <p:blipFill>
          <a:blip r:embed="rId6" cstate="print"/>
          <a:stretch>
            <a:fillRect/>
          </a:stretch>
        </p:blipFill>
        <p:spPr>
          <a:xfrm>
            <a:off x="2141009" y="998009"/>
            <a:ext cx="4861982" cy="4861982"/>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5" name="Slide 131.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88075" y="6605650"/>
            <a:ext cx="304800" cy="304800"/>
          </a:xfrm>
          <a:prstGeom prst="rect">
            <a:avLst/>
          </a:prstGeom>
        </p:spPr>
      </p:pic>
    </p:spTree>
    <p:custDataLst>
      <p:tags r:id="rId1"/>
    </p:custDataLst>
  </p:cSld>
  <p:clrMapOvr>
    <a:masterClrMapping/>
  </p:clrMapOvr>
  <p:transition spd="slow" advClick="0" advTm="2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H2A-H2B-3.png"/>
          <p:cNvPicPr>
            <a:picLocks noChangeAspect="1"/>
          </p:cNvPicPr>
          <p:nvPr/>
        </p:nvPicPr>
        <p:blipFill>
          <a:blip r:embed="rId6" cstate="print"/>
          <a:stretch>
            <a:fillRect/>
          </a:stretch>
        </p:blipFill>
        <p:spPr>
          <a:xfrm>
            <a:off x="2141009" y="998009"/>
            <a:ext cx="4861982" cy="4861982"/>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5" name="Slide 132.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76200" y="6617525"/>
            <a:ext cx="304800" cy="304800"/>
          </a:xfrm>
          <a:prstGeom prst="rect">
            <a:avLst/>
          </a:prstGeom>
        </p:spPr>
      </p:pic>
    </p:spTree>
    <p:custDataLst>
      <p:tags r:id="rId1"/>
    </p:custDataLst>
  </p:cSld>
  <p:clrMapOvr>
    <a:masterClrMapping/>
  </p:clrMapOvr>
  <p:transition spd="slow" advClick="0" advTm="1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9024">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2A-H2B-4.png"/>
          <p:cNvPicPr>
            <a:picLocks noChangeAspect="1"/>
          </p:cNvPicPr>
          <p:nvPr/>
        </p:nvPicPr>
        <p:blipFill>
          <a:blip r:embed="rId6" cstate="print"/>
          <a:stretch>
            <a:fillRect/>
          </a:stretch>
        </p:blipFill>
        <p:spPr>
          <a:xfrm>
            <a:off x="2141009" y="998009"/>
            <a:ext cx="4861982" cy="4861982"/>
          </a:xfrm>
          <a:prstGeom prst="rect">
            <a:avLst/>
          </a:prstGeom>
        </p:spPr>
      </p:pic>
      <p:sp>
        <p:nvSpPr>
          <p:cNvPr id="4" name="TextBox 3"/>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5" name="Slide 133.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76200" y="6617525"/>
            <a:ext cx="304800" cy="304800"/>
          </a:xfrm>
          <a:prstGeom prst="rect">
            <a:avLst/>
          </a:prstGeom>
        </p:spPr>
      </p:pic>
    </p:spTree>
    <p:custDataLst>
      <p:tags r:id="rId1"/>
    </p:custDataLst>
  </p:cSld>
  <p:clrMapOvr>
    <a:masterClrMapping/>
  </p:clrMapOvr>
  <p:transition spd="slow" advClick="0" advTm="2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7805">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2A-H2B-5.png"/>
          <p:cNvPicPr>
            <a:picLocks noChangeAspect="1"/>
          </p:cNvPicPr>
          <p:nvPr/>
        </p:nvPicPr>
        <p:blipFill>
          <a:blip r:embed="rId6" cstate="print"/>
          <a:stretch>
            <a:fillRect/>
          </a:stretch>
        </p:blipFill>
        <p:spPr>
          <a:xfrm>
            <a:off x="2141009" y="998009"/>
            <a:ext cx="4861982" cy="4861982"/>
          </a:xfrm>
          <a:prstGeom prst="rect">
            <a:avLst/>
          </a:prstGeom>
        </p:spPr>
      </p:pic>
      <p:sp>
        <p:nvSpPr>
          <p:cNvPr id="4" name="TextBox 3"/>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5" name="Slide 134.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93025" y="6593775"/>
            <a:ext cx="304800" cy="304800"/>
          </a:xfrm>
          <a:prstGeom prst="rect">
            <a:avLst/>
          </a:prstGeom>
        </p:spPr>
      </p:pic>
    </p:spTree>
    <p:custDataLst>
      <p:tags r:id="rId1"/>
    </p:custDataLst>
  </p:cSld>
  <p:clrMapOvr>
    <a:masterClrMapping/>
  </p:clrMapOvr>
  <p:transition spd="slow" advClick="0" advTm="1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9024">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2A-H2B-6.png"/>
          <p:cNvPicPr>
            <a:picLocks noChangeAspect="1"/>
          </p:cNvPicPr>
          <p:nvPr/>
        </p:nvPicPr>
        <p:blipFill>
          <a:blip r:embed="rId6" cstate="print"/>
          <a:stretch>
            <a:fillRect/>
          </a:stretch>
        </p:blipFill>
        <p:spPr>
          <a:xfrm>
            <a:off x="2141009" y="998009"/>
            <a:ext cx="4861982" cy="4861982"/>
          </a:xfrm>
          <a:prstGeom prst="rect">
            <a:avLst/>
          </a:prstGeom>
        </p:spPr>
      </p:pic>
      <p:sp>
        <p:nvSpPr>
          <p:cNvPr id="4" name="TextBox 3"/>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5" name="Slide 135.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76200" y="6605650"/>
            <a:ext cx="304800" cy="304800"/>
          </a:xfrm>
          <a:prstGeom prst="rect">
            <a:avLst/>
          </a:prstGeom>
        </p:spPr>
      </p:pic>
    </p:spTree>
    <p:custDataLst>
      <p:tags r:id="rId1"/>
    </p:custDataLst>
  </p:cSld>
  <p:clrMapOvr>
    <a:masterClrMapping/>
  </p:clrMapOvr>
  <p:transition spd="slow" advClick="0" advTm="1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4146">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H2A-H2B-1.png"/>
          <p:cNvPicPr>
            <a:picLocks noChangeAspect="1"/>
          </p:cNvPicPr>
          <p:nvPr/>
        </p:nvPicPr>
        <p:blipFill>
          <a:blip r:embed="rId6" cstate="print"/>
          <a:stretch>
            <a:fillRect/>
          </a:stretch>
        </p:blipFill>
        <p:spPr>
          <a:xfrm>
            <a:off x="2141009" y="998009"/>
            <a:ext cx="4861982" cy="4861982"/>
          </a:xfrm>
          <a:prstGeom prst="rect">
            <a:avLst/>
          </a:prstGeom>
        </p:spPr>
      </p:pic>
      <p:grpSp>
        <p:nvGrpSpPr>
          <p:cNvPr id="3" name="Group 15"/>
          <p:cNvGrpSpPr/>
          <p:nvPr/>
        </p:nvGrpSpPr>
        <p:grpSpPr>
          <a:xfrm>
            <a:off x="2460009" y="1429608"/>
            <a:ext cx="4188821" cy="3048000"/>
            <a:chOff x="2514601" y="1127758"/>
            <a:chExt cx="4188821" cy="3048000"/>
          </a:xfrm>
        </p:grpSpPr>
        <p:cxnSp>
          <p:nvCxnSpPr>
            <p:cNvPr id="5" name="Straight Connector 4"/>
            <p:cNvCxnSpPr/>
            <p:nvPr/>
          </p:nvCxnSpPr>
          <p:spPr>
            <a:xfrm rot="16200000" flipH="1">
              <a:off x="4188822" y="1661158"/>
              <a:ext cx="3048000" cy="1981200"/>
            </a:xfrm>
            <a:prstGeom prst="line">
              <a:avLst/>
            </a:prstGeom>
            <a:ln w="1524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cxnSp>
          <p:nvCxnSpPr>
            <p:cNvPr id="6" name="Straight Connector 5"/>
            <p:cNvCxnSpPr/>
            <p:nvPr/>
          </p:nvCxnSpPr>
          <p:spPr>
            <a:xfrm rot="5400000">
              <a:off x="2180101" y="1471686"/>
              <a:ext cx="2951487" cy="2282488"/>
            </a:xfrm>
            <a:prstGeom prst="line">
              <a:avLst/>
            </a:prstGeom>
            <a:ln w="1524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grpSp>
      <p:cxnSp>
        <p:nvCxnSpPr>
          <p:cNvPr id="8" name="Straight Arrow Connector 7"/>
          <p:cNvCxnSpPr/>
          <p:nvPr/>
        </p:nvCxnSpPr>
        <p:spPr>
          <a:xfrm rot="16200000">
            <a:off x="4988256" y="5252112"/>
            <a:ext cx="990600" cy="1588"/>
          </a:xfrm>
          <a:prstGeom prst="straightConnector1">
            <a:avLst/>
          </a:prstGeom>
          <a:ln w="28575">
            <a:solidFill>
              <a:srgbClr val="5BE7C6"/>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6200000">
            <a:off x="3200400" y="5162264"/>
            <a:ext cx="990600" cy="1588"/>
          </a:xfrm>
          <a:prstGeom prst="straightConnector1">
            <a:avLst/>
          </a:prstGeom>
          <a:ln w="28575">
            <a:solidFill>
              <a:srgbClr val="5BE7C6"/>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11" name="Slide 136.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93025" y="6600700"/>
            <a:ext cx="304800" cy="304800"/>
          </a:xfrm>
          <a:prstGeom prst="rect">
            <a:avLst/>
          </a:prstGeom>
        </p:spPr>
      </p:pic>
    </p:spTree>
    <p:custDataLst>
      <p:tags r:id="rId1"/>
    </p:custDataLst>
  </p:cSld>
  <p:clrMapOvr>
    <a:masterClrMapping/>
  </p:clrMapOvr>
  <p:transition spd="slow" advClick="0" advTm="49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2" presetClass="entr" presetSubtype="4" fill="hold" nodeType="afterEffect">
                                  <p:stCondLst>
                                    <p:cond delay="500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par>
                          <p:cTn id="12" fill="hold">
                            <p:stCondLst>
                              <p:cond delay="5500"/>
                            </p:stCondLst>
                            <p:childTnLst>
                              <p:par>
                                <p:cTn id="13" presetID="9" presetClass="exit" presetSubtype="0" fill="hold" nodeType="afterEffect">
                                  <p:stCondLst>
                                    <p:cond delay="18000"/>
                                  </p:stCondLst>
                                  <p:childTnLst>
                                    <p:animEffect transition="out" filter="dissolv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par>
                          <p:cTn id="16" fill="hold">
                            <p:stCondLst>
                              <p:cond delay="24000"/>
                            </p:stCondLst>
                            <p:childTnLst>
                              <p:par>
                                <p:cTn id="17" presetID="2" presetClass="entr" presetSubtype="4" fill="hold" nodeType="afterEffect">
                                  <p:stCondLst>
                                    <p:cond delay="10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par>
                          <p:cTn id="21" fill="hold">
                            <p:stCondLst>
                              <p:cond delay="25500"/>
                            </p:stCondLst>
                            <p:childTnLst>
                              <p:par>
                                <p:cTn id="22" presetID="2" presetClass="entr" presetSubtype="4" fill="hold" nodeType="afterEffect">
                                  <p:stCondLst>
                                    <p:cond delay="300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5366" numSld="999">
                <p:cTn id="26"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2A-H2B-6.png"/>
          <p:cNvPicPr>
            <a:picLocks noChangeAspect="1"/>
          </p:cNvPicPr>
          <p:nvPr/>
        </p:nvPicPr>
        <p:blipFill>
          <a:blip r:embed="rId6" cstate="print"/>
          <a:stretch>
            <a:fillRect/>
          </a:stretch>
        </p:blipFill>
        <p:spPr>
          <a:xfrm>
            <a:off x="2141009" y="998009"/>
            <a:ext cx="4861982" cy="4861982"/>
          </a:xfrm>
          <a:prstGeom prst="rect">
            <a:avLst/>
          </a:prstGeom>
        </p:spPr>
      </p:pic>
      <p:sp>
        <p:nvSpPr>
          <p:cNvPr id="4" name="TextBox 3"/>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5" name="Slide 137.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76200" y="6593775"/>
            <a:ext cx="304800" cy="304800"/>
          </a:xfrm>
          <a:prstGeom prst="rect">
            <a:avLst/>
          </a:prstGeom>
        </p:spPr>
      </p:pic>
    </p:spTree>
    <p:custDataLst>
      <p:tags r:id="rId1"/>
    </p:custDataLst>
  </p:cSld>
  <p:clrMapOvr>
    <a:masterClrMapping/>
  </p:clrMapOvr>
  <p:transition spd="slow" advClick="0" advTm="3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1707">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3[a]-H4[b]-H2A[c]-H2B[d].png"/>
          <p:cNvPicPr>
            <a:picLocks noChangeAspect="1"/>
          </p:cNvPicPr>
          <p:nvPr/>
        </p:nvPicPr>
        <p:blipFill>
          <a:blip r:embed="rId6" cstate="print"/>
          <a:stretch>
            <a:fillRect/>
          </a:stretch>
        </p:blipFill>
        <p:spPr>
          <a:xfrm>
            <a:off x="2157350" y="996696"/>
            <a:ext cx="4864608" cy="4864608"/>
          </a:xfrm>
          <a:prstGeom prst="rect">
            <a:avLst/>
          </a:prstGeom>
        </p:spPr>
      </p:pic>
      <p:sp>
        <p:nvSpPr>
          <p:cNvPr id="3" name="TextBox 2"/>
          <p:cNvSpPr txBox="1"/>
          <p:nvPr/>
        </p:nvSpPr>
        <p:spPr>
          <a:xfrm>
            <a:off x="4929452" y="962783"/>
            <a:ext cx="838200" cy="400110"/>
          </a:xfrm>
          <a:prstGeom prst="rect">
            <a:avLst/>
          </a:prstGeom>
          <a:noFill/>
        </p:spPr>
        <p:txBody>
          <a:bodyPr wrap="square" rtlCol="0">
            <a:spAutoFit/>
          </a:bodyPr>
          <a:lstStyle/>
          <a:p>
            <a:pPr algn="ctr"/>
            <a:r>
              <a:rPr lang="en-US" sz="2000" b="1" dirty="0">
                <a:solidFill>
                  <a:schemeClr val="bg1"/>
                </a:solidFill>
              </a:rPr>
              <a:t>H3[a]</a:t>
            </a:r>
          </a:p>
        </p:txBody>
      </p:sp>
      <p:sp>
        <p:nvSpPr>
          <p:cNvPr id="4" name="TextBox 3"/>
          <p:cNvSpPr txBox="1"/>
          <p:nvPr/>
        </p:nvSpPr>
        <p:spPr>
          <a:xfrm>
            <a:off x="6088218" y="1524000"/>
            <a:ext cx="838200" cy="400110"/>
          </a:xfrm>
          <a:prstGeom prst="rect">
            <a:avLst/>
          </a:prstGeom>
          <a:noFill/>
        </p:spPr>
        <p:txBody>
          <a:bodyPr wrap="square" rtlCol="0">
            <a:spAutoFit/>
          </a:bodyPr>
          <a:lstStyle/>
          <a:p>
            <a:pPr algn="ctr"/>
            <a:r>
              <a:rPr lang="en-US" sz="2000" b="1" dirty="0">
                <a:solidFill>
                  <a:srgbClr val="FF0000"/>
                </a:solidFill>
              </a:rPr>
              <a:t>H4[b]</a:t>
            </a:r>
          </a:p>
        </p:txBody>
      </p:sp>
      <p:sp>
        <p:nvSpPr>
          <p:cNvPr id="5" name="TextBox 4"/>
          <p:cNvSpPr txBox="1"/>
          <p:nvPr/>
        </p:nvSpPr>
        <p:spPr>
          <a:xfrm>
            <a:off x="1335777" y="2571690"/>
            <a:ext cx="938348" cy="400110"/>
          </a:xfrm>
          <a:prstGeom prst="rect">
            <a:avLst/>
          </a:prstGeom>
          <a:noFill/>
        </p:spPr>
        <p:txBody>
          <a:bodyPr wrap="square" rtlCol="0">
            <a:spAutoFit/>
          </a:bodyPr>
          <a:lstStyle/>
          <a:p>
            <a:pPr algn="ctr"/>
            <a:r>
              <a:rPr lang="en-US" sz="2000" b="1" dirty="0">
                <a:solidFill>
                  <a:srgbClr val="00B050"/>
                </a:solidFill>
              </a:rPr>
              <a:t>H2A[c]</a:t>
            </a:r>
          </a:p>
        </p:txBody>
      </p:sp>
      <p:sp>
        <p:nvSpPr>
          <p:cNvPr id="6" name="TextBox 5"/>
          <p:cNvSpPr txBox="1"/>
          <p:nvPr/>
        </p:nvSpPr>
        <p:spPr>
          <a:xfrm>
            <a:off x="1676202" y="3906279"/>
            <a:ext cx="938348" cy="400110"/>
          </a:xfrm>
          <a:prstGeom prst="rect">
            <a:avLst/>
          </a:prstGeom>
          <a:noFill/>
        </p:spPr>
        <p:txBody>
          <a:bodyPr wrap="square" rtlCol="0">
            <a:spAutoFit/>
          </a:bodyPr>
          <a:lstStyle/>
          <a:p>
            <a:pPr algn="ctr"/>
            <a:r>
              <a:rPr lang="en-US" sz="2000" b="1" dirty="0">
                <a:solidFill>
                  <a:srgbClr val="0000FF"/>
                </a:solidFill>
              </a:rPr>
              <a:t>H2B[d]</a:t>
            </a:r>
          </a:p>
        </p:txBody>
      </p:sp>
      <p:grpSp>
        <p:nvGrpSpPr>
          <p:cNvPr id="7" name="Group 19"/>
          <p:cNvGrpSpPr/>
          <p:nvPr/>
        </p:nvGrpSpPr>
        <p:grpSpPr>
          <a:xfrm>
            <a:off x="1887461" y="851848"/>
            <a:ext cx="4088676" cy="3782243"/>
            <a:chOff x="2020390" y="1027611"/>
            <a:chExt cx="4088676" cy="3782243"/>
          </a:xfrm>
        </p:grpSpPr>
        <p:cxnSp>
          <p:nvCxnSpPr>
            <p:cNvPr id="8" name="Straight Connector 7"/>
            <p:cNvCxnSpPr/>
            <p:nvPr/>
          </p:nvCxnSpPr>
          <p:spPr>
            <a:xfrm rot="10800000">
              <a:off x="2020390" y="3252652"/>
              <a:ext cx="3250799" cy="1543983"/>
            </a:xfrm>
            <a:prstGeom prst="line">
              <a:avLst/>
            </a:prstGeom>
            <a:ln w="1524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p:nvCxnSpPr>
          <p:spPr>
            <a:xfrm rot="5400000" flipH="1" flipV="1">
              <a:off x="3760743" y="2461532"/>
              <a:ext cx="3782243" cy="914402"/>
            </a:xfrm>
            <a:prstGeom prst="line">
              <a:avLst/>
            </a:prstGeom>
            <a:ln w="1524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grpSp>
      <p:sp>
        <p:nvSpPr>
          <p:cNvPr id="10" name="TextBox 9"/>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11" name="Slide 138.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88075" y="6605650"/>
            <a:ext cx="304800" cy="304800"/>
          </a:xfrm>
          <a:prstGeom prst="rect">
            <a:avLst/>
          </a:prstGeom>
        </p:spPr>
      </p:pic>
    </p:spTree>
    <p:custDataLst>
      <p:tags r:id="rId1"/>
    </p:custDataLst>
  </p:cSld>
  <p:clrMapOvr>
    <a:masterClrMapping/>
  </p:clrMapOvr>
  <p:transition spd="slow" advClick="0" advTm="1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2" presetClass="entr" presetSubtype="1" fill="hold" nodeType="afterEffect">
                                  <p:stCondLst>
                                    <p:cond delay="400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8049" numSld="999">
                <p:cTn id="12"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1" name="Group 10"/>
          <p:cNvGrpSpPr/>
          <p:nvPr/>
        </p:nvGrpSpPr>
        <p:grpSpPr>
          <a:xfrm>
            <a:off x="1332286" y="851848"/>
            <a:ext cx="5683363" cy="5009456"/>
            <a:chOff x="1334589" y="851848"/>
            <a:chExt cx="5683363" cy="5009456"/>
          </a:xfrm>
        </p:grpSpPr>
        <p:pic>
          <p:nvPicPr>
            <p:cNvPr id="2" name="Picture 1" descr="H3[a]-H4[b]-H2A[c]-H2B[d].png"/>
            <p:cNvPicPr>
              <a:picLocks noChangeAspect="1"/>
            </p:cNvPicPr>
            <p:nvPr/>
          </p:nvPicPr>
          <p:blipFill>
            <a:blip r:embed="rId6" cstate="print"/>
            <a:stretch>
              <a:fillRect/>
            </a:stretch>
          </p:blipFill>
          <p:spPr>
            <a:xfrm>
              <a:off x="2153344" y="996696"/>
              <a:ext cx="4864608" cy="4864608"/>
            </a:xfrm>
            <a:prstGeom prst="rect">
              <a:avLst/>
            </a:prstGeom>
          </p:spPr>
        </p:pic>
        <p:sp>
          <p:nvSpPr>
            <p:cNvPr id="3" name="TextBox 2"/>
            <p:cNvSpPr txBox="1"/>
            <p:nvPr/>
          </p:nvSpPr>
          <p:spPr>
            <a:xfrm>
              <a:off x="4929052" y="962783"/>
              <a:ext cx="838200" cy="400110"/>
            </a:xfrm>
            <a:prstGeom prst="rect">
              <a:avLst/>
            </a:prstGeom>
            <a:noFill/>
          </p:spPr>
          <p:txBody>
            <a:bodyPr wrap="square" rtlCol="0">
              <a:spAutoFit/>
            </a:bodyPr>
            <a:lstStyle/>
            <a:p>
              <a:pPr algn="ctr"/>
              <a:r>
                <a:rPr lang="en-US" sz="2000" b="1" dirty="0">
                  <a:solidFill>
                    <a:schemeClr val="bg1"/>
                  </a:solidFill>
                </a:rPr>
                <a:t>H3[a]</a:t>
              </a:r>
            </a:p>
          </p:txBody>
        </p:sp>
        <p:sp>
          <p:nvSpPr>
            <p:cNvPr id="4" name="TextBox 3"/>
            <p:cNvSpPr txBox="1"/>
            <p:nvPr/>
          </p:nvSpPr>
          <p:spPr>
            <a:xfrm>
              <a:off x="6096000" y="1524000"/>
              <a:ext cx="838200" cy="400110"/>
            </a:xfrm>
            <a:prstGeom prst="rect">
              <a:avLst/>
            </a:prstGeom>
            <a:noFill/>
          </p:spPr>
          <p:txBody>
            <a:bodyPr wrap="square" rtlCol="0">
              <a:spAutoFit/>
            </a:bodyPr>
            <a:lstStyle/>
            <a:p>
              <a:pPr algn="ctr"/>
              <a:r>
                <a:rPr lang="en-US" sz="2000" b="1" dirty="0">
                  <a:solidFill>
                    <a:srgbClr val="FF0000"/>
                  </a:solidFill>
                </a:rPr>
                <a:t>H4[b]</a:t>
              </a:r>
            </a:p>
          </p:txBody>
        </p:sp>
        <p:sp>
          <p:nvSpPr>
            <p:cNvPr id="5" name="TextBox 4"/>
            <p:cNvSpPr txBox="1"/>
            <p:nvPr/>
          </p:nvSpPr>
          <p:spPr>
            <a:xfrm>
              <a:off x="1334589" y="2571690"/>
              <a:ext cx="938348" cy="400110"/>
            </a:xfrm>
            <a:prstGeom prst="rect">
              <a:avLst/>
            </a:prstGeom>
            <a:noFill/>
          </p:spPr>
          <p:txBody>
            <a:bodyPr wrap="square" rtlCol="0">
              <a:spAutoFit/>
            </a:bodyPr>
            <a:lstStyle/>
            <a:p>
              <a:pPr algn="ctr"/>
              <a:r>
                <a:rPr lang="en-US" sz="2000" b="1" dirty="0">
                  <a:solidFill>
                    <a:srgbClr val="00B050"/>
                  </a:solidFill>
                </a:rPr>
                <a:t>H2A[c]</a:t>
              </a:r>
            </a:p>
          </p:txBody>
        </p:sp>
        <p:sp>
          <p:nvSpPr>
            <p:cNvPr id="6" name="TextBox 5"/>
            <p:cNvSpPr txBox="1"/>
            <p:nvPr/>
          </p:nvSpPr>
          <p:spPr>
            <a:xfrm>
              <a:off x="1676400" y="3906279"/>
              <a:ext cx="938348" cy="400110"/>
            </a:xfrm>
            <a:prstGeom prst="rect">
              <a:avLst/>
            </a:prstGeom>
            <a:noFill/>
          </p:spPr>
          <p:txBody>
            <a:bodyPr wrap="square" rtlCol="0">
              <a:spAutoFit/>
            </a:bodyPr>
            <a:lstStyle/>
            <a:p>
              <a:pPr algn="ctr"/>
              <a:r>
                <a:rPr lang="en-US" sz="2000" b="1" dirty="0">
                  <a:solidFill>
                    <a:srgbClr val="0000FF"/>
                  </a:solidFill>
                </a:rPr>
                <a:t>H2B[d]</a:t>
              </a:r>
            </a:p>
          </p:txBody>
        </p:sp>
        <p:grpSp>
          <p:nvGrpSpPr>
            <p:cNvPr id="7" name="Group 19"/>
            <p:cNvGrpSpPr/>
            <p:nvPr/>
          </p:nvGrpSpPr>
          <p:grpSpPr>
            <a:xfrm>
              <a:off x="1891352" y="851848"/>
              <a:ext cx="4088676" cy="3782243"/>
              <a:chOff x="2020390" y="1027611"/>
              <a:chExt cx="4088676" cy="3782243"/>
            </a:xfrm>
          </p:grpSpPr>
          <p:cxnSp>
            <p:nvCxnSpPr>
              <p:cNvPr id="8" name="Straight Connector 7"/>
              <p:cNvCxnSpPr/>
              <p:nvPr/>
            </p:nvCxnSpPr>
            <p:spPr>
              <a:xfrm rot="10800000">
                <a:off x="2020390" y="3252652"/>
                <a:ext cx="3250799" cy="1543983"/>
              </a:xfrm>
              <a:prstGeom prst="line">
                <a:avLst/>
              </a:prstGeom>
              <a:ln w="1524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p:nvCxnSpPr>
            <p:spPr>
              <a:xfrm rot="5400000" flipH="1" flipV="1">
                <a:off x="3760743" y="2461532"/>
                <a:ext cx="3782243" cy="914402"/>
              </a:xfrm>
              <a:prstGeom prst="line">
                <a:avLst/>
              </a:prstGeom>
              <a:ln w="1524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grpSp>
      </p:grpSp>
      <p:sp>
        <p:nvSpPr>
          <p:cNvPr id="12" name="TextBox 11"/>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13" name="Slide 139.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76200" y="6600700"/>
            <a:ext cx="304800" cy="304800"/>
          </a:xfrm>
          <a:prstGeom prst="rect">
            <a:avLst/>
          </a:prstGeom>
        </p:spPr>
      </p:pic>
    </p:spTree>
    <p:custDataLst>
      <p:tags r:id="rId1"/>
    </p:custDataLst>
  </p:cSld>
  <p:clrMapOvr>
    <a:masterClrMapping/>
  </p:clrMapOvr>
  <p:transition spd="slow" advClick="0" advTm="69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9120000">
                                      <p:cBhvr>
                                        <p:cTn id="6" dur="2000" fill="hold"/>
                                        <p:tgtEl>
                                          <p:spTgt spid="11"/>
                                        </p:tgtEl>
                                        <p:attrNameLst>
                                          <p:attrName>r</p:attrName>
                                        </p:attrNameLst>
                                      </p:cBhvr>
                                    </p:animRot>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1707" numSld="999">
                <p:cTn id="10"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1aoi_no-ribbon_move-in.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6" cstate="print"/>
          <a:stretch>
            <a:fillRect/>
          </a:stretch>
        </p:blipFill>
        <p:spPr>
          <a:xfrm>
            <a:off x="0" y="484632"/>
            <a:ext cx="9144000" cy="5884539"/>
          </a:xfrm>
          <a:prstGeom prst="rect">
            <a:avLst/>
          </a:prstGeom>
        </p:spPr>
      </p:pic>
    </p:spTree>
    <p:custDataLst>
      <p:tags r:id="rId1"/>
    </p:custDataLst>
  </p:cSld>
  <p:clrMapOvr>
    <a:masterClrMapping/>
  </p:clrMapOvr>
  <p:transition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4[T71-Y72]-H2B[L80-T96-L100]-closeup.png"/>
          <p:cNvPicPr>
            <a:picLocks noChangeAspect="1"/>
          </p:cNvPicPr>
          <p:nvPr/>
        </p:nvPicPr>
        <p:blipFill>
          <a:blip r:embed="rId6" cstate="print"/>
          <a:stretch>
            <a:fillRect/>
          </a:stretch>
        </p:blipFill>
        <p:spPr>
          <a:xfrm>
            <a:off x="0" y="1285770"/>
            <a:ext cx="9144000" cy="4286460"/>
          </a:xfrm>
          <a:prstGeom prst="rect">
            <a:avLst/>
          </a:prstGeom>
          <a:ln>
            <a:noFill/>
          </a:ln>
        </p:spPr>
      </p:pic>
      <p:cxnSp>
        <p:nvCxnSpPr>
          <p:cNvPr id="4" name="Straight Arrow Connector 3"/>
          <p:cNvCxnSpPr/>
          <p:nvPr/>
        </p:nvCxnSpPr>
        <p:spPr>
          <a:xfrm rot="10800000" flipV="1">
            <a:off x="4386616" y="2838736"/>
            <a:ext cx="685800" cy="5334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rot="60000" flipV="1">
            <a:off x="3816728" y="3166769"/>
            <a:ext cx="838199" cy="19336"/>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7" name="Slide 140.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76200" y="6605650"/>
            <a:ext cx="304800" cy="304800"/>
          </a:xfrm>
          <a:prstGeom prst="rect">
            <a:avLst/>
          </a:prstGeom>
        </p:spPr>
      </p:pic>
      <p:sp>
        <p:nvSpPr>
          <p:cNvPr id="8" name="Rectangle 7"/>
          <p:cNvSpPr/>
          <p:nvPr/>
        </p:nvSpPr>
        <p:spPr>
          <a:xfrm>
            <a:off x="11875" y="1159825"/>
            <a:ext cx="9096500" cy="44196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ransition advClick="0" advTm="61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2" presetClass="entr" presetSubtype="2" fill="hold" nodeType="afterEffect">
                                  <p:stCondLst>
                                    <p:cond delay="2900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par>
                          <p:cTn id="12" fill="hold">
                            <p:stCondLst>
                              <p:cond delay="29500"/>
                            </p:stCondLst>
                            <p:childTnLst>
                              <p:par>
                                <p:cTn id="13" presetID="1" presetClass="exit" presetSubtype="0" fill="hold" nodeType="afterEffect">
                                  <p:stCondLst>
                                    <p:cond delay="5000"/>
                                  </p:stCondLst>
                                  <p:childTnLst>
                                    <p:set>
                                      <p:cBhvr>
                                        <p:cTn id="14" dur="1" fill="hold">
                                          <p:stCondLst>
                                            <p:cond delay="0"/>
                                          </p:stCondLst>
                                        </p:cTn>
                                        <p:tgtEl>
                                          <p:spTgt spid="4"/>
                                        </p:tgtEl>
                                        <p:attrNameLst>
                                          <p:attrName>style.visibility</p:attrName>
                                        </p:attrNameLst>
                                      </p:cBhvr>
                                      <p:to>
                                        <p:strVal val="hidden"/>
                                      </p:to>
                                    </p:set>
                                  </p:childTnLst>
                                </p:cTn>
                              </p:par>
                            </p:childTnLst>
                          </p:cTn>
                        </p:par>
                        <p:par>
                          <p:cTn id="15" fill="hold">
                            <p:stCondLst>
                              <p:cond delay="34500"/>
                            </p:stCondLst>
                            <p:childTnLst>
                              <p:par>
                                <p:cTn id="16" presetID="2" presetClass="entr" presetSubtype="8" fill="hold" nodeType="afterEffect">
                                  <p:stCondLst>
                                    <p:cond delay="800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0-#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childTnLst>
                          </p:cTn>
                        </p:par>
                        <p:par>
                          <p:cTn id="20" fill="hold">
                            <p:stCondLst>
                              <p:cond delay="43000"/>
                            </p:stCondLst>
                            <p:childTnLst>
                              <p:par>
                                <p:cTn id="21" presetID="1" presetClass="exit" presetSubtype="0" fill="hold" nodeType="afterEffect">
                                  <p:stCondLst>
                                    <p:cond delay="600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79268" numSld="999">
                <p:cTn id="23"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2A-H2B-6.png"/>
          <p:cNvPicPr>
            <a:picLocks noChangeAspect="1"/>
          </p:cNvPicPr>
          <p:nvPr/>
        </p:nvPicPr>
        <p:blipFill>
          <a:blip r:embed="rId6" cstate="print"/>
          <a:stretch>
            <a:fillRect/>
          </a:stretch>
        </p:blipFill>
        <p:spPr>
          <a:xfrm>
            <a:off x="2141009" y="998009"/>
            <a:ext cx="4861982" cy="4861982"/>
          </a:xfrm>
          <a:prstGeom prst="rect">
            <a:avLst/>
          </a:prstGeom>
        </p:spPr>
      </p:pic>
      <p:sp>
        <p:nvSpPr>
          <p:cNvPr id="4" name="TextBox 3"/>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5" name="Slide 141.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76200" y="6605650"/>
            <a:ext cx="304800" cy="304800"/>
          </a:xfrm>
          <a:prstGeom prst="rect">
            <a:avLst/>
          </a:prstGeom>
        </p:spPr>
      </p:pic>
    </p:spTree>
    <p:custDataLst>
      <p:tags r:id="rId1"/>
    </p:custDataLst>
  </p:cSld>
  <p:clrMapOvr>
    <a:masterClrMapping/>
  </p:clrMapOvr>
  <p:transition spd="slow"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2927">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H2A-H2B-1.png"/>
          <p:cNvPicPr>
            <a:picLocks noChangeAspect="1"/>
          </p:cNvPicPr>
          <p:nvPr/>
        </p:nvPicPr>
        <p:blipFill>
          <a:blip r:embed="rId6" cstate="print"/>
          <a:stretch>
            <a:fillRect/>
          </a:stretch>
        </p:blipFill>
        <p:spPr>
          <a:xfrm>
            <a:off x="2141009" y="998009"/>
            <a:ext cx="4861982" cy="4861982"/>
          </a:xfrm>
          <a:prstGeom prst="rect">
            <a:avLst/>
          </a:prstGeom>
        </p:spPr>
      </p:pic>
      <p:sp>
        <p:nvSpPr>
          <p:cNvPr id="10" name="TextBox 9"/>
          <p:cNvSpPr txBox="1"/>
          <p:nvPr/>
        </p:nvSpPr>
        <p:spPr>
          <a:xfrm>
            <a:off x="4929052" y="962783"/>
            <a:ext cx="838200" cy="400110"/>
          </a:xfrm>
          <a:prstGeom prst="rect">
            <a:avLst/>
          </a:prstGeom>
          <a:noFill/>
        </p:spPr>
        <p:txBody>
          <a:bodyPr wrap="square" rtlCol="0">
            <a:spAutoFit/>
          </a:bodyPr>
          <a:lstStyle/>
          <a:p>
            <a:pPr algn="ctr"/>
            <a:r>
              <a:rPr lang="en-US" sz="2000" b="1" dirty="0">
                <a:solidFill>
                  <a:schemeClr val="bg1"/>
                </a:solidFill>
              </a:rPr>
              <a:t>H3[a]</a:t>
            </a:r>
          </a:p>
        </p:txBody>
      </p:sp>
      <p:sp>
        <p:nvSpPr>
          <p:cNvPr id="11" name="TextBox 10"/>
          <p:cNvSpPr txBox="1"/>
          <p:nvPr/>
        </p:nvSpPr>
        <p:spPr>
          <a:xfrm>
            <a:off x="6096000" y="1524000"/>
            <a:ext cx="838200" cy="400110"/>
          </a:xfrm>
          <a:prstGeom prst="rect">
            <a:avLst/>
          </a:prstGeom>
          <a:noFill/>
        </p:spPr>
        <p:txBody>
          <a:bodyPr wrap="square" rtlCol="0">
            <a:spAutoFit/>
          </a:bodyPr>
          <a:lstStyle/>
          <a:p>
            <a:pPr algn="ctr"/>
            <a:r>
              <a:rPr lang="en-US" sz="2000" b="1" dirty="0">
                <a:solidFill>
                  <a:srgbClr val="FF0000"/>
                </a:solidFill>
              </a:rPr>
              <a:t>H4[b]</a:t>
            </a:r>
          </a:p>
        </p:txBody>
      </p:sp>
      <p:sp>
        <p:nvSpPr>
          <p:cNvPr id="5" name="TextBox 4"/>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6" name="Slide 142.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88075" y="6593775"/>
            <a:ext cx="304800" cy="304800"/>
          </a:xfrm>
          <a:prstGeom prst="rect">
            <a:avLst/>
          </a:prstGeom>
        </p:spPr>
      </p:pic>
    </p:spTree>
    <p:custDataLst>
      <p:tags r:id="rId1"/>
    </p:custDataLst>
  </p:cSld>
  <p:clrMapOvr>
    <a:masterClrMapping/>
  </p:clrMapOvr>
  <p:transition spd="slow" advClick="0" advTm="4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4146">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3[a]-H4[b]-H2A[c]-H2B[d].png"/>
          <p:cNvPicPr>
            <a:picLocks noChangeAspect="1"/>
          </p:cNvPicPr>
          <p:nvPr/>
        </p:nvPicPr>
        <p:blipFill>
          <a:blip r:embed="rId6" cstate="print"/>
          <a:stretch>
            <a:fillRect/>
          </a:stretch>
        </p:blipFill>
        <p:spPr>
          <a:xfrm>
            <a:off x="2153344" y="996696"/>
            <a:ext cx="4864608" cy="4864608"/>
          </a:xfrm>
          <a:prstGeom prst="rect">
            <a:avLst/>
          </a:prstGeom>
        </p:spPr>
      </p:pic>
      <p:sp>
        <p:nvSpPr>
          <p:cNvPr id="3" name="TextBox 2"/>
          <p:cNvSpPr txBox="1"/>
          <p:nvPr/>
        </p:nvSpPr>
        <p:spPr>
          <a:xfrm>
            <a:off x="4929052" y="962783"/>
            <a:ext cx="838200" cy="400110"/>
          </a:xfrm>
          <a:prstGeom prst="rect">
            <a:avLst/>
          </a:prstGeom>
          <a:noFill/>
        </p:spPr>
        <p:txBody>
          <a:bodyPr wrap="square" rtlCol="0">
            <a:spAutoFit/>
          </a:bodyPr>
          <a:lstStyle/>
          <a:p>
            <a:pPr algn="ctr"/>
            <a:r>
              <a:rPr lang="en-US" sz="2000" b="1" dirty="0">
                <a:solidFill>
                  <a:schemeClr val="bg1"/>
                </a:solidFill>
              </a:rPr>
              <a:t>H3[a]</a:t>
            </a:r>
          </a:p>
        </p:txBody>
      </p:sp>
      <p:sp>
        <p:nvSpPr>
          <p:cNvPr id="4" name="TextBox 3"/>
          <p:cNvSpPr txBox="1"/>
          <p:nvPr/>
        </p:nvSpPr>
        <p:spPr>
          <a:xfrm>
            <a:off x="6096000" y="1524000"/>
            <a:ext cx="838200" cy="400110"/>
          </a:xfrm>
          <a:prstGeom prst="rect">
            <a:avLst/>
          </a:prstGeom>
          <a:noFill/>
        </p:spPr>
        <p:txBody>
          <a:bodyPr wrap="square" rtlCol="0">
            <a:spAutoFit/>
          </a:bodyPr>
          <a:lstStyle/>
          <a:p>
            <a:pPr algn="ctr"/>
            <a:r>
              <a:rPr lang="en-US" sz="2000" b="1" dirty="0">
                <a:solidFill>
                  <a:srgbClr val="FF0000"/>
                </a:solidFill>
              </a:rPr>
              <a:t>H4[b]</a:t>
            </a:r>
          </a:p>
        </p:txBody>
      </p:sp>
      <p:sp>
        <p:nvSpPr>
          <p:cNvPr id="5" name="TextBox 4"/>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6" name="Slide 143.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88075" y="6593775"/>
            <a:ext cx="304800" cy="304800"/>
          </a:xfrm>
          <a:prstGeom prst="rect">
            <a:avLst/>
          </a:prstGeom>
        </p:spPr>
      </p:pic>
      <p:grpSp>
        <p:nvGrpSpPr>
          <p:cNvPr id="7" name="Group 6"/>
          <p:cNvGrpSpPr/>
          <p:nvPr/>
        </p:nvGrpSpPr>
        <p:grpSpPr>
          <a:xfrm>
            <a:off x="1311166" y="2571690"/>
            <a:ext cx="1279634" cy="1734699"/>
            <a:chOff x="1311166" y="2571690"/>
            <a:chExt cx="1279634" cy="1734699"/>
          </a:xfrm>
        </p:grpSpPr>
        <p:sp>
          <p:nvSpPr>
            <p:cNvPr id="8" name="TextBox 7"/>
            <p:cNvSpPr txBox="1"/>
            <p:nvPr/>
          </p:nvSpPr>
          <p:spPr>
            <a:xfrm>
              <a:off x="1311166" y="2571690"/>
              <a:ext cx="938348" cy="400110"/>
            </a:xfrm>
            <a:prstGeom prst="rect">
              <a:avLst/>
            </a:prstGeom>
            <a:noFill/>
          </p:spPr>
          <p:txBody>
            <a:bodyPr wrap="square" rtlCol="0">
              <a:spAutoFit/>
            </a:bodyPr>
            <a:lstStyle/>
            <a:p>
              <a:pPr algn="ctr"/>
              <a:r>
                <a:rPr lang="en-US" sz="2000" b="1" dirty="0">
                  <a:solidFill>
                    <a:srgbClr val="00B050"/>
                  </a:solidFill>
                </a:rPr>
                <a:t>H2A[c]</a:t>
              </a:r>
            </a:p>
          </p:txBody>
        </p:sp>
        <p:sp>
          <p:nvSpPr>
            <p:cNvPr id="9" name="TextBox 8"/>
            <p:cNvSpPr txBox="1"/>
            <p:nvPr/>
          </p:nvSpPr>
          <p:spPr>
            <a:xfrm>
              <a:off x="1652452" y="3906279"/>
              <a:ext cx="938348" cy="400110"/>
            </a:xfrm>
            <a:prstGeom prst="rect">
              <a:avLst/>
            </a:prstGeom>
            <a:noFill/>
          </p:spPr>
          <p:txBody>
            <a:bodyPr wrap="square" rtlCol="0">
              <a:spAutoFit/>
            </a:bodyPr>
            <a:lstStyle/>
            <a:p>
              <a:pPr algn="ctr"/>
              <a:r>
                <a:rPr lang="en-US" sz="2000" b="1" dirty="0">
                  <a:solidFill>
                    <a:srgbClr val="0000FF"/>
                  </a:solidFill>
                </a:rPr>
                <a:t>H2B[d]</a:t>
              </a:r>
            </a:p>
          </p:txBody>
        </p:sp>
      </p:grpSp>
    </p:spTree>
    <p:custDataLst>
      <p:tags r:id="rId1"/>
    </p:custDataLst>
  </p:cSld>
  <p:clrMapOvr>
    <a:masterClrMapping/>
  </p:clrMapOvr>
  <p:transition spd="slow" advClick="0" advTm="2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2" presetClass="entr" presetSubtype="8" fill="hold" nodeType="afterEffect">
                                  <p:stCondLst>
                                    <p:cond delay="400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0-#ppt_w/2"/>
                                          </p:val>
                                        </p:tav>
                                        <p:tav tm="100000">
                                          <p:val>
                                            <p:strVal val="#ppt_x"/>
                                          </p:val>
                                        </p:tav>
                                      </p:tavLst>
                                    </p:anim>
                                    <p:anim calcmode="lin" valueType="num">
                                      <p:cBhvr additive="base">
                                        <p:cTn id="11"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2927" numSld="999">
                <p:cTn id="12"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H2A-H2B-1.png"/>
          <p:cNvPicPr>
            <a:picLocks noChangeAspect="1"/>
          </p:cNvPicPr>
          <p:nvPr/>
        </p:nvPicPr>
        <p:blipFill>
          <a:blip r:embed="rId4" cstate="print"/>
          <a:stretch>
            <a:fillRect/>
          </a:stretch>
        </p:blipFill>
        <p:spPr>
          <a:xfrm>
            <a:off x="2141009" y="998009"/>
            <a:ext cx="4861982" cy="4861982"/>
          </a:xfrm>
          <a:prstGeom prst="rect">
            <a:avLst/>
          </a:prstGeom>
        </p:spPr>
      </p:pic>
      <p:sp>
        <p:nvSpPr>
          <p:cNvPr id="10" name="TextBox 9"/>
          <p:cNvSpPr txBox="1"/>
          <p:nvPr/>
        </p:nvSpPr>
        <p:spPr>
          <a:xfrm>
            <a:off x="4929052" y="962783"/>
            <a:ext cx="838200" cy="400110"/>
          </a:xfrm>
          <a:prstGeom prst="rect">
            <a:avLst/>
          </a:prstGeom>
          <a:noFill/>
        </p:spPr>
        <p:txBody>
          <a:bodyPr wrap="square" rtlCol="0">
            <a:spAutoFit/>
          </a:bodyPr>
          <a:lstStyle/>
          <a:p>
            <a:pPr algn="ctr"/>
            <a:r>
              <a:rPr lang="en-US" sz="2000" b="1" dirty="0">
                <a:solidFill>
                  <a:schemeClr val="bg1"/>
                </a:solidFill>
              </a:rPr>
              <a:t>H3[a]</a:t>
            </a:r>
          </a:p>
        </p:txBody>
      </p:sp>
      <p:sp>
        <p:nvSpPr>
          <p:cNvPr id="11" name="TextBox 10"/>
          <p:cNvSpPr txBox="1"/>
          <p:nvPr/>
        </p:nvSpPr>
        <p:spPr>
          <a:xfrm>
            <a:off x="6096000" y="1524000"/>
            <a:ext cx="838200" cy="400110"/>
          </a:xfrm>
          <a:prstGeom prst="rect">
            <a:avLst/>
          </a:prstGeom>
          <a:noFill/>
        </p:spPr>
        <p:txBody>
          <a:bodyPr wrap="square" rtlCol="0">
            <a:spAutoFit/>
          </a:bodyPr>
          <a:lstStyle/>
          <a:p>
            <a:pPr algn="ctr"/>
            <a:r>
              <a:rPr lang="en-US" sz="2000" b="1" dirty="0">
                <a:solidFill>
                  <a:srgbClr val="FF0000"/>
                </a:solidFill>
              </a:rPr>
              <a:t>H4[b]</a:t>
            </a:r>
          </a:p>
        </p:txBody>
      </p:sp>
      <p:sp>
        <p:nvSpPr>
          <p:cNvPr id="5" name="TextBox 4"/>
          <p:cNvSpPr txBox="1"/>
          <p:nvPr/>
        </p:nvSpPr>
        <p:spPr>
          <a:xfrm>
            <a:off x="316675" y="6548250"/>
            <a:ext cx="1828800" cy="369332"/>
          </a:xfrm>
          <a:prstGeom prst="rect">
            <a:avLst/>
          </a:prstGeom>
          <a:noFill/>
        </p:spPr>
        <p:txBody>
          <a:bodyPr wrap="square" rtlCol="0">
            <a:spAutoFit/>
          </a:bodyPr>
          <a:lstStyle/>
          <a:p>
            <a:r>
              <a:rPr lang="en-US" dirty="0">
                <a:hlinkClick r:id="rId5" action="ppaction://hlinksldjump"/>
              </a:rPr>
              <a:t>Table of Contents</a:t>
            </a:r>
            <a:endParaRPr lang="en-US" dirty="0"/>
          </a:p>
        </p:txBody>
      </p:sp>
    </p:spTree>
    <p:custDataLst>
      <p:tags r:id="rId1"/>
    </p:custDataLst>
  </p:cSld>
  <p:clrMapOvr>
    <a:masterClrMapping/>
  </p:clrMapOvr>
  <p:transition spd="slow" advClick="0" advTm="2000">
    <p:fade/>
  </p:transition>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3[a]-H4[b]-H2A[c]-H2B[d].png"/>
          <p:cNvPicPr>
            <a:picLocks noChangeAspect="1"/>
          </p:cNvPicPr>
          <p:nvPr/>
        </p:nvPicPr>
        <p:blipFill>
          <a:blip r:embed="rId6" cstate="print"/>
          <a:stretch>
            <a:fillRect/>
          </a:stretch>
        </p:blipFill>
        <p:spPr>
          <a:xfrm>
            <a:off x="2153344" y="996696"/>
            <a:ext cx="4864608" cy="4864608"/>
          </a:xfrm>
          <a:prstGeom prst="rect">
            <a:avLst/>
          </a:prstGeom>
        </p:spPr>
      </p:pic>
      <p:sp>
        <p:nvSpPr>
          <p:cNvPr id="3" name="TextBox 2"/>
          <p:cNvSpPr txBox="1"/>
          <p:nvPr/>
        </p:nvSpPr>
        <p:spPr>
          <a:xfrm>
            <a:off x="4929052" y="962783"/>
            <a:ext cx="838200" cy="400110"/>
          </a:xfrm>
          <a:prstGeom prst="rect">
            <a:avLst/>
          </a:prstGeom>
          <a:noFill/>
        </p:spPr>
        <p:txBody>
          <a:bodyPr wrap="square" rtlCol="0">
            <a:spAutoFit/>
          </a:bodyPr>
          <a:lstStyle/>
          <a:p>
            <a:pPr algn="ctr"/>
            <a:r>
              <a:rPr lang="en-US" sz="2000" b="1" dirty="0">
                <a:solidFill>
                  <a:schemeClr val="bg1"/>
                </a:solidFill>
              </a:rPr>
              <a:t>H3[a]</a:t>
            </a:r>
          </a:p>
        </p:txBody>
      </p:sp>
      <p:sp>
        <p:nvSpPr>
          <p:cNvPr id="4" name="TextBox 3"/>
          <p:cNvSpPr txBox="1"/>
          <p:nvPr/>
        </p:nvSpPr>
        <p:spPr>
          <a:xfrm>
            <a:off x="6096000" y="1524000"/>
            <a:ext cx="838200" cy="400110"/>
          </a:xfrm>
          <a:prstGeom prst="rect">
            <a:avLst/>
          </a:prstGeom>
          <a:noFill/>
        </p:spPr>
        <p:txBody>
          <a:bodyPr wrap="square" rtlCol="0">
            <a:spAutoFit/>
          </a:bodyPr>
          <a:lstStyle/>
          <a:p>
            <a:pPr algn="ctr"/>
            <a:r>
              <a:rPr lang="en-US" sz="2000" b="1" dirty="0">
                <a:solidFill>
                  <a:srgbClr val="FF0000"/>
                </a:solidFill>
              </a:rPr>
              <a:t>H4[b]</a:t>
            </a:r>
          </a:p>
        </p:txBody>
      </p:sp>
      <p:grpSp>
        <p:nvGrpSpPr>
          <p:cNvPr id="7" name="Group 6"/>
          <p:cNvGrpSpPr/>
          <p:nvPr/>
        </p:nvGrpSpPr>
        <p:grpSpPr>
          <a:xfrm>
            <a:off x="1311166" y="2571690"/>
            <a:ext cx="1279634" cy="1734699"/>
            <a:chOff x="1311166" y="2571690"/>
            <a:chExt cx="1279634" cy="1734699"/>
          </a:xfrm>
        </p:grpSpPr>
        <p:sp>
          <p:nvSpPr>
            <p:cNvPr id="5" name="TextBox 4"/>
            <p:cNvSpPr txBox="1"/>
            <p:nvPr/>
          </p:nvSpPr>
          <p:spPr>
            <a:xfrm>
              <a:off x="1311166" y="2571690"/>
              <a:ext cx="938348" cy="400110"/>
            </a:xfrm>
            <a:prstGeom prst="rect">
              <a:avLst/>
            </a:prstGeom>
            <a:noFill/>
          </p:spPr>
          <p:txBody>
            <a:bodyPr wrap="square" rtlCol="0">
              <a:spAutoFit/>
            </a:bodyPr>
            <a:lstStyle/>
            <a:p>
              <a:pPr algn="ctr"/>
              <a:r>
                <a:rPr lang="en-US" sz="2000" b="1" dirty="0">
                  <a:solidFill>
                    <a:srgbClr val="00B050"/>
                  </a:solidFill>
                </a:rPr>
                <a:t>H2A[c]</a:t>
              </a:r>
            </a:p>
          </p:txBody>
        </p:sp>
        <p:sp>
          <p:nvSpPr>
            <p:cNvPr id="6" name="TextBox 5"/>
            <p:cNvSpPr txBox="1"/>
            <p:nvPr/>
          </p:nvSpPr>
          <p:spPr>
            <a:xfrm>
              <a:off x="1652452" y="3906279"/>
              <a:ext cx="938348" cy="400110"/>
            </a:xfrm>
            <a:prstGeom prst="rect">
              <a:avLst/>
            </a:prstGeom>
            <a:noFill/>
          </p:spPr>
          <p:txBody>
            <a:bodyPr wrap="square" rtlCol="0">
              <a:spAutoFit/>
            </a:bodyPr>
            <a:lstStyle/>
            <a:p>
              <a:pPr algn="ctr"/>
              <a:r>
                <a:rPr lang="en-US" sz="2000" b="1" dirty="0">
                  <a:solidFill>
                    <a:srgbClr val="0000FF"/>
                  </a:solidFill>
                </a:rPr>
                <a:t>H2B[d]</a:t>
              </a:r>
            </a:p>
          </p:txBody>
        </p:sp>
      </p:grpSp>
      <p:sp>
        <p:nvSpPr>
          <p:cNvPr id="8" name="TextBox 7"/>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9" name="Slide 145.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76200" y="6605650"/>
            <a:ext cx="304800" cy="304800"/>
          </a:xfrm>
          <a:prstGeom prst="rect">
            <a:avLst/>
          </a:prstGeom>
        </p:spPr>
      </p:pic>
    </p:spTree>
    <p:custDataLst>
      <p:tags r:id="rId1"/>
    </p:custDataLst>
  </p:cSld>
  <p:clrMapOvr>
    <a:masterClrMapping/>
  </p:clrMapOvr>
  <p:transition spd="slow" advClick="0" advTm="1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2" presetClass="entr" presetSubtype="8" fill="hold" nodeType="afterEffect">
                                  <p:stCondLst>
                                    <p:cond delay="300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0-#ppt_w/2"/>
                                          </p:val>
                                        </p:tav>
                                        <p:tav tm="100000">
                                          <p:val>
                                            <p:strVal val="#ppt_x"/>
                                          </p:val>
                                        </p:tav>
                                      </p:tavLst>
                                    </p:anim>
                                    <p:anim calcmode="lin" valueType="num">
                                      <p:cBhvr additive="base">
                                        <p:cTn id="11"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488" numSld="999">
                <p:cTn id="12"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H2A-H2B-1.png"/>
          <p:cNvPicPr>
            <a:picLocks noChangeAspect="1"/>
          </p:cNvPicPr>
          <p:nvPr/>
        </p:nvPicPr>
        <p:blipFill>
          <a:blip r:embed="rId6" cstate="print"/>
          <a:stretch>
            <a:fillRect/>
          </a:stretch>
        </p:blipFill>
        <p:spPr>
          <a:xfrm>
            <a:off x="2141009" y="998009"/>
            <a:ext cx="4861982" cy="4861982"/>
          </a:xfrm>
          <a:prstGeom prst="rect">
            <a:avLst/>
          </a:prstGeom>
        </p:spPr>
      </p:pic>
      <p:sp>
        <p:nvSpPr>
          <p:cNvPr id="5" name="TextBox 4"/>
          <p:cNvSpPr txBox="1"/>
          <p:nvPr/>
        </p:nvSpPr>
        <p:spPr>
          <a:xfrm>
            <a:off x="3975463" y="803367"/>
            <a:ext cx="838200" cy="400110"/>
          </a:xfrm>
          <a:prstGeom prst="rect">
            <a:avLst/>
          </a:prstGeom>
          <a:noFill/>
        </p:spPr>
        <p:txBody>
          <a:bodyPr wrap="square" rtlCol="0">
            <a:spAutoFit/>
          </a:bodyPr>
          <a:lstStyle/>
          <a:p>
            <a:pPr algn="ctr"/>
            <a:r>
              <a:rPr lang="en-US" sz="2000" b="1" dirty="0">
                <a:solidFill>
                  <a:srgbClr val="FFFF00"/>
                </a:solidFill>
              </a:rPr>
              <a:t>H3[e]</a:t>
            </a:r>
          </a:p>
        </p:txBody>
      </p:sp>
      <p:sp>
        <p:nvSpPr>
          <p:cNvPr id="6" name="TextBox 5"/>
          <p:cNvSpPr txBox="1"/>
          <p:nvPr/>
        </p:nvSpPr>
        <p:spPr>
          <a:xfrm>
            <a:off x="2743200" y="1447800"/>
            <a:ext cx="838200" cy="400110"/>
          </a:xfrm>
          <a:prstGeom prst="rect">
            <a:avLst/>
          </a:prstGeom>
          <a:noFill/>
        </p:spPr>
        <p:txBody>
          <a:bodyPr wrap="square" rtlCol="0">
            <a:spAutoFit/>
          </a:bodyPr>
          <a:lstStyle/>
          <a:p>
            <a:pPr algn="ctr"/>
            <a:r>
              <a:rPr lang="en-US" sz="2000" b="1" dirty="0">
                <a:solidFill>
                  <a:schemeClr val="accent6">
                    <a:lumMod val="50000"/>
                  </a:schemeClr>
                </a:solidFill>
              </a:rPr>
              <a:t>H4[f]</a:t>
            </a:r>
          </a:p>
        </p:txBody>
      </p:sp>
      <p:sp>
        <p:nvSpPr>
          <p:cNvPr id="7" name="TextBox 6"/>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8" name="Slide 146.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76200" y="6605650"/>
            <a:ext cx="304800" cy="304800"/>
          </a:xfrm>
          <a:prstGeom prst="rect">
            <a:avLst/>
          </a:prstGeom>
        </p:spPr>
      </p:pic>
    </p:spTree>
    <p:custDataLst>
      <p:tags r:id="rId1"/>
    </p:custDataLst>
  </p:cSld>
  <p:clrMapOvr>
    <a:masterClrMapping/>
  </p:clrMapOvr>
  <p:transition spd="slow" advClick="0" advTm="2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5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488">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3[e]-H4[f]-H2A[g]-H2B[h].png"/>
          <p:cNvPicPr>
            <a:picLocks noChangeAspect="1"/>
          </p:cNvPicPr>
          <p:nvPr/>
        </p:nvPicPr>
        <p:blipFill>
          <a:blip r:embed="rId6" cstate="print"/>
          <a:stretch>
            <a:fillRect/>
          </a:stretch>
        </p:blipFill>
        <p:spPr>
          <a:xfrm>
            <a:off x="2153344" y="996696"/>
            <a:ext cx="4864608" cy="4864608"/>
          </a:xfrm>
          <a:prstGeom prst="rect">
            <a:avLst/>
          </a:prstGeom>
        </p:spPr>
      </p:pic>
      <p:sp>
        <p:nvSpPr>
          <p:cNvPr id="3" name="TextBox 2"/>
          <p:cNvSpPr txBox="1"/>
          <p:nvPr/>
        </p:nvSpPr>
        <p:spPr>
          <a:xfrm>
            <a:off x="3975463" y="803367"/>
            <a:ext cx="838200" cy="400110"/>
          </a:xfrm>
          <a:prstGeom prst="rect">
            <a:avLst/>
          </a:prstGeom>
          <a:noFill/>
        </p:spPr>
        <p:txBody>
          <a:bodyPr wrap="square" rtlCol="0">
            <a:spAutoFit/>
          </a:bodyPr>
          <a:lstStyle/>
          <a:p>
            <a:pPr algn="ctr"/>
            <a:r>
              <a:rPr lang="en-US" sz="2000" b="1" dirty="0">
                <a:solidFill>
                  <a:srgbClr val="FFFF00"/>
                </a:solidFill>
              </a:rPr>
              <a:t>H3[e]</a:t>
            </a:r>
          </a:p>
        </p:txBody>
      </p:sp>
      <p:sp>
        <p:nvSpPr>
          <p:cNvPr id="4" name="TextBox 3"/>
          <p:cNvSpPr txBox="1"/>
          <p:nvPr/>
        </p:nvSpPr>
        <p:spPr>
          <a:xfrm>
            <a:off x="2743200" y="1447800"/>
            <a:ext cx="838200" cy="400110"/>
          </a:xfrm>
          <a:prstGeom prst="rect">
            <a:avLst/>
          </a:prstGeom>
          <a:noFill/>
        </p:spPr>
        <p:txBody>
          <a:bodyPr wrap="square" rtlCol="0">
            <a:spAutoFit/>
          </a:bodyPr>
          <a:lstStyle/>
          <a:p>
            <a:pPr algn="ctr"/>
            <a:r>
              <a:rPr lang="en-US" sz="2000" b="1" dirty="0">
                <a:solidFill>
                  <a:schemeClr val="accent6">
                    <a:lumMod val="50000"/>
                  </a:schemeClr>
                </a:solidFill>
              </a:rPr>
              <a:t>H4[b]</a:t>
            </a:r>
          </a:p>
        </p:txBody>
      </p:sp>
      <p:sp>
        <p:nvSpPr>
          <p:cNvPr id="5" name="TextBox 4"/>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6" name="Slide 147.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88075" y="6600700"/>
            <a:ext cx="304800" cy="304800"/>
          </a:xfrm>
          <a:prstGeom prst="rect">
            <a:avLst/>
          </a:prstGeom>
        </p:spPr>
      </p:pic>
    </p:spTree>
    <p:custDataLst>
      <p:tags r:id="rId1"/>
    </p:custDataLst>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9268">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H2A-H2B-1.png"/>
          <p:cNvPicPr>
            <a:picLocks noChangeAspect="1"/>
          </p:cNvPicPr>
          <p:nvPr/>
        </p:nvPicPr>
        <p:blipFill>
          <a:blip r:embed="rId4" cstate="print"/>
          <a:stretch>
            <a:fillRect/>
          </a:stretch>
        </p:blipFill>
        <p:spPr>
          <a:xfrm>
            <a:off x="2141009" y="998009"/>
            <a:ext cx="4861982" cy="4861982"/>
          </a:xfrm>
          <a:prstGeom prst="rect">
            <a:avLst/>
          </a:prstGeom>
        </p:spPr>
      </p:pic>
      <p:sp>
        <p:nvSpPr>
          <p:cNvPr id="5" name="TextBox 4"/>
          <p:cNvSpPr txBox="1"/>
          <p:nvPr/>
        </p:nvSpPr>
        <p:spPr>
          <a:xfrm>
            <a:off x="3975463" y="803367"/>
            <a:ext cx="838200" cy="400110"/>
          </a:xfrm>
          <a:prstGeom prst="rect">
            <a:avLst/>
          </a:prstGeom>
          <a:noFill/>
        </p:spPr>
        <p:txBody>
          <a:bodyPr wrap="square" rtlCol="0">
            <a:spAutoFit/>
          </a:bodyPr>
          <a:lstStyle/>
          <a:p>
            <a:pPr algn="ctr"/>
            <a:r>
              <a:rPr lang="en-US" sz="2000" b="1" dirty="0">
                <a:solidFill>
                  <a:srgbClr val="FFFF00"/>
                </a:solidFill>
              </a:rPr>
              <a:t>H3[e]</a:t>
            </a:r>
          </a:p>
        </p:txBody>
      </p:sp>
      <p:sp>
        <p:nvSpPr>
          <p:cNvPr id="6" name="TextBox 5"/>
          <p:cNvSpPr txBox="1"/>
          <p:nvPr/>
        </p:nvSpPr>
        <p:spPr>
          <a:xfrm>
            <a:off x="2743200" y="1447800"/>
            <a:ext cx="838200" cy="400110"/>
          </a:xfrm>
          <a:prstGeom prst="rect">
            <a:avLst/>
          </a:prstGeom>
          <a:noFill/>
        </p:spPr>
        <p:txBody>
          <a:bodyPr wrap="square" rtlCol="0">
            <a:spAutoFit/>
          </a:bodyPr>
          <a:lstStyle/>
          <a:p>
            <a:pPr algn="ctr"/>
            <a:r>
              <a:rPr lang="en-US" sz="2000" b="1" dirty="0">
                <a:solidFill>
                  <a:schemeClr val="accent6">
                    <a:lumMod val="50000"/>
                  </a:schemeClr>
                </a:solidFill>
              </a:rPr>
              <a:t>H4[b]</a:t>
            </a:r>
          </a:p>
        </p:txBody>
      </p:sp>
      <p:sp>
        <p:nvSpPr>
          <p:cNvPr id="7" name="TextBox 6"/>
          <p:cNvSpPr txBox="1"/>
          <p:nvPr/>
        </p:nvSpPr>
        <p:spPr>
          <a:xfrm>
            <a:off x="316675" y="6548250"/>
            <a:ext cx="1828800" cy="369332"/>
          </a:xfrm>
          <a:prstGeom prst="rect">
            <a:avLst/>
          </a:prstGeom>
          <a:noFill/>
        </p:spPr>
        <p:txBody>
          <a:bodyPr wrap="square" rtlCol="0">
            <a:spAutoFit/>
          </a:bodyPr>
          <a:lstStyle/>
          <a:p>
            <a:r>
              <a:rPr lang="en-US" dirty="0">
                <a:hlinkClick r:id="rId5" action="ppaction://hlinksldjump"/>
              </a:rPr>
              <a:t>Table of Contents</a:t>
            </a:r>
            <a:endParaRPr lang="en-US" dirty="0"/>
          </a:p>
        </p:txBody>
      </p:sp>
    </p:spTree>
    <p:custDataLst>
      <p:tags r:id="rId1"/>
    </p:custDataLst>
  </p:cSld>
  <p:clrMapOvr>
    <a:masterClrMapping/>
  </p:clrMapOvr>
  <p:transition spd="slow" advClick="0" advTm="2000">
    <p:fade/>
  </p:transition>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3[e]-H4[f]-H2A[g]-H2B[h].png"/>
          <p:cNvPicPr>
            <a:picLocks noChangeAspect="1"/>
          </p:cNvPicPr>
          <p:nvPr/>
        </p:nvPicPr>
        <p:blipFill>
          <a:blip r:embed="rId6" cstate="print"/>
          <a:stretch>
            <a:fillRect/>
          </a:stretch>
        </p:blipFill>
        <p:spPr>
          <a:xfrm>
            <a:off x="2153344" y="996696"/>
            <a:ext cx="4864608" cy="4864608"/>
          </a:xfrm>
          <a:prstGeom prst="rect">
            <a:avLst/>
          </a:prstGeom>
        </p:spPr>
      </p:pic>
      <p:sp>
        <p:nvSpPr>
          <p:cNvPr id="3" name="TextBox 2"/>
          <p:cNvSpPr txBox="1"/>
          <p:nvPr/>
        </p:nvSpPr>
        <p:spPr>
          <a:xfrm>
            <a:off x="3975463" y="803367"/>
            <a:ext cx="838200" cy="400110"/>
          </a:xfrm>
          <a:prstGeom prst="rect">
            <a:avLst/>
          </a:prstGeom>
          <a:noFill/>
        </p:spPr>
        <p:txBody>
          <a:bodyPr wrap="square" rtlCol="0">
            <a:spAutoFit/>
          </a:bodyPr>
          <a:lstStyle/>
          <a:p>
            <a:pPr algn="ctr"/>
            <a:r>
              <a:rPr lang="en-US" sz="2000" b="1" dirty="0">
                <a:solidFill>
                  <a:srgbClr val="FFFF00"/>
                </a:solidFill>
              </a:rPr>
              <a:t>H3[e]</a:t>
            </a:r>
          </a:p>
        </p:txBody>
      </p:sp>
      <p:sp>
        <p:nvSpPr>
          <p:cNvPr id="4" name="TextBox 3"/>
          <p:cNvSpPr txBox="1"/>
          <p:nvPr/>
        </p:nvSpPr>
        <p:spPr>
          <a:xfrm>
            <a:off x="2743200" y="1447800"/>
            <a:ext cx="838200" cy="400110"/>
          </a:xfrm>
          <a:prstGeom prst="rect">
            <a:avLst/>
          </a:prstGeom>
          <a:noFill/>
        </p:spPr>
        <p:txBody>
          <a:bodyPr wrap="square" rtlCol="0">
            <a:spAutoFit/>
          </a:bodyPr>
          <a:lstStyle/>
          <a:p>
            <a:pPr algn="ctr"/>
            <a:r>
              <a:rPr lang="en-US" sz="2000" b="1" dirty="0">
                <a:solidFill>
                  <a:schemeClr val="accent6">
                    <a:lumMod val="50000"/>
                  </a:schemeClr>
                </a:solidFill>
              </a:rPr>
              <a:t>H4[b]</a:t>
            </a:r>
          </a:p>
        </p:txBody>
      </p:sp>
      <p:grpSp>
        <p:nvGrpSpPr>
          <p:cNvPr id="7" name="Group 6"/>
          <p:cNvGrpSpPr/>
          <p:nvPr/>
        </p:nvGrpSpPr>
        <p:grpSpPr>
          <a:xfrm>
            <a:off x="6248400" y="3216166"/>
            <a:ext cx="1219200" cy="1374944"/>
            <a:chOff x="6248400" y="3216166"/>
            <a:chExt cx="1219200" cy="1374944"/>
          </a:xfrm>
        </p:grpSpPr>
        <p:sp>
          <p:nvSpPr>
            <p:cNvPr id="5" name="TextBox 4"/>
            <p:cNvSpPr txBox="1"/>
            <p:nvPr/>
          </p:nvSpPr>
          <p:spPr>
            <a:xfrm>
              <a:off x="6529252" y="3216166"/>
              <a:ext cx="938348" cy="400110"/>
            </a:xfrm>
            <a:prstGeom prst="rect">
              <a:avLst/>
            </a:prstGeom>
            <a:noFill/>
          </p:spPr>
          <p:txBody>
            <a:bodyPr wrap="square" rtlCol="0">
              <a:spAutoFit/>
            </a:bodyPr>
            <a:lstStyle/>
            <a:p>
              <a:pPr algn="ctr"/>
              <a:r>
                <a:rPr lang="en-US" sz="2000" b="1" dirty="0">
                  <a:solidFill>
                    <a:srgbClr val="5BE7C6"/>
                  </a:solidFill>
                </a:rPr>
                <a:t>H2A[g</a:t>
              </a:r>
              <a:r>
                <a:rPr lang="en-US" sz="2000" b="1" dirty="0">
                  <a:solidFill>
                    <a:srgbClr val="00B050"/>
                  </a:solidFill>
                </a:rPr>
                <a:t>]</a:t>
              </a:r>
            </a:p>
          </p:txBody>
        </p:sp>
        <p:sp>
          <p:nvSpPr>
            <p:cNvPr id="6" name="TextBox 5"/>
            <p:cNvSpPr txBox="1"/>
            <p:nvPr/>
          </p:nvSpPr>
          <p:spPr>
            <a:xfrm>
              <a:off x="6248400" y="4191000"/>
              <a:ext cx="938348" cy="400110"/>
            </a:xfrm>
            <a:prstGeom prst="rect">
              <a:avLst/>
            </a:prstGeom>
            <a:noFill/>
          </p:spPr>
          <p:txBody>
            <a:bodyPr wrap="square" rtlCol="0">
              <a:spAutoFit/>
            </a:bodyPr>
            <a:lstStyle/>
            <a:p>
              <a:pPr algn="ctr"/>
              <a:r>
                <a:rPr lang="en-US" sz="2000" b="1" dirty="0">
                  <a:solidFill>
                    <a:srgbClr val="FF99FF"/>
                  </a:solidFill>
                </a:rPr>
                <a:t>H2B[h]</a:t>
              </a:r>
            </a:p>
          </p:txBody>
        </p:sp>
      </p:grpSp>
      <p:sp>
        <p:nvSpPr>
          <p:cNvPr id="8" name="TextBox 7"/>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9" name="Slide 149.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76200" y="6605650"/>
            <a:ext cx="304800" cy="304800"/>
          </a:xfrm>
          <a:prstGeom prst="rect">
            <a:avLst/>
          </a:prstGeom>
        </p:spPr>
      </p:pic>
    </p:spTree>
    <p:custDataLst>
      <p:tags r:id="rId1"/>
    </p:custDataLst>
  </p:cSld>
  <p:clrMapOvr>
    <a:masterClrMapping/>
  </p:clrMapOvr>
  <p:transition spd="slow" advClick="0" advTm="2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2" presetClass="entr" presetSubtype="2" fill="hold" nodeType="afterEffect">
                                  <p:stCondLst>
                                    <p:cond delay="200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1+#ppt_w/2"/>
                                          </p:val>
                                        </p:tav>
                                        <p:tav tm="100000">
                                          <p:val>
                                            <p:strVal val="#ppt_x"/>
                                          </p:val>
                                        </p:tav>
                                      </p:tavLst>
                                    </p:anim>
                                    <p:anim calcmode="lin" valueType="num">
                                      <p:cBhvr additive="base">
                                        <p:cTn id="11"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9268" numSld="999">
                <p:cTn id="12"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1AOI-complete-no_DNA_8.png"/>
          <p:cNvPicPr>
            <a:picLocks noChangeAspect="1"/>
          </p:cNvPicPr>
          <p:nvPr/>
        </p:nvPicPr>
        <p:blipFill>
          <a:blip r:embed="rId6" cstate="print"/>
          <a:stretch>
            <a:fillRect/>
          </a:stretch>
        </p:blipFill>
        <p:spPr>
          <a:xfrm>
            <a:off x="0" y="486855"/>
            <a:ext cx="9144000" cy="5884290"/>
          </a:xfrm>
          <a:prstGeom prst="rect">
            <a:avLst/>
          </a:prstGeom>
        </p:spPr>
      </p:pic>
      <p:sp>
        <p:nvSpPr>
          <p:cNvPr id="4" name="TextBox 3"/>
          <p:cNvSpPr txBox="1"/>
          <p:nvPr/>
        </p:nvSpPr>
        <p:spPr>
          <a:xfrm>
            <a:off x="7315200" y="6019800"/>
            <a:ext cx="1828800" cy="369332"/>
          </a:xfrm>
          <a:prstGeom prst="rect">
            <a:avLst/>
          </a:prstGeom>
          <a:solidFill>
            <a:schemeClr val="tx1">
              <a:lumMod val="75000"/>
              <a:lumOff val="25000"/>
            </a:schemeClr>
          </a:solidFill>
        </p:spPr>
        <p:txBody>
          <a:bodyPr wrap="square" rtlCol="0">
            <a:spAutoFit/>
          </a:bodyPr>
          <a:lstStyle/>
          <a:p>
            <a:r>
              <a:rPr lang="en-US" dirty="0">
                <a:hlinkClick r:id="rId7" action="ppaction://hlinksldjump"/>
              </a:rPr>
              <a:t>Table of Contents</a:t>
            </a:r>
            <a:endParaRPr lang="en-US" dirty="0"/>
          </a:p>
        </p:txBody>
      </p:sp>
      <p:pic>
        <p:nvPicPr>
          <p:cNvPr id="5" name="Slide 15.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76200" y="6159500"/>
            <a:ext cx="304800" cy="304800"/>
          </a:xfrm>
          <a:prstGeom prst="rect">
            <a:avLst/>
          </a:prstGeom>
        </p:spPr>
      </p:pic>
    </p:spTree>
    <p:custDataLst>
      <p:tags r:id="rId1"/>
    </p:custDataLst>
  </p:cSld>
  <p:clrMapOvr>
    <a:masterClrMapping/>
  </p:clrMapOvr>
  <p:transition advClick="0" advTm="1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561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Octamer_truncated.png"/>
          <p:cNvPicPr>
            <a:picLocks noChangeAspect="1"/>
          </p:cNvPicPr>
          <p:nvPr/>
        </p:nvPicPr>
        <p:blipFill>
          <a:blip r:embed="rId6" cstate="print"/>
          <a:stretch>
            <a:fillRect/>
          </a:stretch>
        </p:blipFill>
        <p:spPr>
          <a:xfrm>
            <a:off x="2160896" y="996696"/>
            <a:ext cx="4864608" cy="4864608"/>
          </a:xfrm>
          <a:prstGeom prst="rect">
            <a:avLst/>
          </a:prstGeom>
        </p:spPr>
      </p:pic>
      <p:sp>
        <p:nvSpPr>
          <p:cNvPr id="4" name="TextBox 3"/>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5" name="Slide 150.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76200" y="6593775"/>
            <a:ext cx="304800" cy="304800"/>
          </a:xfrm>
          <a:prstGeom prst="rect">
            <a:avLst/>
          </a:prstGeom>
        </p:spPr>
      </p:pic>
    </p:spTree>
    <p:custDataLst>
      <p:tags r:id="rId1"/>
    </p:custDataLst>
  </p:cSld>
  <p:clrMapOvr>
    <a:masterClrMapping/>
  </p:clrMapOvr>
  <p:transition spd="slow" advClick="0" advTm="1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457200" y="2819400"/>
            <a:ext cx="8229600" cy="1143000"/>
          </a:xfrm>
        </p:spPr>
        <p:txBody>
          <a:bodyPr/>
          <a:lstStyle/>
          <a:p>
            <a:r>
              <a:rPr lang="en-US" dirty="0"/>
              <a:t>Helix II “backbone”</a:t>
            </a:r>
          </a:p>
        </p:txBody>
      </p:sp>
      <p:sp>
        <p:nvSpPr>
          <p:cNvPr id="4" name="TextBox 3"/>
          <p:cNvSpPr txBox="1"/>
          <p:nvPr/>
        </p:nvSpPr>
        <p:spPr>
          <a:xfrm>
            <a:off x="316675" y="6548250"/>
            <a:ext cx="1828800" cy="369332"/>
          </a:xfrm>
          <a:prstGeom prst="rect">
            <a:avLst/>
          </a:prstGeom>
          <a:noFill/>
        </p:spPr>
        <p:txBody>
          <a:bodyPr wrap="square" rtlCol="0">
            <a:spAutoFit/>
          </a:bodyPr>
          <a:lstStyle/>
          <a:p>
            <a:r>
              <a:rPr lang="en-US" dirty="0">
                <a:hlinkClick r:id="rId4" action="ppaction://hlinksldjump"/>
              </a:rPr>
              <a:t>Table of Contents</a:t>
            </a:r>
            <a:endParaRPr lang="en-US" dirty="0"/>
          </a:p>
        </p:txBody>
      </p:sp>
    </p:spTree>
    <p:custDataLst>
      <p:tags r:id="rId1"/>
    </p:custDataLst>
  </p:cSld>
  <p:clrMapOvr>
    <a:masterClrMapping/>
  </p:clrMapOvr>
  <p:transition advClick="0" advTm="4000"/>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Helix II octamer.png"/>
          <p:cNvPicPr>
            <a:picLocks noChangeAspect="1"/>
          </p:cNvPicPr>
          <p:nvPr/>
        </p:nvPicPr>
        <p:blipFill>
          <a:blip r:embed="rId6" cstate="print"/>
          <a:stretch>
            <a:fillRect/>
          </a:stretch>
        </p:blipFill>
        <p:spPr>
          <a:xfrm>
            <a:off x="2141009" y="998009"/>
            <a:ext cx="4861982" cy="4861982"/>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5" name="Slide 152.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605650"/>
            <a:ext cx="304800" cy="304800"/>
          </a:xfrm>
          <a:prstGeom prst="rect">
            <a:avLst/>
          </a:prstGeom>
        </p:spPr>
      </p:pic>
    </p:spTree>
    <p:custDataLst>
      <p:tags r:id="rId1"/>
    </p:custDataLst>
  </p:cSld>
  <p:clrMapOvr>
    <a:masterClrMapping/>
  </p:clrMapOvr>
  <p:transition advClick="0" advTm="3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2927">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elix II H3-H4 tetramer.png"/>
          <p:cNvPicPr>
            <a:picLocks noChangeAspect="1"/>
          </p:cNvPicPr>
          <p:nvPr/>
        </p:nvPicPr>
        <p:blipFill>
          <a:blip r:embed="rId6" cstate="print"/>
          <a:stretch>
            <a:fillRect/>
          </a:stretch>
        </p:blipFill>
        <p:spPr>
          <a:xfrm>
            <a:off x="2141009" y="998009"/>
            <a:ext cx="4861982" cy="4861982"/>
          </a:xfrm>
          <a:prstGeom prst="rect">
            <a:avLst/>
          </a:prstGeom>
        </p:spPr>
      </p:pic>
      <p:sp>
        <p:nvSpPr>
          <p:cNvPr id="5" name="TextBox 4"/>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6" name="Slide 153.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76200" y="6605650"/>
            <a:ext cx="304800" cy="304800"/>
          </a:xfrm>
          <a:prstGeom prst="rect">
            <a:avLst/>
          </a:prstGeom>
        </p:spPr>
      </p:pic>
    </p:spTree>
    <p:custDataLst>
      <p:tags r:id="rId1"/>
    </p:custDataLst>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9268" numSld="999">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Helix II octamer.png"/>
          <p:cNvPicPr>
            <a:picLocks noChangeAspect="1"/>
          </p:cNvPicPr>
          <p:nvPr/>
        </p:nvPicPr>
        <p:blipFill>
          <a:blip r:embed="rId4" cstate="print"/>
          <a:stretch>
            <a:fillRect/>
          </a:stretch>
        </p:blipFill>
        <p:spPr>
          <a:xfrm>
            <a:off x="2141009" y="998009"/>
            <a:ext cx="4861982" cy="4861982"/>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5" action="ppaction://hlinksldjump"/>
              </a:rPr>
              <a:t>Table of Contents</a:t>
            </a:r>
            <a:endParaRPr lang="en-US" dirty="0"/>
          </a:p>
        </p:txBody>
      </p:sp>
    </p:spTree>
    <p:custDataLst>
      <p:tags r:id="rId1"/>
    </p:custDataLst>
  </p:cSld>
  <p:clrMapOvr>
    <a:masterClrMapping/>
  </p:clrMapOvr>
  <p:transition spd="slow" advClick="0" advTm="0">
    <p:fade/>
  </p:transition>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elix II H3[a]-H4[b]-H2A[c]-H2B[d].png"/>
          <p:cNvPicPr>
            <a:picLocks noChangeAspect="1"/>
          </p:cNvPicPr>
          <p:nvPr/>
        </p:nvPicPr>
        <p:blipFill>
          <a:blip r:embed="rId4" cstate="print"/>
          <a:stretch>
            <a:fillRect/>
          </a:stretch>
        </p:blipFill>
        <p:spPr>
          <a:xfrm>
            <a:off x="2141009" y="998009"/>
            <a:ext cx="4861982" cy="4861982"/>
          </a:xfrm>
          <a:prstGeom prst="rect">
            <a:avLst/>
          </a:prstGeom>
        </p:spPr>
      </p:pic>
      <p:sp>
        <p:nvSpPr>
          <p:cNvPr id="4" name="TextBox 3"/>
          <p:cNvSpPr txBox="1"/>
          <p:nvPr/>
        </p:nvSpPr>
        <p:spPr>
          <a:xfrm>
            <a:off x="316675" y="6548250"/>
            <a:ext cx="1828800" cy="369332"/>
          </a:xfrm>
          <a:prstGeom prst="rect">
            <a:avLst/>
          </a:prstGeom>
          <a:noFill/>
        </p:spPr>
        <p:txBody>
          <a:bodyPr wrap="square" rtlCol="0">
            <a:spAutoFit/>
          </a:bodyPr>
          <a:lstStyle/>
          <a:p>
            <a:r>
              <a:rPr lang="en-US" dirty="0">
                <a:hlinkClick r:id="rId5" action="ppaction://hlinksldjump"/>
              </a:rPr>
              <a:t>Table of Contents</a:t>
            </a:r>
            <a:endParaRPr lang="en-US" dirty="0"/>
          </a:p>
        </p:txBody>
      </p:sp>
    </p:spTree>
    <p:custDataLst>
      <p:tags r:id="rId1"/>
    </p:custDataLst>
  </p:cSld>
  <p:clrMapOvr>
    <a:masterClrMapping/>
  </p:clrMapOvr>
  <p:transition spd="slow" advClick="0" advTm="2500">
    <p:fade/>
  </p:transition>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Helix II octamer.png"/>
          <p:cNvPicPr>
            <a:picLocks noChangeAspect="1"/>
          </p:cNvPicPr>
          <p:nvPr/>
        </p:nvPicPr>
        <p:blipFill>
          <a:blip r:embed="rId4" cstate="print"/>
          <a:stretch>
            <a:fillRect/>
          </a:stretch>
        </p:blipFill>
        <p:spPr>
          <a:xfrm>
            <a:off x="2141009" y="998009"/>
            <a:ext cx="4861982" cy="4861982"/>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5" action="ppaction://hlinksldjump"/>
              </a:rPr>
              <a:t>Table of Contents</a:t>
            </a:r>
            <a:endParaRPr lang="en-US" dirty="0"/>
          </a:p>
        </p:txBody>
      </p:sp>
    </p:spTree>
    <p:custDataLst>
      <p:tags r:id="rId1"/>
    </p:custDataLst>
  </p:cSld>
  <p:clrMapOvr>
    <a:masterClrMapping/>
  </p:clrMapOvr>
  <p:transition spd="slow" advClick="0" advTm="0">
    <p:fade/>
  </p:transition>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elix II H3[e]-H4[f]-H2A[g]-H2B[h].png"/>
          <p:cNvPicPr>
            <a:picLocks noChangeAspect="1"/>
          </p:cNvPicPr>
          <p:nvPr/>
        </p:nvPicPr>
        <p:blipFill>
          <a:blip r:embed="rId4" cstate="print"/>
          <a:stretch>
            <a:fillRect/>
          </a:stretch>
        </p:blipFill>
        <p:spPr>
          <a:xfrm>
            <a:off x="2141009" y="998009"/>
            <a:ext cx="4861982" cy="4861982"/>
          </a:xfrm>
          <a:prstGeom prst="rect">
            <a:avLst/>
          </a:prstGeom>
        </p:spPr>
      </p:pic>
      <p:sp>
        <p:nvSpPr>
          <p:cNvPr id="4" name="TextBox 3"/>
          <p:cNvSpPr txBox="1"/>
          <p:nvPr/>
        </p:nvSpPr>
        <p:spPr>
          <a:xfrm>
            <a:off x="316675" y="6548250"/>
            <a:ext cx="1828800" cy="369332"/>
          </a:xfrm>
          <a:prstGeom prst="rect">
            <a:avLst/>
          </a:prstGeom>
          <a:noFill/>
        </p:spPr>
        <p:txBody>
          <a:bodyPr wrap="square" rtlCol="0">
            <a:spAutoFit/>
          </a:bodyPr>
          <a:lstStyle/>
          <a:p>
            <a:r>
              <a:rPr lang="en-US" dirty="0">
                <a:hlinkClick r:id="rId5" action="ppaction://hlinksldjump"/>
              </a:rPr>
              <a:t>Table of Contents</a:t>
            </a:r>
            <a:endParaRPr lang="en-US" dirty="0"/>
          </a:p>
        </p:txBody>
      </p:sp>
    </p:spTree>
    <p:custDataLst>
      <p:tags r:id="rId1"/>
    </p:custDataLst>
  </p:cSld>
  <p:clrMapOvr>
    <a:masterClrMapping/>
  </p:clrMapOvr>
  <p:transition spd="slow" advClick="0" advTm="4000">
    <p:fade/>
  </p:transition>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elix II rotate0.png"/>
          <p:cNvPicPr>
            <a:picLocks noChangeAspect="1"/>
          </p:cNvPicPr>
          <p:nvPr/>
        </p:nvPicPr>
        <p:blipFill>
          <a:blip r:embed="rId6" cstate="print"/>
          <a:stretch>
            <a:fillRect/>
          </a:stretch>
        </p:blipFill>
        <p:spPr>
          <a:xfrm>
            <a:off x="1771407" y="1001819"/>
            <a:ext cx="5601186" cy="4854361"/>
          </a:xfrm>
          <a:prstGeom prst="rect">
            <a:avLst/>
          </a:prstGeom>
        </p:spPr>
      </p:pic>
      <p:grpSp>
        <p:nvGrpSpPr>
          <p:cNvPr id="4" name="Group 15"/>
          <p:cNvGrpSpPr/>
          <p:nvPr/>
        </p:nvGrpSpPr>
        <p:grpSpPr>
          <a:xfrm>
            <a:off x="2264392" y="1281752"/>
            <a:ext cx="4188821" cy="3048000"/>
            <a:chOff x="2514601" y="1127758"/>
            <a:chExt cx="4188821" cy="3048000"/>
          </a:xfrm>
        </p:grpSpPr>
        <p:cxnSp>
          <p:nvCxnSpPr>
            <p:cNvPr id="5" name="Straight Connector 4"/>
            <p:cNvCxnSpPr/>
            <p:nvPr/>
          </p:nvCxnSpPr>
          <p:spPr>
            <a:xfrm rot="16200000" flipH="1">
              <a:off x="4188822" y="1661158"/>
              <a:ext cx="3048000" cy="1981200"/>
            </a:xfrm>
            <a:prstGeom prst="line">
              <a:avLst/>
            </a:prstGeom>
            <a:ln w="1270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cxnSp>
          <p:nvCxnSpPr>
            <p:cNvPr id="6" name="Straight Connector 5"/>
            <p:cNvCxnSpPr/>
            <p:nvPr/>
          </p:nvCxnSpPr>
          <p:spPr>
            <a:xfrm rot="5400000">
              <a:off x="2180101" y="1471686"/>
              <a:ext cx="2951487" cy="2282488"/>
            </a:xfrm>
            <a:prstGeom prst="line">
              <a:avLst/>
            </a:prstGeom>
            <a:ln w="1270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grpSp>
      <p:grpSp>
        <p:nvGrpSpPr>
          <p:cNvPr id="7" name="Group 15"/>
          <p:cNvGrpSpPr/>
          <p:nvPr/>
        </p:nvGrpSpPr>
        <p:grpSpPr>
          <a:xfrm rot="9000000">
            <a:off x="2416792" y="2009356"/>
            <a:ext cx="4188821" cy="3048000"/>
            <a:chOff x="2514601" y="1127758"/>
            <a:chExt cx="4188821" cy="3048000"/>
          </a:xfrm>
        </p:grpSpPr>
        <p:cxnSp>
          <p:nvCxnSpPr>
            <p:cNvPr id="8" name="Straight Connector 7"/>
            <p:cNvCxnSpPr/>
            <p:nvPr/>
          </p:nvCxnSpPr>
          <p:spPr>
            <a:xfrm rot="16200000" flipH="1">
              <a:off x="4188822" y="1661158"/>
              <a:ext cx="3048000" cy="1981200"/>
            </a:xfrm>
            <a:prstGeom prst="line">
              <a:avLst/>
            </a:prstGeom>
            <a:ln w="1270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p:nvCxnSpPr>
          <p:spPr>
            <a:xfrm rot="5400000">
              <a:off x="2180101" y="1471686"/>
              <a:ext cx="2951487" cy="2282488"/>
            </a:xfrm>
            <a:prstGeom prst="line">
              <a:avLst/>
            </a:prstGeom>
            <a:ln w="1270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grpSp>
      <p:grpSp>
        <p:nvGrpSpPr>
          <p:cNvPr id="19" name="Group 18"/>
          <p:cNvGrpSpPr/>
          <p:nvPr/>
        </p:nvGrpSpPr>
        <p:grpSpPr>
          <a:xfrm>
            <a:off x="3505200" y="1303360"/>
            <a:ext cx="3532496" cy="3490146"/>
            <a:chOff x="3505200" y="1303360"/>
            <a:chExt cx="3532496" cy="3490146"/>
          </a:xfrm>
        </p:grpSpPr>
        <p:grpSp>
          <p:nvGrpSpPr>
            <p:cNvPr id="14" name="Group 13"/>
            <p:cNvGrpSpPr/>
            <p:nvPr/>
          </p:nvGrpSpPr>
          <p:grpSpPr>
            <a:xfrm>
              <a:off x="3505200" y="1303360"/>
              <a:ext cx="3065278" cy="3324099"/>
              <a:chOff x="3498643" y="1303360"/>
              <a:chExt cx="3065278" cy="3324099"/>
            </a:xfrm>
          </p:grpSpPr>
          <p:sp>
            <p:nvSpPr>
              <p:cNvPr id="12" name="Arc 11"/>
              <p:cNvSpPr/>
              <p:nvPr/>
            </p:nvSpPr>
            <p:spPr>
              <a:xfrm rot="21101838">
                <a:off x="3498643" y="1329654"/>
                <a:ext cx="3065278" cy="3297805"/>
              </a:xfrm>
              <a:prstGeom prst="arc">
                <a:avLst>
                  <a:gd name="adj1" fmla="val 16379595"/>
                  <a:gd name="adj2" fmla="val 17630"/>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Isosceles Triangle 12"/>
              <p:cNvSpPr/>
              <p:nvPr/>
            </p:nvSpPr>
            <p:spPr>
              <a:xfrm rot="16200000">
                <a:off x="4791048" y="1318600"/>
                <a:ext cx="76200" cy="45719"/>
              </a:xfrm>
              <a:prstGeom prst="triangle">
                <a:avLst/>
              </a:prstGeom>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flipV="1">
              <a:off x="4478522" y="1469407"/>
              <a:ext cx="2150878" cy="3324099"/>
              <a:chOff x="3498643" y="1303360"/>
              <a:chExt cx="3065278" cy="3324099"/>
            </a:xfrm>
          </p:grpSpPr>
          <p:sp>
            <p:nvSpPr>
              <p:cNvPr id="16" name="Arc 15"/>
              <p:cNvSpPr/>
              <p:nvPr/>
            </p:nvSpPr>
            <p:spPr>
              <a:xfrm rot="21101838">
                <a:off x="3498643" y="1329654"/>
                <a:ext cx="3065278" cy="3297805"/>
              </a:xfrm>
              <a:prstGeom prst="arc">
                <a:avLst>
                  <a:gd name="adj1" fmla="val 16379595"/>
                  <a:gd name="adj2" fmla="val 20855212"/>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Isosceles Triangle 16"/>
              <p:cNvSpPr/>
              <p:nvPr/>
            </p:nvSpPr>
            <p:spPr>
              <a:xfrm rot="16200000">
                <a:off x="4791048" y="1318600"/>
                <a:ext cx="76200" cy="45719"/>
              </a:xfrm>
              <a:prstGeom prst="triangle">
                <a:avLst/>
              </a:prstGeom>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6199496" y="2895600"/>
              <a:ext cx="838200" cy="461665"/>
            </a:xfrm>
            <a:prstGeom prst="rect">
              <a:avLst/>
            </a:prstGeom>
            <a:noFill/>
          </p:spPr>
          <p:txBody>
            <a:bodyPr wrap="square" rtlCol="0">
              <a:spAutoFit/>
            </a:bodyPr>
            <a:lstStyle/>
            <a:p>
              <a:pPr algn="ctr"/>
              <a:r>
                <a:rPr lang="en-US" sz="2400" dirty="0">
                  <a:solidFill>
                    <a:srgbClr val="FFFF00"/>
                  </a:solidFill>
                </a:rPr>
                <a:t>150º</a:t>
              </a:r>
            </a:p>
          </p:txBody>
        </p:sp>
      </p:grpSp>
      <p:sp>
        <p:nvSpPr>
          <p:cNvPr id="20" name="TextBox 19"/>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21" name="Slide 158.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81150" y="6605650"/>
            <a:ext cx="304800" cy="304800"/>
          </a:xfrm>
          <a:prstGeom prst="rect">
            <a:avLst/>
          </a:prstGeom>
        </p:spPr>
      </p:pic>
    </p:spTree>
    <p:custDataLst>
      <p:tags r:id="rId1"/>
    </p:custDataLst>
  </p:cSld>
  <p:clrMapOvr>
    <a:masterClrMapping/>
  </p:clrMapOvr>
  <p:transition spd="slow" advClick="0" advTm="5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par>
                          <p:cTn id="7" fill="hold">
                            <p:stCondLst>
                              <p:cond delay="0"/>
                            </p:stCondLst>
                            <p:childTnLst>
                              <p:par>
                                <p:cTn id="8" presetID="9" presetClass="entr" presetSubtype="0" fill="hold" nodeType="afterEffect">
                                  <p:stCondLst>
                                    <p:cond delay="2000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par>
                          <p:cTn id="11" fill="hold">
                            <p:stCondLst>
                              <p:cond delay="20500"/>
                            </p:stCondLst>
                            <p:childTnLst>
                              <p:par>
                                <p:cTn id="12" presetID="8" presetClass="emph" presetSubtype="0" fill="hold" nodeType="afterEffect">
                                  <p:stCondLst>
                                    <p:cond delay="1000"/>
                                  </p:stCondLst>
                                  <p:childTnLst>
                                    <p:animRot by="9000000">
                                      <p:cBhvr>
                                        <p:cTn id="13" dur="2000" fill="hold"/>
                                        <p:tgtEl>
                                          <p:spTgt spid="4"/>
                                        </p:tgtEl>
                                        <p:attrNameLst>
                                          <p:attrName>r</p:attrName>
                                        </p:attrNameLst>
                                      </p:cBhvr>
                                    </p:animRot>
                                  </p:childTnLst>
                                </p:cTn>
                              </p:par>
                            </p:childTnLst>
                          </p:cTn>
                        </p:par>
                        <p:par>
                          <p:cTn id="14" fill="hold">
                            <p:stCondLst>
                              <p:cond delay="23500"/>
                            </p:stCondLst>
                            <p:childTnLst>
                              <p:par>
                                <p:cTn id="15" presetID="9" presetClass="exit" presetSubtype="0" fill="hold" nodeType="afterEffect">
                                  <p:stCondLst>
                                    <p:cond delay="0"/>
                                  </p:stCondLst>
                                  <p:childTnLst>
                                    <p:animEffect transition="out" filter="dissolv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9"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childTnLst>
                          </p:cTn>
                        </p:par>
                        <p:par>
                          <p:cTn id="21" fill="hold">
                            <p:stCondLst>
                              <p:cond delay="24000"/>
                            </p:stCondLst>
                            <p:childTnLst>
                              <p:par>
                                <p:cTn id="22" presetID="1" presetClass="entr" presetSubtype="0"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childTnLst>
                          </p:cTn>
                        </p:par>
                        <p:par>
                          <p:cTn id="24" fill="hold">
                            <p:stCondLst>
                              <p:cond delay="24000"/>
                            </p:stCondLst>
                            <p:childTnLst>
                              <p:par>
                                <p:cTn id="25" presetID="9" presetClass="exit" presetSubtype="0" fill="hold" nodeType="afterEffect">
                                  <p:stCondLst>
                                    <p:cond delay="16000"/>
                                  </p:stCondLst>
                                  <p:childTnLst>
                                    <p:animEffect transition="out" filter="dissolv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9" presetClass="exit" presetSubtype="0" fill="hold" nodeType="withEffect">
                                  <p:stCondLst>
                                    <p:cond delay="16000"/>
                                  </p:stCondLst>
                                  <p:childTnLst>
                                    <p:animEffect transition="out" filter="dissolve">
                                      <p:cBhvr>
                                        <p:cTn id="29" dur="500"/>
                                        <p:tgtEl>
                                          <p:spTgt spid="19"/>
                                        </p:tgtEl>
                                      </p:cBhvr>
                                    </p:animEffect>
                                    <p:set>
                                      <p:cBhvr>
                                        <p:cTn id="30"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1707" numSld="999">
                <p:cTn id="31" fill="hold" display="0">
                  <p:stCondLst>
                    <p:cond delay="indefinite"/>
                  </p:stCondLst>
                  <p:endCondLst>
                    <p:cond evt="onPrev" delay="0">
                      <p:tgtEl>
                        <p:sldTgt/>
                      </p:tgtEl>
                    </p:cond>
                    <p:cond evt="onStopAudio" delay="0">
                      <p:tgtEl>
                        <p:sldTgt/>
                      </p:tgtEl>
                    </p:cond>
                  </p:endCondLst>
                </p:cTn>
                <p:tgtEl>
                  <p:spTgt spid="21"/>
                </p:tgtEl>
              </p:cMediaNode>
            </p:audio>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elix II rotate0.png"/>
          <p:cNvPicPr>
            <a:picLocks noChangeAspect="1"/>
          </p:cNvPicPr>
          <p:nvPr/>
        </p:nvPicPr>
        <p:blipFill>
          <a:blip r:embed="rId6" cstate="print"/>
          <a:stretch>
            <a:fillRect/>
          </a:stretch>
        </p:blipFill>
        <p:spPr>
          <a:xfrm>
            <a:off x="1771407" y="1001819"/>
            <a:ext cx="5601186" cy="4854361"/>
          </a:xfrm>
          <a:prstGeom prst="rect">
            <a:avLst/>
          </a:prstGeom>
        </p:spPr>
      </p:pic>
      <p:grpSp>
        <p:nvGrpSpPr>
          <p:cNvPr id="2" name="Group 15"/>
          <p:cNvGrpSpPr/>
          <p:nvPr/>
        </p:nvGrpSpPr>
        <p:grpSpPr>
          <a:xfrm>
            <a:off x="2264392" y="1281752"/>
            <a:ext cx="4188821" cy="3048000"/>
            <a:chOff x="2514601" y="1127758"/>
            <a:chExt cx="4188821" cy="3048000"/>
          </a:xfrm>
        </p:grpSpPr>
        <p:cxnSp>
          <p:nvCxnSpPr>
            <p:cNvPr id="5" name="Straight Connector 4"/>
            <p:cNvCxnSpPr/>
            <p:nvPr/>
          </p:nvCxnSpPr>
          <p:spPr>
            <a:xfrm rot="16200000" flipH="1">
              <a:off x="4188822" y="1661158"/>
              <a:ext cx="3048000" cy="1981200"/>
            </a:xfrm>
            <a:prstGeom prst="line">
              <a:avLst/>
            </a:prstGeom>
            <a:ln w="1270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cxnSp>
          <p:nvCxnSpPr>
            <p:cNvPr id="6" name="Straight Connector 5"/>
            <p:cNvCxnSpPr/>
            <p:nvPr/>
          </p:nvCxnSpPr>
          <p:spPr>
            <a:xfrm rot="5400000">
              <a:off x="2180101" y="1471686"/>
              <a:ext cx="2951487" cy="2282488"/>
            </a:xfrm>
            <a:prstGeom prst="line">
              <a:avLst/>
            </a:prstGeom>
            <a:ln w="1270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grpSp>
      <p:grpSp>
        <p:nvGrpSpPr>
          <p:cNvPr id="7" name="Group 18"/>
          <p:cNvGrpSpPr/>
          <p:nvPr/>
        </p:nvGrpSpPr>
        <p:grpSpPr>
          <a:xfrm flipH="1">
            <a:off x="1746912" y="1137312"/>
            <a:ext cx="3532496" cy="3490146"/>
            <a:chOff x="3505200" y="1303360"/>
            <a:chExt cx="3532496" cy="3490146"/>
          </a:xfrm>
        </p:grpSpPr>
        <p:grpSp>
          <p:nvGrpSpPr>
            <p:cNvPr id="10" name="Group 13"/>
            <p:cNvGrpSpPr/>
            <p:nvPr/>
          </p:nvGrpSpPr>
          <p:grpSpPr>
            <a:xfrm>
              <a:off x="3505200" y="1303360"/>
              <a:ext cx="3065278" cy="3324099"/>
              <a:chOff x="3498643" y="1303360"/>
              <a:chExt cx="3065278" cy="3324099"/>
            </a:xfrm>
          </p:grpSpPr>
          <p:sp>
            <p:nvSpPr>
              <p:cNvPr id="12" name="Arc 11"/>
              <p:cNvSpPr/>
              <p:nvPr/>
            </p:nvSpPr>
            <p:spPr>
              <a:xfrm rot="21101838">
                <a:off x="3498643" y="1329654"/>
                <a:ext cx="3065278" cy="3297805"/>
              </a:xfrm>
              <a:prstGeom prst="arc">
                <a:avLst>
                  <a:gd name="adj1" fmla="val 16379595"/>
                  <a:gd name="adj2" fmla="val 17630"/>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Isosceles Triangle 12"/>
              <p:cNvSpPr/>
              <p:nvPr/>
            </p:nvSpPr>
            <p:spPr>
              <a:xfrm rot="16200000">
                <a:off x="4791048" y="1318600"/>
                <a:ext cx="76200" cy="45719"/>
              </a:xfrm>
              <a:prstGeom prst="triangle">
                <a:avLst/>
              </a:prstGeom>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4"/>
            <p:cNvGrpSpPr/>
            <p:nvPr/>
          </p:nvGrpSpPr>
          <p:grpSpPr>
            <a:xfrm flipV="1">
              <a:off x="4478522" y="1469407"/>
              <a:ext cx="2150878" cy="3324099"/>
              <a:chOff x="3498643" y="1303360"/>
              <a:chExt cx="3065278" cy="3324099"/>
            </a:xfrm>
          </p:grpSpPr>
          <p:sp>
            <p:nvSpPr>
              <p:cNvPr id="16" name="Arc 15"/>
              <p:cNvSpPr/>
              <p:nvPr/>
            </p:nvSpPr>
            <p:spPr>
              <a:xfrm rot="21101838">
                <a:off x="3498643" y="1329654"/>
                <a:ext cx="3065278" cy="3297805"/>
              </a:xfrm>
              <a:prstGeom prst="arc">
                <a:avLst>
                  <a:gd name="adj1" fmla="val 16379595"/>
                  <a:gd name="adj2" fmla="val 20855212"/>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Isosceles Triangle 16"/>
              <p:cNvSpPr/>
              <p:nvPr/>
            </p:nvSpPr>
            <p:spPr>
              <a:xfrm rot="16200000">
                <a:off x="4791048" y="1318600"/>
                <a:ext cx="76200" cy="45719"/>
              </a:xfrm>
              <a:prstGeom prst="triangle">
                <a:avLst/>
              </a:prstGeom>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6041408" y="2895600"/>
              <a:ext cx="996288" cy="461665"/>
            </a:xfrm>
            <a:prstGeom prst="rect">
              <a:avLst/>
            </a:prstGeom>
            <a:noFill/>
          </p:spPr>
          <p:txBody>
            <a:bodyPr wrap="square" rtlCol="0">
              <a:spAutoFit/>
            </a:bodyPr>
            <a:lstStyle/>
            <a:p>
              <a:pPr algn="ctr"/>
              <a:r>
                <a:rPr lang="en-US" sz="2400" dirty="0">
                  <a:solidFill>
                    <a:srgbClr val="FFFF00"/>
                  </a:solidFill>
                </a:rPr>
                <a:t>-145º</a:t>
              </a:r>
            </a:p>
          </p:txBody>
        </p:sp>
      </p:grpSp>
      <p:grpSp>
        <p:nvGrpSpPr>
          <p:cNvPr id="22" name="Group 15"/>
          <p:cNvGrpSpPr/>
          <p:nvPr/>
        </p:nvGrpSpPr>
        <p:grpSpPr>
          <a:xfrm rot="-8700000">
            <a:off x="2440579" y="1447800"/>
            <a:ext cx="4188821" cy="3048000"/>
            <a:chOff x="2514601" y="1127758"/>
            <a:chExt cx="4188821" cy="3048000"/>
          </a:xfrm>
        </p:grpSpPr>
        <p:cxnSp>
          <p:nvCxnSpPr>
            <p:cNvPr id="23" name="Straight Connector 22"/>
            <p:cNvCxnSpPr/>
            <p:nvPr/>
          </p:nvCxnSpPr>
          <p:spPr>
            <a:xfrm rot="16200000" flipH="1">
              <a:off x="4188822" y="1661158"/>
              <a:ext cx="3048000" cy="1981200"/>
            </a:xfrm>
            <a:prstGeom prst="line">
              <a:avLst/>
            </a:prstGeom>
            <a:ln w="1270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cxnSp>
          <p:nvCxnSpPr>
            <p:cNvPr id="24" name="Straight Connector 23"/>
            <p:cNvCxnSpPr/>
            <p:nvPr/>
          </p:nvCxnSpPr>
          <p:spPr>
            <a:xfrm rot="5400000">
              <a:off x="2180101" y="1471686"/>
              <a:ext cx="2951487" cy="2282488"/>
            </a:xfrm>
            <a:prstGeom prst="line">
              <a:avLst/>
            </a:prstGeom>
            <a:ln w="1270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grpSp>
      <p:grpSp>
        <p:nvGrpSpPr>
          <p:cNvPr id="28" name="Group 15"/>
          <p:cNvGrpSpPr/>
          <p:nvPr/>
        </p:nvGrpSpPr>
        <p:grpSpPr>
          <a:xfrm rot="-8700000">
            <a:off x="2414009" y="1641144"/>
            <a:ext cx="4188821" cy="3048000"/>
            <a:chOff x="2514601" y="1127758"/>
            <a:chExt cx="4188821" cy="3048000"/>
          </a:xfrm>
        </p:grpSpPr>
        <p:cxnSp>
          <p:nvCxnSpPr>
            <p:cNvPr id="29" name="Straight Connector 28"/>
            <p:cNvCxnSpPr/>
            <p:nvPr/>
          </p:nvCxnSpPr>
          <p:spPr>
            <a:xfrm rot="16200000" flipH="1">
              <a:off x="4188822" y="1661158"/>
              <a:ext cx="3048000" cy="1981200"/>
            </a:xfrm>
            <a:prstGeom prst="line">
              <a:avLst/>
            </a:prstGeom>
            <a:ln w="1270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cxnSp>
          <p:nvCxnSpPr>
            <p:cNvPr id="30" name="Straight Connector 29"/>
            <p:cNvCxnSpPr/>
            <p:nvPr/>
          </p:nvCxnSpPr>
          <p:spPr>
            <a:xfrm rot="5400000">
              <a:off x="2180101" y="1471686"/>
              <a:ext cx="2951487" cy="2282488"/>
            </a:xfrm>
            <a:prstGeom prst="line">
              <a:avLst/>
            </a:prstGeom>
            <a:ln w="1270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grpSp>
      <p:grpSp>
        <p:nvGrpSpPr>
          <p:cNvPr id="31" name="Group 15"/>
          <p:cNvGrpSpPr/>
          <p:nvPr/>
        </p:nvGrpSpPr>
        <p:grpSpPr>
          <a:xfrm rot="-8700000">
            <a:off x="2470147" y="1845864"/>
            <a:ext cx="4188821" cy="3048000"/>
            <a:chOff x="2514601" y="1127758"/>
            <a:chExt cx="4188821" cy="3048000"/>
          </a:xfrm>
        </p:grpSpPr>
        <p:cxnSp>
          <p:nvCxnSpPr>
            <p:cNvPr id="32" name="Straight Connector 31"/>
            <p:cNvCxnSpPr/>
            <p:nvPr/>
          </p:nvCxnSpPr>
          <p:spPr>
            <a:xfrm rot="16200000" flipH="1">
              <a:off x="4188822" y="1661158"/>
              <a:ext cx="3048000" cy="1981200"/>
            </a:xfrm>
            <a:prstGeom prst="line">
              <a:avLst/>
            </a:prstGeom>
            <a:ln w="1270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cxnSp>
          <p:nvCxnSpPr>
            <p:cNvPr id="33" name="Straight Connector 32"/>
            <p:cNvCxnSpPr/>
            <p:nvPr/>
          </p:nvCxnSpPr>
          <p:spPr>
            <a:xfrm rot="5400000">
              <a:off x="2180101" y="1471686"/>
              <a:ext cx="2951487" cy="2282488"/>
            </a:xfrm>
            <a:prstGeom prst="line">
              <a:avLst/>
            </a:prstGeom>
            <a:ln w="1270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grpSp>
      <p:grpSp>
        <p:nvGrpSpPr>
          <p:cNvPr id="34" name="Group 15"/>
          <p:cNvGrpSpPr/>
          <p:nvPr/>
        </p:nvGrpSpPr>
        <p:grpSpPr>
          <a:xfrm rot="-8700000">
            <a:off x="2456499" y="2077880"/>
            <a:ext cx="4188821" cy="3048000"/>
            <a:chOff x="2514601" y="1127758"/>
            <a:chExt cx="4188821" cy="3048000"/>
          </a:xfrm>
        </p:grpSpPr>
        <p:cxnSp>
          <p:nvCxnSpPr>
            <p:cNvPr id="35" name="Straight Connector 34"/>
            <p:cNvCxnSpPr/>
            <p:nvPr/>
          </p:nvCxnSpPr>
          <p:spPr>
            <a:xfrm rot="16200000" flipH="1">
              <a:off x="4188822" y="1661158"/>
              <a:ext cx="3048000" cy="1981200"/>
            </a:xfrm>
            <a:prstGeom prst="line">
              <a:avLst/>
            </a:prstGeom>
            <a:ln w="1270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cxnSp>
          <p:nvCxnSpPr>
            <p:cNvPr id="36" name="Straight Connector 35"/>
            <p:cNvCxnSpPr/>
            <p:nvPr/>
          </p:nvCxnSpPr>
          <p:spPr>
            <a:xfrm rot="5400000">
              <a:off x="2180101" y="1471686"/>
              <a:ext cx="2951487" cy="2282488"/>
            </a:xfrm>
            <a:prstGeom prst="line">
              <a:avLst/>
            </a:prstGeom>
            <a:ln w="1270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grpSp>
      <p:sp>
        <p:nvSpPr>
          <p:cNvPr id="26" name="TextBox 25"/>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27" name="Slide 159.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76200" y="6605650"/>
            <a:ext cx="304800" cy="304800"/>
          </a:xfrm>
          <a:prstGeom prst="rect">
            <a:avLst/>
          </a:prstGeom>
        </p:spPr>
      </p:pic>
    </p:spTree>
    <p:custDataLst>
      <p:tags r:id="rId1"/>
    </p:custDataLst>
  </p:cSld>
  <p:clrMapOvr>
    <a:masterClrMapping/>
  </p:clrMapOvr>
  <p:transition advClick="0" advTm="1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par>
                          <p:cTn id="7" fill="hold">
                            <p:stCondLst>
                              <p:cond delay="0"/>
                            </p:stCondLst>
                            <p:childTnLst>
                              <p:par>
                                <p:cTn id="8" presetID="9" presetClass="entr" presetSubtype="0" fill="hold" nodeType="afterEffect">
                                  <p:stCondLst>
                                    <p:cond delay="200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par>
                          <p:cTn id="11" fill="hold">
                            <p:stCondLst>
                              <p:cond delay="2500"/>
                            </p:stCondLst>
                            <p:childTnLst>
                              <p:par>
                                <p:cTn id="12" presetID="8" presetClass="emph" presetSubtype="0" fill="hold" nodeType="afterEffect">
                                  <p:stCondLst>
                                    <p:cond delay="2000"/>
                                  </p:stCondLst>
                                  <p:childTnLst>
                                    <p:animRot by="-8700000">
                                      <p:cBhvr>
                                        <p:cTn id="13" dur="2000" fill="hold"/>
                                        <p:tgtEl>
                                          <p:spTgt spid="2"/>
                                        </p:tgtEl>
                                        <p:attrNameLst>
                                          <p:attrName>r</p:attrName>
                                        </p:attrNameLst>
                                      </p:cBhvr>
                                    </p:animRot>
                                  </p:childTnLst>
                                </p:cTn>
                              </p:par>
                            </p:childTnLst>
                          </p:cTn>
                        </p:par>
                        <p:par>
                          <p:cTn id="14" fill="hold">
                            <p:stCondLst>
                              <p:cond delay="6500"/>
                            </p:stCondLst>
                            <p:childTnLst>
                              <p:par>
                                <p:cTn id="15" presetID="9" presetClass="exit" presetSubtype="0" fill="hold" nodeType="afterEffect">
                                  <p:stCondLst>
                                    <p:cond delay="0"/>
                                  </p:stCondLst>
                                  <p:childTnLst>
                                    <p:animEffect transition="out" filter="dissolv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par>
                                <p:cTn id="18" presetID="9"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dissolve">
                                      <p:cBhvr>
                                        <p:cTn id="20" dur="500"/>
                                        <p:tgtEl>
                                          <p:spTgt spid="22"/>
                                        </p:tgtEl>
                                      </p:cBhvr>
                                    </p:animEffect>
                                  </p:childTnLst>
                                </p:cTn>
                              </p:par>
                            </p:childTnLst>
                          </p:cTn>
                        </p:par>
                        <p:par>
                          <p:cTn id="21" fill="hold">
                            <p:stCondLst>
                              <p:cond delay="7000"/>
                            </p:stCondLst>
                            <p:childTnLst>
                              <p:par>
                                <p:cTn id="22" presetID="9" presetClass="exit" presetSubtype="0" fill="hold" nodeType="afterEffect">
                                  <p:stCondLst>
                                    <p:cond delay="100"/>
                                  </p:stCondLst>
                                  <p:childTnLst>
                                    <p:animEffect transition="out" filter="dissolve">
                                      <p:cBhvr>
                                        <p:cTn id="23" dur="500"/>
                                        <p:tgtEl>
                                          <p:spTgt spid="22"/>
                                        </p:tgtEl>
                                      </p:cBhvr>
                                    </p:animEffect>
                                    <p:set>
                                      <p:cBhvr>
                                        <p:cTn id="24" dur="1" fill="hold">
                                          <p:stCondLst>
                                            <p:cond delay="499"/>
                                          </p:stCondLst>
                                        </p:cTn>
                                        <p:tgtEl>
                                          <p:spTgt spid="22"/>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dissolve">
                                      <p:cBhvr>
                                        <p:cTn id="27" dur="500"/>
                                        <p:tgtEl>
                                          <p:spTgt spid="28"/>
                                        </p:tgtEl>
                                      </p:cBhvr>
                                    </p:animEffect>
                                  </p:childTnLst>
                                </p:cTn>
                              </p:par>
                            </p:childTnLst>
                          </p:cTn>
                        </p:par>
                        <p:par>
                          <p:cTn id="28" fill="hold">
                            <p:stCondLst>
                              <p:cond delay="7600"/>
                            </p:stCondLst>
                            <p:childTnLst>
                              <p:par>
                                <p:cTn id="29" presetID="9" presetClass="exit" presetSubtype="0" fill="hold" nodeType="afterEffect">
                                  <p:stCondLst>
                                    <p:cond delay="100"/>
                                  </p:stCondLst>
                                  <p:childTnLst>
                                    <p:animEffect transition="out" filter="dissolv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par>
                                <p:cTn id="32" presetID="9" presetClass="entr" presetSubtype="0"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dissolve">
                                      <p:cBhvr>
                                        <p:cTn id="34" dur="500"/>
                                        <p:tgtEl>
                                          <p:spTgt spid="31"/>
                                        </p:tgtEl>
                                      </p:cBhvr>
                                    </p:animEffect>
                                  </p:childTnLst>
                                </p:cTn>
                              </p:par>
                            </p:childTnLst>
                          </p:cTn>
                        </p:par>
                        <p:par>
                          <p:cTn id="35" fill="hold">
                            <p:stCondLst>
                              <p:cond delay="8200"/>
                            </p:stCondLst>
                            <p:childTnLst>
                              <p:par>
                                <p:cTn id="36" presetID="9" presetClass="exit" presetSubtype="0" fill="hold" nodeType="afterEffect">
                                  <p:stCondLst>
                                    <p:cond delay="100"/>
                                  </p:stCondLst>
                                  <p:childTnLst>
                                    <p:animEffect transition="out" filter="dissolve">
                                      <p:cBhvr>
                                        <p:cTn id="37" dur="500"/>
                                        <p:tgtEl>
                                          <p:spTgt spid="31"/>
                                        </p:tgtEl>
                                      </p:cBhvr>
                                    </p:animEffect>
                                    <p:set>
                                      <p:cBhvr>
                                        <p:cTn id="38" dur="1" fill="hold">
                                          <p:stCondLst>
                                            <p:cond delay="499"/>
                                          </p:stCondLst>
                                        </p:cTn>
                                        <p:tgtEl>
                                          <p:spTgt spid="31"/>
                                        </p:tgtEl>
                                        <p:attrNameLst>
                                          <p:attrName>style.visibility</p:attrName>
                                        </p:attrNameLst>
                                      </p:cBhvr>
                                      <p:to>
                                        <p:strVal val="hidden"/>
                                      </p:to>
                                    </p:set>
                                  </p:childTnLst>
                                </p:cTn>
                              </p:par>
                              <p:par>
                                <p:cTn id="39" presetID="9"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dissolve">
                                      <p:cBhvr>
                                        <p:cTn id="41" dur="500"/>
                                        <p:tgtEl>
                                          <p:spTgt spid="34"/>
                                        </p:tgtEl>
                                      </p:cBhvr>
                                    </p:animEffect>
                                  </p:childTnLst>
                                </p:cTn>
                              </p:par>
                            </p:childTnLst>
                          </p:cTn>
                        </p:par>
                        <p:par>
                          <p:cTn id="42" fill="hold">
                            <p:stCondLst>
                              <p:cond delay="8800"/>
                            </p:stCondLst>
                            <p:childTnLst>
                              <p:par>
                                <p:cTn id="43" presetID="1" presetClass="entr" presetSubtype="0" fill="hold" nodeType="afterEffect">
                                  <p:stCondLst>
                                    <p:cond delay="50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92683" numSld="999">
                <p:cTn id="45" fill="hold" display="0">
                  <p:stCondLst>
                    <p:cond delay="indefinite"/>
                  </p:stCondLst>
                  <p:endCondLst>
                    <p:cond evt="onPrev" delay="0">
                      <p:tgtEl>
                        <p:sldTgt/>
                      </p:tgtEl>
                    </p:cond>
                    <p:cond evt="onStopAudio" delay="0">
                      <p:tgtEl>
                        <p:sldTgt/>
                      </p:tgtEl>
                    </p:cond>
                  </p:endCondLst>
                </p:cTn>
                <p:tgtEl>
                  <p:spTgt spid="2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6" cstate="print"/>
          <a:srcRect t="5882" b="19270"/>
          <a:stretch>
            <a:fillRect/>
          </a:stretch>
        </p:blipFill>
        <p:spPr bwMode="auto">
          <a:xfrm>
            <a:off x="0" y="0"/>
            <a:ext cx="9162585" cy="6858000"/>
          </a:xfrm>
          <a:prstGeom prst="rect">
            <a:avLst/>
          </a:prstGeom>
          <a:noFill/>
          <a:ln w="9525">
            <a:noFill/>
            <a:miter lim="800000"/>
            <a:headEnd/>
            <a:tailEnd/>
          </a:ln>
          <a:effectLst/>
        </p:spPr>
      </p:pic>
      <p:sp>
        <p:nvSpPr>
          <p:cNvPr id="4" name="TextBox 3"/>
          <p:cNvSpPr txBox="1"/>
          <p:nvPr/>
        </p:nvSpPr>
        <p:spPr>
          <a:xfrm rot="5400000">
            <a:off x="8121134" y="5301734"/>
            <a:ext cx="1828800" cy="369332"/>
          </a:xfrm>
          <a:prstGeom prst="rect">
            <a:avLst/>
          </a:prstGeom>
          <a:solidFill>
            <a:schemeClr val="tx1">
              <a:lumMod val="75000"/>
              <a:lumOff val="25000"/>
            </a:schemeClr>
          </a:solidFill>
        </p:spPr>
        <p:txBody>
          <a:bodyPr wrap="square" rtlCol="0">
            <a:spAutoFit/>
          </a:bodyPr>
          <a:lstStyle/>
          <a:p>
            <a:r>
              <a:rPr lang="en-US" dirty="0">
                <a:hlinkClick r:id="rId7" action="ppaction://hlinksldjump"/>
              </a:rPr>
              <a:t>Table of Contents</a:t>
            </a:r>
            <a:endParaRPr lang="en-US" dirty="0"/>
          </a:p>
        </p:txBody>
      </p:sp>
      <p:pic>
        <p:nvPicPr>
          <p:cNvPr id="5" name="Slide 16.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8839200" y="6477000"/>
            <a:ext cx="304800" cy="304800"/>
          </a:xfrm>
          <a:prstGeom prst="rect">
            <a:avLst/>
          </a:prstGeom>
        </p:spPr>
      </p:pic>
    </p:spTree>
    <p:custDataLst>
      <p:tags r:id="rId1"/>
    </p:custDataLst>
  </p:cSld>
  <p:clrMapOvr>
    <a:masterClrMapping/>
  </p:clrMapOvr>
  <p:transition advClick="0" advTm="4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561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990600" y="1447800"/>
            <a:ext cx="7162800" cy="1754326"/>
          </a:xfrm>
          <a:prstGeom prst="rect">
            <a:avLst/>
          </a:prstGeom>
          <a:noFill/>
        </p:spPr>
        <p:txBody>
          <a:bodyPr wrap="square" rtlCol="0">
            <a:spAutoFit/>
          </a:bodyPr>
          <a:lstStyle/>
          <a:p>
            <a:pPr algn="ctr"/>
            <a:r>
              <a:rPr lang="en-US" sz="3600" dirty="0"/>
              <a:t>Can the octamer structure be logically extended, to create a dimer from two adjacent </a:t>
            </a:r>
            <a:r>
              <a:rPr lang="en-US" sz="3600" dirty="0" err="1"/>
              <a:t>octamers</a:t>
            </a:r>
            <a:r>
              <a:rPr lang="en-US" sz="3600" dirty="0"/>
              <a:t>?</a:t>
            </a:r>
          </a:p>
        </p:txBody>
      </p:sp>
      <p:sp>
        <p:nvSpPr>
          <p:cNvPr id="4" name="TextBox 3"/>
          <p:cNvSpPr txBox="1"/>
          <p:nvPr/>
        </p:nvSpPr>
        <p:spPr>
          <a:xfrm>
            <a:off x="1066800" y="3733800"/>
            <a:ext cx="7162800" cy="954107"/>
          </a:xfrm>
          <a:prstGeom prst="rect">
            <a:avLst/>
          </a:prstGeom>
          <a:noFill/>
        </p:spPr>
        <p:txBody>
          <a:bodyPr wrap="square" rtlCol="0">
            <a:spAutoFit/>
          </a:bodyPr>
          <a:lstStyle/>
          <a:p>
            <a:pPr algn="ctr"/>
            <a:r>
              <a:rPr lang="en-US" sz="2800" dirty="0"/>
              <a:t>That is, can adjacent </a:t>
            </a:r>
            <a:r>
              <a:rPr lang="en-US" sz="2800" dirty="0" err="1"/>
              <a:t>octamers</a:t>
            </a:r>
            <a:r>
              <a:rPr lang="en-US" sz="2800" dirty="0"/>
              <a:t> join via  H2A-H2A hydrophobic bonds?</a:t>
            </a:r>
          </a:p>
        </p:txBody>
      </p:sp>
      <p:sp>
        <p:nvSpPr>
          <p:cNvPr id="5" name="TextBox 4"/>
          <p:cNvSpPr txBox="1"/>
          <p:nvPr/>
        </p:nvSpPr>
        <p:spPr>
          <a:xfrm>
            <a:off x="316675" y="6548250"/>
            <a:ext cx="1828800" cy="369332"/>
          </a:xfrm>
          <a:prstGeom prst="rect">
            <a:avLst/>
          </a:prstGeom>
          <a:noFill/>
        </p:spPr>
        <p:txBody>
          <a:bodyPr wrap="square" rtlCol="0">
            <a:spAutoFit/>
          </a:bodyPr>
          <a:lstStyle/>
          <a:p>
            <a:r>
              <a:rPr lang="en-US" dirty="0">
                <a:hlinkClick r:id="rId4" action="ppaction://hlinksldjump"/>
              </a:rPr>
              <a:t>Table of Contents</a:t>
            </a:r>
            <a:endParaRPr lang="en-US" dirty="0"/>
          </a:p>
        </p:txBody>
      </p:sp>
    </p:spTree>
    <p:custDataLst>
      <p:tags r:id="rId1"/>
    </p:custDataLst>
  </p:cSld>
  <p:clrMapOvr>
    <a:masterClrMapping/>
  </p:clrMapOvr>
  <p:transition advClick="0" advTm="11000"/>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elix II rotate0.png"/>
          <p:cNvPicPr>
            <a:picLocks noChangeAspect="1"/>
          </p:cNvPicPr>
          <p:nvPr/>
        </p:nvPicPr>
        <p:blipFill>
          <a:blip r:embed="rId6" cstate="print"/>
          <a:stretch>
            <a:fillRect/>
          </a:stretch>
        </p:blipFill>
        <p:spPr>
          <a:xfrm>
            <a:off x="1771407" y="1001819"/>
            <a:ext cx="5601186" cy="4854361"/>
          </a:xfrm>
          <a:prstGeom prst="rect">
            <a:avLst/>
          </a:prstGeom>
        </p:spPr>
      </p:pic>
      <p:sp>
        <p:nvSpPr>
          <p:cNvPr id="4" name="TextBox 3"/>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5" name="Slide 161.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76200" y="6605650"/>
            <a:ext cx="304800" cy="304800"/>
          </a:xfrm>
          <a:prstGeom prst="rect">
            <a:avLst/>
          </a:prstGeom>
        </p:spPr>
      </p:pic>
    </p:spTree>
    <p:custDataLst>
      <p:tags r:id="rId1"/>
    </p:custDataLst>
  </p:cSld>
  <p:clrMapOvr>
    <a:masterClrMapping/>
  </p:clrMapOvr>
  <p:transition advClick="0" advTm="10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9268">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elix II rotate0.png"/>
          <p:cNvPicPr>
            <a:picLocks noChangeAspect="1"/>
          </p:cNvPicPr>
          <p:nvPr/>
        </p:nvPicPr>
        <p:blipFill>
          <a:blip r:embed="rId6" cstate="print"/>
          <a:stretch>
            <a:fillRect/>
          </a:stretch>
        </p:blipFill>
        <p:spPr>
          <a:xfrm>
            <a:off x="1771407" y="1001819"/>
            <a:ext cx="5601186" cy="4854361"/>
          </a:xfrm>
          <a:prstGeom prst="rect">
            <a:avLst/>
          </a:prstGeom>
        </p:spPr>
      </p:pic>
      <p:pic>
        <p:nvPicPr>
          <p:cNvPr id="4" name="Picture 3" descr="Helix II rotate1.png"/>
          <p:cNvPicPr>
            <a:picLocks noChangeAspect="1"/>
          </p:cNvPicPr>
          <p:nvPr/>
        </p:nvPicPr>
        <p:blipFill>
          <a:blip r:embed="rId7" cstate="print"/>
          <a:stretch>
            <a:fillRect/>
          </a:stretch>
        </p:blipFill>
        <p:spPr>
          <a:xfrm>
            <a:off x="1771407" y="1001819"/>
            <a:ext cx="5601186" cy="4854361"/>
          </a:xfrm>
          <a:prstGeom prst="rect">
            <a:avLst/>
          </a:prstGeom>
        </p:spPr>
      </p:pic>
      <p:pic>
        <p:nvPicPr>
          <p:cNvPr id="5" name="Picture 4" descr="Helix II rotate2.png"/>
          <p:cNvPicPr>
            <a:picLocks noChangeAspect="1"/>
          </p:cNvPicPr>
          <p:nvPr/>
        </p:nvPicPr>
        <p:blipFill>
          <a:blip r:embed="rId8" cstate="print"/>
          <a:stretch>
            <a:fillRect/>
          </a:stretch>
        </p:blipFill>
        <p:spPr>
          <a:xfrm>
            <a:off x="1771407" y="1001819"/>
            <a:ext cx="5601186" cy="4854361"/>
          </a:xfrm>
          <a:prstGeom prst="rect">
            <a:avLst/>
          </a:prstGeom>
        </p:spPr>
      </p:pic>
      <p:pic>
        <p:nvPicPr>
          <p:cNvPr id="6" name="Picture 5" descr="Helix II rotate3.png"/>
          <p:cNvPicPr>
            <a:picLocks noChangeAspect="1"/>
          </p:cNvPicPr>
          <p:nvPr/>
        </p:nvPicPr>
        <p:blipFill>
          <a:blip r:embed="rId9" cstate="print"/>
          <a:stretch>
            <a:fillRect/>
          </a:stretch>
        </p:blipFill>
        <p:spPr>
          <a:xfrm>
            <a:off x="1771407" y="1001819"/>
            <a:ext cx="5601186" cy="4854361"/>
          </a:xfrm>
          <a:prstGeom prst="rect">
            <a:avLst/>
          </a:prstGeom>
        </p:spPr>
      </p:pic>
      <p:pic>
        <p:nvPicPr>
          <p:cNvPr id="7" name="Picture 6" descr="Helix II rotate4.png"/>
          <p:cNvPicPr>
            <a:picLocks noChangeAspect="1"/>
          </p:cNvPicPr>
          <p:nvPr/>
        </p:nvPicPr>
        <p:blipFill>
          <a:blip r:embed="rId10" cstate="print"/>
          <a:stretch>
            <a:fillRect/>
          </a:stretch>
        </p:blipFill>
        <p:spPr>
          <a:xfrm>
            <a:off x="1771407" y="1001819"/>
            <a:ext cx="5601186" cy="4854361"/>
          </a:xfrm>
          <a:prstGeom prst="rect">
            <a:avLst/>
          </a:prstGeom>
        </p:spPr>
      </p:pic>
      <p:pic>
        <p:nvPicPr>
          <p:cNvPr id="8" name="Picture 7" descr="Helix II rotate5.png"/>
          <p:cNvPicPr>
            <a:picLocks noChangeAspect="1"/>
          </p:cNvPicPr>
          <p:nvPr/>
        </p:nvPicPr>
        <p:blipFill>
          <a:blip r:embed="rId11" cstate="print"/>
          <a:stretch>
            <a:fillRect/>
          </a:stretch>
        </p:blipFill>
        <p:spPr>
          <a:xfrm>
            <a:off x="1771407" y="1001819"/>
            <a:ext cx="5601186" cy="4854361"/>
          </a:xfrm>
          <a:prstGeom prst="rect">
            <a:avLst/>
          </a:prstGeom>
        </p:spPr>
      </p:pic>
      <p:pic>
        <p:nvPicPr>
          <p:cNvPr id="9" name="Picture 8" descr="Helix II rotate6a.png"/>
          <p:cNvPicPr>
            <a:picLocks noChangeAspect="1"/>
          </p:cNvPicPr>
          <p:nvPr/>
        </p:nvPicPr>
        <p:blipFill>
          <a:blip r:embed="rId12" cstate="print"/>
          <a:stretch>
            <a:fillRect/>
          </a:stretch>
        </p:blipFill>
        <p:spPr>
          <a:xfrm>
            <a:off x="1771407" y="1001819"/>
            <a:ext cx="5601186" cy="4854361"/>
          </a:xfrm>
          <a:prstGeom prst="rect">
            <a:avLst/>
          </a:prstGeom>
        </p:spPr>
      </p:pic>
      <p:sp>
        <p:nvSpPr>
          <p:cNvPr id="10" name="TextBox 9"/>
          <p:cNvSpPr txBox="1"/>
          <p:nvPr/>
        </p:nvSpPr>
        <p:spPr>
          <a:xfrm>
            <a:off x="316675" y="6548250"/>
            <a:ext cx="1828800" cy="369332"/>
          </a:xfrm>
          <a:prstGeom prst="rect">
            <a:avLst/>
          </a:prstGeom>
          <a:noFill/>
        </p:spPr>
        <p:txBody>
          <a:bodyPr wrap="square" rtlCol="0">
            <a:spAutoFit/>
          </a:bodyPr>
          <a:lstStyle/>
          <a:p>
            <a:r>
              <a:rPr lang="en-US" dirty="0">
                <a:hlinkClick r:id="rId13" action="ppaction://hlinksldjump"/>
              </a:rPr>
              <a:t>Table of Contents</a:t>
            </a:r>
            <a:endParaRPr lang="en-US" dirty="0"/>
          </a:p>
        </p:txBody>
      </p:sp>
      <p:pic>
        <p:nvPicPr>
          <p:cNvPr id="11" name="Slide 162.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4" cstate="print"/>
          <a:stretch>
            <a:fillRect/>
          </a:stretch>
        </p:blipFill>
        <p:spPr>
          <a:xfrm>
            <a:off x="76200" y="6605650"/>
            <a:ext cx="304800" cy="304800"/>
          </a:xfrm>
          <a:prstGeom prst="rect">
            <a:avLst/>
          </a:prstGeom>
        </p:spPr>
      </p:pic>
    </p:spTree>
    <p:custDataLst>
      <p:tags r:id="rId1"/>
    </p:custDataLst>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1" presetClass="entr" presetSubtype="0" fill="hold" nodeType="afterEffect">
                                  <p:stCondLst>
                                    <p:cond delay="20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2500"/>
                            </p:stCondLst>
                            <p:childTnLst>
                              <p:par>
                                <p:cTn id="14" presetID="1" presetClass="entr" presetSubtype="0" fill="hold" nodeType="afterEffect">
                                  <p:stCondLst>
                                    <p:cond delay="5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3500"/>
                            </p:stCondLst>
                            <p:childTnLst>
                              <p:par>
                                <p:cTn id="20" presetID="1" presetClass="entr" presetSubtype="0" fill="hold" nodeType="afterEffect">
                                  <p:stCondLst>
                                    <p:cond delay="50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4000"/>
                            </p:stCondLst>
                            <p:childTnLst>
                              <p:par>
                                <p:cTn id="23" presetID="1" presetClass="entr" presetSubtype="0" fill="hold" nodeType="afterEffect">
                                  <p:stCondLst>
                                    <p:cond delay="50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76829" numSld="999">
                <p:cTn id="25"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elix II rotate6a.png"/>
          <p:cNvPicPr>
            <a:picLocks noChangeAspect="1"/>
          </p:cNvPicPr>
          <p:nvPr/>
        </p:nvPicPr>
        <p:blipFill>
          <a:blip r:embed="rId6" cstate="print"/>
          <a:stretch>
            <a:fillRect/>
          </a:stretch>
        </p:blipFill>
        <p:spPr>
          <a:xfrm>
            <a:off x="1771407" y="1001819"/>
            <a:ext cx="5601186" cy="4854361"/>
          </a:xfrm>
          <a:prstGeom prst="rect">
            <a:avLst/>
          </a:prstGeom>
        </p:spPr>
      </p:pic>
      <p:grpSp>
        <p:nvGrpSpPr>
          <p:cNvPr id="9" name="Group 8"/>
          <p:cNvGrpSpPr/>
          <p:nvPr/>
        </p:nvGrpSpPr>
        <p:grpSpPr>
          <a:xfrm>
            <a:off x="2133600" y="1905000"/>
            <a:ext cx="1676400" cy="181284"/>
            <a:chOff x="2133600" y="1905000"/>
            <a:chExt cx="1676400" cy="181284"/>
          </a:xfrm>
        </p:grpSpPr>
        <p:cxnSp>
          <p:nvCxnSpPr>
            <p:cNvPr id="4" name="Straight Arrow Connector 3"/>
            <p:cNvCxnSpPr/>
            <p:nvPr/>
          </p:nvCxnSpPr>
          <p:spPr>
            <a:xfrm>
              <a:off x="2133600" y="2084696"/>
              <a:ext cx="16764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2133600" y="1905000"/>
              <a:ext cx="1676400" cy="158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5290784" y="1877705"/>
            <a:ext cx="1678672" cy="181283"/>
            <a:chOff x="6019800" y="1877705"/>
            <a:chExt cx="1678672" cy="181283"/>
          </a:xfrm>
        </p:grpSpPr>
        <p:cxnSp>
          <p:nvCxnSpPr>
            <p:cNvPr id="6" name="Straight Arrow Connector 5"/>
            <p:cNvCxnSpPr/>
            <p:nvPr/>
          </p:nvCxnSpPr>
          <p:spPr>
            <a:xfrm rot="10800000">
              <a:off x="6019800" y="2057400"/>
              <a:ext cx="1676400" cy="158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10800000">
              <a:off x="6022072" y="1877705"/>
              <a:ext cx="1676400" cy="1588"/>
            </a:xfrm>
            <a:prstGeom prst="straightConnector1">
              <a:avLst/>
            </a:prstGeom>
            <a:ln w="28575">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grpSp>
      <p:pic>
        <p:nvPicPr>
          <p:cNvPr id="10" name="Picture 9" descr="Helix II H3-H4 tetramer.png"/>
          <p:cNvPicPr>
            <a:picLocks noChangeAspect="1"/>
          </p:cNvPicPr>
          <p:nvPr/>
        </p:nvPicPr>
        <p:blipFill>
          <a:blip r:embed="rId7" cstate="print">
            <a:clrChange>
              <a:clrFrom>
                <a:srgbClr val="000000"/>
              </a:clrFrom>
              <a:clrTo>
                <a:srgbClr val="000000">
                  <a:alpha val="0"/>
                </a:srgbClr>
              </a:clrTo>
            </a:clrChange>
          </a:blip>
          <a:stretch>
            <a:fillRect/>
          </a:stretch>
        </p:blipFill>
        <p:spPr>
          <a:xfrm>
            <a:off x="7162800" y="182880"/>
            <a:ext cx="2103120" cy="2103120"/>
          </a:xfrm>
          <a:prstGeom prst="rect">
            <a:avLst/>
          </a:prstGeom>
        </p:spPr>
      </p:pic>
      <p:grpSp>
        <p:nvGrpSpPr>
          <p:cNvPr id="11" name="Group 15"/>
          <p:cNvGrpSpPr>
            <a:grpSpLocks noChangeAspect="1"/>
          </p:cNvGrpSpPr>
          <p:nvPr/>
        </p:nvGrpSpPr>
        <p:grpSpPr>
          <a:xfrm>
            <a:off x="7528560" y="379948"/>
            <a:ext cx="1463040" cy="1064583"/>
            <a:chOff x="2514601" y="1127758"/>
            <a:chExt cx="4188821" cy="3048000"/>
          </a:xfrm>
        </p:grpSpPr>
        <p:cxnSp>
          <p:nvCxnSpPr>
            <p:cNvPr id="12" name="Straight Connector 11"/>
            <p:cNvCxnSpPr/>
            <p:nvPr/>
          </p:nvCxnSpPr>
          <p:spPr>
            <a:xfrm rot="16200000" flipH="1">
              <a:off x="4188822" y="1661158"/>
              <a:ext cx="3048000" cy="1981200"/>
            </a:xfrm>
            <a:prstGeom prst="line">
              <a:avLst/>
            </a:prstGeom>
            <a:ln w="1270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cxnSp>
          <p:nvCxnSpPr>
            <p:cNvPr id="13" name="Straight Connector 12"/>
            <p:cNvCxnSpPr/>
            <p:nvPr/>
          </p:nvCxnSpPr>
          <p:spPr>
            <a:xfrm rot="5400000">
              <a:off x="2180101" y="1471686"/>
              <a:ext cx="2951487" cy="2282488"/>
            </a:xfrm>
            <a:prstGeom prst="line">
              <a:avLst/>
            </a:prstGeom>
            <a:ln w="1270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grpSp>
      <p:sp>
        <p:nvSpPr>
          <p:cNvPr id="14" name="TextBox 13"/>
          <p:cNvSpPr txBox="1"/>
          <p:nvPr/>
        </p:nvSpPr>
        <p:spPr>
          <a:xfrm>
            <a:off x="685800" y="3714690"/>
            <a:ext cx="1143000" cy="400110"/>
          </a:xfrm>
          <a:prstGeom prst="rect">
            <a:avLst/>
          </a:prstGeom>
          <a:noFill/>
        </p:spPr>
        <p:txBody>
          <a:bodyPr wrap="square" rtlCol="0">
            <a:spAutoFit/>
          </a:bodyPr>
          <a:lstStyle/>
          <a:p>
            <a:pPr algn="ctr"/>
            <a:r>
              <a:rPr lang="en-US" sz="2000" dirty="0">
                <a:solidFill>
                  <a:srgbClr val="FFFF00"/>
                </a:solidFill>
              </a:rPr>
              <a:t>(“Front”)</a:t>
            </a:r>
          </a:p>
        </p:txBody>
      </p:sp>
      <p:sp>
        <p:nvSpPr>
          <p:cNvPr id="15" name="TextBox 14"/>
          <p:cNvSpPr txBox="1"/>
          <p:nvPr/>
        </p:nvSpPr>
        <p:spPr>
          <a:xfrm>
            <a:off x="316675" y="6548250"/>
            <a:ext cx="1828800" cy="369332"/>
          </a:xfrm>
          <a:prstGeom prst="rect">
            <a:avLst/>
          </a:prstGeom>
          <a:noFill/>
        </p:spPr>
        <p:txBody>
          <a:bodyPr wrap="square" rtlCol="0">
            <a:spAutoFit/>
          </a:bodyPr>
          <a:lstStyle/>
          <a:p>
            <a:r>
              <a:rPr lang="en-US" dirty="0">
                <a:hlinkClick r:id="rId8" action="ppaction://hlinksldjump"/>
              </a:rPr>
              <a:t>Table of Contents</a:t>
            </a:r>
            <a:endParaRPr lang="en-US" dirty="0"/>
          </a:p>
        </p:txBody>
      </p:sp>
      <p:pic>
        <p:nvPicPr>
          <p:cNvPr id="16" name="Slide 163.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cstate="print"/>
          <a:stretch>
            <a:fillRect/>
          </a:stretch>
        </p:blipFill>
        <p:spPr>
          <a:xfrm>
            <a:off x="76200" y="6593775"/>
            <a:ext cx="304800" cy="304800"/>
          </a:xfrm>
          <a:prstGeom prst="rect">
            <a:avLst/>
          </a:prstGeom>
        </p:spPr>
      </p:pic>
    </p:spTree>
    <p:custDataLst>
      <p:tags r:id="rId1"/>
    </p:custDataLst>
  </p:cSld>
  <p:clrMapOvr>
    <a:masterClrMapping/>
  </p:clrMapOvr>
  <p:transition advClick="0" advTm="6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par>
                          <p:cTn id="7" fill="hold">
                            <p:stCondLst>
                              <p:cond delay="0"/>
                            </p:stCondLst>
                            <p:childTnLst>
                              <p:par>
                                <p:cTn id="8" presetID="2" presetClass="entr" presetSubtype="8" fill="hold" nodeType="afterEffect">
                                  <p:stCondLst>
                                    <p:cond delay="100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0-#ppt_w/2"/>
                                          </p:val>
                                        </p:tav>
                                        <p:tav tm="100000">
                                          <p:val>
                                            <p:strVal val="#ppt_x"/>
                                          </p:val>
                                        </p:tav>
                                      </p:tavLst>
                                    </p:anim>
                                    <p:anim calcmode="lin" valueType="num">
                                      <p:cBhvr additive="base">
                                        <p:cTn id="11" dur="500" fill="hold"/>
                                        <p:tgtEl>
                                          <p:spTgt spid="9"/>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1000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1+#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childTnLst>
                          </p:cTn>
                        </p:par>
                        <p:par>
                          <p:cTn id="16" fill="hold">
                            <p:stCondLst>
                              <p:cond delay="10500"/>
                            </p:stCondLst>
                            <p:childTnLst>
                              <p:par>
                                <p:cTn id="17" presetID="2" presetClass="entr" presetSubtype="8" fill="hold" nodeType="afterEffect">
                                  <p:stCondLst>
                                    <p:cond delay="140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9" presetClass="exit" presetSubtype="0" fill="hold" nodeType="withEffect">
                                  <p:stCondLst>
                                    <p:cond delay="2000"/>
                                  </p:stCondLst>
                                  <p:childTnLst>
                                    <p:animEffect transition="out" filter="dissolv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par>
                                <p:cTn id="24" presetID="9" presetClass="exit" presetSubtype="0" fill="hold" nodeType="withEffect">
                                  <p:stCondLst>
                                    <p:cond delay="2000"/>
                                  </p:stCondLst>
                                  <p:childTnLst>
                                    <p:animEffect transition="out" filter="dissolv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par>
                          <p:cTn id="27" fill="hold">
                            <p:stCondLst>
                              <p:cond delay="25000"/>
                            </p:stCondLst>
                            <p:childTnLst>
                              <p:par>
                                <p:cTn id="28" presetID="2" presetClass="entr" presetSubtype="8" fill="hold" nodeType="afterEffect">
                                  <p:stCondLst>
                                    <p:cond delay="2000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ppt_y"/>
                                          </p:val>
                                        </p:tav>
                                        <p:tav tm="100000">
                                          <p:val>
                                            <p:strVal val="#ppt_y"/>
                                          </p:val>
                                        </p:tav>
                                      </p:tavLst>
                                    </p:anim>
                                  </p:childTnLst>
                                </p:cTn>
                              </p:par>
                            </p:childTnLst>
                          </p:cTn>
                        </p:par>
                        <p:par>
                          <p:cTn id="32" fill="hold">
                            <p:stCondLst>
                              <p:cond delay="45500"/>
                            </p:stCondLst>
                            <p:childTnLst>
                              <p:par>
                                <p:cTn id="33" presetID="9" presetClass="exit" presetSubtype="0" fill="hold" nodeType="afterEffect">
                                  <p:stCondLst>
                                    <p:cond delay="8000"/>
                                  </p:stCondLst>
                                  <p:childTnLst>
                                    <p:animEffect transition="out" filter="dissolv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par>
                          <p:cTn id="36" fill="hold">
                            <p:stCondLst>
                              <p:cond delay="54000"/>
                            </p:stCondLst>
                            <p:childTnLst>
                              <p:par>
                                <p:cTn id="37" presetID="2" presetClass="entr" presetSubtype="8" fill="hold" grpId="0" nodeType="afterEffect">
                                  <p:stCondLst>
                                    <p:cond delay="700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0-#ppt_w/2"/>
                                          </p:val>
                                        </p:tav>
                                        <p:tav tm="100000">
                                          <p:val>
                                            <p:strVal val="#ppt_x"/>
                                          </p:val>
                                        </p:tav>
                                      </p:tavLst>
                                    </p:anim>
                                    <p:anim calcmode="lin" valueType="num">
                                      <p:cBhvr additive="base">
                                        <p:cTn id="4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1707" numSld="999">
                <p:cTn id="41" fill="hold" display="0">
                  <p:stCondLst>
                    <p:cond delay="indefinite"/>
                  </p:stCondLst>
                  <p:endCondLst>
                    <p:cond evt="onPrev" delay="0">
                      <p:tgtEl>
                        <p:sldTgt/>
                      </p:tgtEl>
                    </p:cond>
                    <p:cond evt="onStopAudio" delay="0">
                      <p:tgtEl>
                        <p:sldTgt/>
                      </p:tgtEl>
                    </p:cond>
                  </p:endCondLst>
                </p:cTn>
                <p:tgtEl>
                  <p:spTgt spid="16"/>
                </p:tgtEl>
              </p:cMediaNode>
            </p:audio>
          </p:childTnLst>
        </p:cTn>
      </p:par>
    </p:tnLst>
    <p:bldLst>
      <p:bldP spid="14" grpId="0"/>
    </p:bld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elix II rotate6a-FRONT.png"/>
          <p:cNvPicPr>
            <a:picLocks noChangeAspect="1"/>
          </p:cNvPicPr>
          <p:nvPr/>
        </p:nvPicPr>
        <p:blipFill>
          <a:blip r:embed="rId6" cstate="print"/>
          <a:stretch>
            <a:fillRect/>
          </a:stretch>
        </p:blipFill>
        <p:spPr>
          <a:xfrm>
            <a:off x="1771407" y="1001819"/>
            <a:ext cx="5601186" cy="4854361"/>
          </a:xfrm>
          <a:prstGeom prst="rect">
            <a:avLst/>
          </a:prstGeom>
        </p:spPr>
      </p:pic>
      <p:sp>
        <p:nvSpPr>
          <p:cNvPr id="3" name="TextBox 2"/>
          <p:cNvSpPr txBox="1"/>
          <p:nvPr/>
        </p:nvSpPr>
        <p:spPr>
          <a:xfrm>
            <a:off x="685800" y="3714690"/>
            <a:ext cx="1143000" cy="400110"/>
          </a:xfrm>
          <a:prstGeom prst="rect">
            <a:avLst/>
          </a:prstGeom>
          <a:noFill/>
        </p:spPr>
        <p:txBody>
          <a:bodyPr wrap="square" rtlCol="0">
            <a:spAutoFit/>
          </a:bodyPr>
          <a:lstStyle/>
          <a:p>
            <a:pPr algn="ctr"/>
            <a:r>
              <a:rPr lang="en-US" sz="2000" dirty="0">
                <a:solidFill>
                  <a:srgbClr val="FFFF00"/>
                </a:solidFill>
              </a:rPr>
              <a:t>(“Front”)</a:t>
            </a:r>
          </a:p>
        </p:txBody>
      </p:sp>
      <p:pic>
        <p:nvPicPr>
          <p:cNvPr id="5" name="Picture 4" descr="Helix II H3[a]-H4[b]-H2A[c]-H2B[d].png"/>
          <p:cNvPicPr>
            <a:picLocks noChangeAspect="1"/>
          </p:cNvPicPr>
          <p:nvPr/>
        </p:nvPicPr>
        <p:blipFill>
          <a:blip r:embed="rId7" cstate="print"/>
          <a:stretch>
            <a:fillRect/>
          </a:stretch>
        </p:blipFill>
        <p:spPr>
          <a:xfrm>
            <a:off x="7421880" y="4526280"/>
            <a:ext cx="2103120" cy="2103120"/>
          </a:xfrm>
          <a:prstGeom prst="rect">
            <a:avLst/>
          </a:prstGeom>
        </p:spPr>
      </p:pic>
      <p:grpSp>
        <p:nvGrpSpPr>
          <p:cNvPr id="6" name="Group 19"/>
          <p:cNvGrpSpPr>
            <a:grpSpLocks noChangeAspect="1"/>
          </p:cNvGrpSpPr>
          <p:nvPr/>
        </p:nvGrpSpPr>
        <p:grpSpPr>
          <a:xfrm>
            <a:off x="7696200" y="4903401"/>
            <a:ext cx="1371600" cy="1268799"/>
            <a:chOff x="2020390" y="1027611"/>
            <a:chExt cx="4088676" cy="3782243"/>
          </a:xfrm>
        </p:grpSpPr>
        <p:cxnSp>
          <p:nvCxnSpPr>
            <p:cNvPr id="7" name="Straight Connector 7"/>
            <p:cNvCxnSpPr/>
            <p:nvPr/>
          </p:nvCxnSpPr>
          <p:spPr>
            <a:xfrm rot="10800000">
              <a:off x="2020390" y="3252652"/>
              <a:ext cx="3250799" cy="1543983"/>
            </a:xfrm>
            <a:prstGeom prst="line">
              <a:avLst/>
            </a:prstGeom>
            <a:ln w="1524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cxnSp>
          <p:nvCxnSpPr>
            <p:cNvPr id="8" name="Straight Connector 7"/>
            <p:cNvCxnSpPr/>
            <p:nvPr/>
          </p:nvCxnSpPr>
          <p:spPr>
            <a:xfrm rot="5400000" flipH="1" flipV="1">
              <a:off x="3760743" y="2461532"/>
              <a:ext cx="3782243" cy="914402"/>
            </a:xfrm>
            <a:prstGeom prst="line">
              <a:avLst/>
            </a:prstGeom>
            <a:ln w="1524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grpSp>
      <p:cxnSp>
        <p:nvCxnSpPr>
          <p:cNvPr id="19" name="Straight Arrow Connector 18"/>
          <p:cNvCxnSpPr/>
          <p:nvPr/>
        </p:nvCxnSpPr>
        <p:spPr>
          <a:xfrm>
            <a:off x="1690250" y="381000"/>
            <a:ext cx="609600" cy="20574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12" descr="Helix II H3-H4 tetramer.png"/>
          <p:cNvPicPr>
            <a:picLocks noChangeAspect="1"/>
          </p:cNvPicPr>
          <p:nvPr/>
        </p:nvPicPr>
        <p:blipFill>
          <a:blip r:embed="rId8" cstate="print">
            <a:clrChange>
              <a:clrFrom>
                <a:srgbClr val="000000"/>
              </a:clrFrom>
              <a:clrTo>
                <a:srgbClr val="000000">
                  <a:alpha val="0"/>
                </a:srgbClr>
              </a:clrTo>
            </a:clrChange>
          </a:blip>
          <a:stretch>
            <a:fillRect/>
          </a:stretch>
        </p:blipFill>
        <p:spPr>
          <a:xfrm>
            <a:off x="7162800" y="182880"/>
            <a:ext cx="2103120" cy="2103120"/>
          </a:xfrm>
          <a:prstGeom prst="rect">
            <a:avLst/>
          </a:prstGeom>
        </p:spPr>
      </p:pic>
      <p:grpSp>
        <p:nvGrpSpPr>
          <p:cNvPr id="23" name="Group 22"/>
          <p:cNvGrpSpPr/>
          <p:nvPr/>
        </p:nvGrpSpPr>
        <p:grpSpPr>
          <a:xfrm>
            <a:off x="5181600" y="-76200"/>
            <a:ext cx="3657600" cy="2240280"/>
            <a:chOff x="5181600" y="-76200"/>
            <a:chExt cx="3657600" cy="2240280"/>
          </a:xfrm>
        </p:grpSpPr>
        <p:sp>
          <p:nvSpPr>
            <p:cNvPr id="21" name="TextBox 20"/>
            <p:cNvSpPr txBox="1"/>
            <p:nvPr/>
          </p:nvSpPr>
          <p:spPr>
            <a:xfrm>
              <a:off x="5181600" y="1066800"/>
              <a:ext cx="822960" cy="1097280"/>
            </a:xfrm>
            <a:prstGeom prst="rect">
              <a:avLst/>
            </a:prstGeom>
            <a:noFill/>
          </p:spPr>
          <p:txBody>
            <a:bodyPr wrap="square" rtlCol="0">
              <a:spAutoFit/>
            </a:bodyPr>
            <a:lstStyle/>
            <a:p>
              <a:pPr algn="ctr"/>
              <a:r>
                <a:rPr lang="en-US" sz="9600" dirty="0">
                  <a:solidFill>
                    <a:schemeClr val="bg1"/>
                  </a:solidFill>
                </a:rPr>
                <a:t>*</a:t>
              </a:r>
            </a:p>
          </p:txBody>
        </p:sp>
        <p:sp>
          <p:nvSpPr>
            <p:cNvPr id="22" name="TextBox 21"/>
            <p:cNvSpPr txBox="1"/>
            <p:nvPr/>
          </p:nvSpPr>
          <p:spPr>
            <a:xfrm>
              <a:off x="8199120" y="-76200"/>
              <a:ext cx="640080" cy="731520"/>
            </a:xfrm>
            <a:prstGeom prst="rect">
              <a:avLst/>
            </a:prstGeom>
            <a:noFill/>
          </p:spPr>
          <p:txBody>
            <a:bodyPr wrap="square" rtlCol="0">
              <a:spAutoFit/>
            </a:bodyPr>
            <a:lstStyle/>
            <a:p>
              <a:pPr algn="ctr"/>
              <a:r>
                <a:rPr lang="en-US" sz="6000" dirty="0">
                  <a:solidFill>
                    <a:schemeClr val="bg1"/>
                  </a:solidFill>
                </a:rPr>
                <a:t>*</a:t>
              </a:r>
            </a:p>
          </p:txBody>
        </p:sp>
      </p:grpSp>
      <p:grpSp>
        <p:nvGrpSpPr>
          <p:cNvPr id="27" name="Group 26"/>
          <p:cNvGrpSpPr/>
          <p:nvPr/>
        </p:nvGrpSpPr>
        <p:grpSpPr>
          <a:xfrm>
            <a:off x="3276600" y="4800600"/>
            <a:ext cx="6256158" cy="1875818"/>
            <a:chOff x="3276600" y="4800600"/>
            <a:chExt cx="6256158" cy="1875818"/>
          </a:xfrm>
        </p:grpSpPr>
        <p:sp>
          <p:nvSpPr>
            <p:cNvPr id="25" name="TextBox 24"/>
            <p:cNvSpPr txBox="1"/>
            <p:nvPr/>
          </p:nvSpPr>
          <p:spPr>
            <a:xfrm>
              <a:off x="3276600" y="4800600"/>
              <a:ext cx="1463040" cy="1097280"/>
            </a:xfrm>
            <a:prstGeom prst="rect">
              <a:avLst/>
            </a:prstGeom>
            <a:noFill/>
          </p:spPr>
          <p:txBody>
            <a:bodyPr wrap="square" rtlCol="0">
              <a:spAutoFit/>
            </a:bodyPr>
            <a:lstStyle/>
            <a:p>
              <a:pPr algn="ctr"/>
              <a:r>
                <a:rPr lang="en-US" sz="9600" dirty="0">
                  <a:solidFill>
                    <a:srgbClr val="FF0000"/>
                  </a:solidFill>
                </a:rPr>
                <a:t>*</a:t>
              </a:r>
              <a:r>
                <a:rPr lang="en-US" sz="9600" dirty="0">
                  <a:solidFill>
                    <a:srgbClr val="0000FF"/>
                  </a:solidFill>
                </a:rPr>
                <a:t>*</a:t>
              </a:r>
              <a:endParaRPr lang="en-US" sz="9600" dirty="0">
                <a:solidFill>
                  <a:srgbClr val="FF0000"/>
                </a:solidFill>
              </a:endParaRPr>
            </a:p>
          </p:txBody>
        </p:sp>
        <p:sp>
          <p:nvSpPr>
            <p:cNvPr id="26" name="TextBox 25"/>
            <p:cNvSpPr txBox="1">
              <a:spLocks/>
            </p:cNvSpPr>
            <p:nvPr/>
          </p:nvSpPr>
          <p:spPr>
            <a:xfrm rot="19148096">
              <a:off x="8526918" y="6091643"/>
              <a:ext cx="1005840" cy="584775"/>
            </a:xfrm>
            <a:prstGeom prst="rect">
              <a:avLst/>
            </a:prstGeom>
            <a:noFill/>
          </p:spPr>
          <p:txBody>
            <a:bodyPr wrap="square" rtlCol="0">
              <a:spAutoFit/>
            </a:bodyPr>
            <a:lstStyle/>
            <a:p>
              <a:pPr algn="ctr"/>
              <a:r>
                <a:rPr lang="en-US" sz="3200" dirty="0">
                  <a:solidFill>
                    <a:srgbClr val="0000FF"/>
                  </a:solidFill>
                </a:rPr>
                <a:t>*</a:t>
              </a:r>
              <a:r>
                <a:rPr lang="en-US" sz="3200" dirty="0">
                  <a:solidFill>
                    <a:srgbClr val="FF0000"/>
                  </a:solidFill>
                </a:rPr>
                <a:t>*</a:t>
              </a:r>
            </a:p>
          </p:txBody>
        </p:sp>
      </p:grpSp>
      <p:sp>
        <p:nvSpPr>
          <p:cNvPr id="16" name="TextBox 15"/>
          <p:cNvSpPr txBox="1"/>
          <p:nvPr/>
        </p:nvSpPr>
        <p:spPr>
          <a:xfrm>
            <a:off x="316675" y="6548250"/>
            <a:ext cx="1828800" cy="369332"/>
          </a:xfrm>
          <a:prstGeom prst="rect">
            <a:avLst/>
          </a:prstGeom>
          <a:noFill/>
        </p:spPr>
        <p:txBody>
          <a:bodyPr wrap="square" rtlCol="0">
            <a:spAutoFit/>
          </a:bodyPr>
          <a:lstStyle/>
          <a:p>
            <a:r>
              <a:rPr lang="en-US" dirty="0">
                <a:hlinkClick r:id="rId9" action="ppaction://hlinksldjump"/>
              </a:rPr>
              <a:t>Table of Contents</a:t>
            </a:r>
            <a:endParaRPr lang="en-US" dirty="0"/>
          </a:p>
        </p:txBody>
      </p:sp>
      <p:pic>
        <p:nvPicPr>
          <p:cNvPr id="17" name="Slide 164.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0" cstate="print"/>
          <a:stretch>
            <a:fillRect/>
          </a:stretch>
        </p:blipFill>
        <p:spPr>
          <a:xfrm>
            <a:off x="76200" y="6605650"/>
            <a:ext cx="304800" cy="304800"/>
          </a:xfrm>
          <a:prstGeom prst="rect">
            <a:avLst/>
          </a:prstGeom>
        </p:spPr>
      </p:pic>
    </p:spTree>
    <p:custDataLst>
      <p:tags r:id="rId1"/>
    </p:custDataLst>
  </p:cSld>
  <p:clrMapOvr>
    <a:masterClrMapping/>
  </p:clrMapOvr>
  <p:transition spd="slow" advClick="0" advTm="98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par>
                          <p:cTn id="7" fill="hold">
                            <p:stCondLst>
                              <p:cond delay="0"/>
                            </p:stCondLst>
                            <p:childTnLst>
                              <p:par>
                                <p:cTn id="8" presetID="2" presetClass="entr" presetSubtype="8" fill="hold" nodeType="afterEffect">
                                  <p:stCondLst>
                                    <p:cond delay="1100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0-#ppt_w/2"/>
                                          </p:val>
                                        </p:tav>
                                        <p:tav tm="100000">
                                          <p:val>
                                            <p:strVal val="#ppt_x"/>
                                          </p:val>
                                        </p:tav>
                                      </p:tavLst>
                                    </p:anim>
                                    <p:anim calcmode="lin" valueType="num">
                                      <p:cBhvr additive="base">
                                        <p:cTn id="11" dur="500" fill="hold"/>
                                        <p:tgtEl>
                                          <p:spTgt spid="5"/>
                                        </p:tgtEl>
                                        <p:attrNameLst>
                                          <p:attrName>ppt_y</p:attrName>
                                        </p:attrNameLst>
                                      </p:cBhvr>
                                      <p:tavLst>
                                        <p:tav tm="0">
                                          <p:val>
                                            <p:strVal val="#ppt_y"/>
                                          </p:val>
                                        </p:tav>
                                        <p:tav tm="100000">
                                          <p:val>
                                            <p:strVal val="#ppt_y"/>
                                          </p:val>
                                        </p:tav>
                                      </p:tavLst>
                                    </p:anim>
                                  </p:childTnLst>
                                </p:cTn>
                              </p:par>
                            </p:childTnLst>
                          </p:cTn>
                        </p:par>
                        <p:par>
                          <p:cTn id="12" fill="hold">
                            <p:stCondLst>
                              <p:cond delay="11500"/>
                            </p:stCondLst>
                            <p:childTnLst>
                              <p:par>
                                <p:cTn id="13" presetID="2" presetClass="entr" presetSubtype="8" fill="hold" nodeType="afterEffect">
                                  <p:stCondLst>
                                    <p:cond delay="60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par>
                          <p:cTn id="17" fill="hold">
                            <p:stCondLst>
                              <p:cond delay="18000"/>
                            </p:stCondLst>
                            <p:childTnLst>
                              <p:par>
                                <p:cTn id="18" presetID="9" presetClass="exit" presetSubtype="0" fill="hold" nodeType="afterEffect">
                                  <p:stCondLst>
                                    <p:cond delay="3000"/>
                                  </p:stCondLst>
                                  <p:childTnLst>
                                    <p:animEffect transition="out" filter="dissolv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par>
                          <p:cTn id="21" fill="hold">
                            <p:stCondLst>
                              <p:cond delay="21500"/>
                            </p:stCondLst>
                            <p:childTnLst>
                              <p:par>
                                <p:cTn id="22" presetID="2" presetClass="entr" presetSubtype="8" fill="hold" nodeType="afterEffect">
                                  <p:stCondLst>
                                    <p:cond delay="2800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0-#ppt_w/2"/>
                                          </p:val>
                                        </p:tav>
                                        <p:tav tm="100000">
                                          <p:val>
                                            <p:strVal val="#ppt_x"/>
                                          </p:val>
                                        </p:tav>
                                      </p:tavLst>
                                    </p:anim>
                                    <p:anim calcmode="lin" valueType="num">
                                      <p:cBhvr additive="base">
                                        <p:cTn id="25" dur="500" fill="hold"/>
                                        <p:tgtEl>
                                          <p:spTgt spid="23"/>
                                        </p:tgtEl>
                                        <p:attrNameLst>
                                          <p:attrName>ppt_y</p:attrName>
                                        </p:attrNameLst>
                                      </p:cBhvr>
                                      <p:tavLst>
                                        <p:tav tm="0">
                                          <p:val>
                                            <p:strVal val="#ppt_y"/>
                                          </p:val>
                                        </p:tav>
                                        <p:tav tm="100000">
                                          <p:val>
                                            <p:strVal val="#ppt_y"/>
                                          </p:val>
                                        </p:tav>
                                      </p:tavLst>
                                    </p:anim>
                                  </p:childTnLst>
                                </p:cTn>
                              </p:par>
                            </p:childTnLst>
                          </p:cTn>
                        </p:par>
                        <p:par>
                          <p:cTn id="26" fill="hold">
                            <p:stCondLst>
                              <p:cond delay="50000"/>
                            </p:stCondLst>
                            <p:childTnLst>
                              <p:par>
                                <p:cTn id="27" presetID="1" presetClass="exit" presetSubtype="0" fill="hold" nodeType="afterEffect">
                                  <p:stCondLst>
                                    <p:cond delay="16000"/>
                                  </p:stCondLst>
                                  <p:childTnLst>
                                    <p:set>
                                      <p:cBhvr>
                                        <p:cTn id="28" dur="1" fill="hold">
                                          <p:stCondLst>
                                            <p:cond delay="0"/>
                                          </p:stCondLst>
                                        </p:cTn>
                                        <p:tgtEl>
                                          <p:spTgt spid="23"/>
                                        </p:tgtEl>
                                        <p:attrNameLst>
                                          <p:attrName>style.visibility</p:attrName>
                                        </p:attrNameLst>
                                      </p:cBhvr>
                                      <p:to>
                                        <p:strVal val="hidden"/>
                                      </p:to>
                                    </p:set>
                                  </p:childTnLst>
                                </p:cTn>
                              </p:par>
                              <p:par>
                                <p:cTn id="29" presetID="2" presetClass="entr" presetSubtype="8" fill="hold" nodeType="withEffect">
                                  <p:stCondLst>
                                    <p:cond delay="1600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0-#ppt_w/2"/>
                                          </p:val>
                                        </p:tav>
                                        <p:tav tm="100000">
                                          <p:val>
                                            <p:strVal val="#ppt_x"/>
                                          </p:val>
                                        </p:tav>
                                      </p:tavLst>
                                    </p:anim>
                                    <p:anim calcmode="lin" valueType="num">
                                      <p:cBhvr additive="base">
                                        <p:cTn id="32" dur="500" fill="hold"/>
                                        <p:tgtEl>
                                          <p:spTgt spid="27"/>
                                        </p:tgtEl>
                                        <p:attrNameLst>
                                          <p:attrName>ppt_y</p:attrName>
                                        </p:attrNameLst>
                                      </p:cBhvr>
                                      <p:tavLst>
                                        <p:tav tm="0">
                                          <p:val>
                                            <p:strVal val="#ppt_y"/>
                                          </p:val>
                                        </p:tav>
                                        <p:tav tm="100000">
                                          <p:val>
                                            <p:strVal val="#ppt_y"/>
                                          </p:val>
                                        </p:tav>
                                      </p:tavLst>
                                    </p:anim>
                                  </p:childTnLst>
                                </p:cTn>
                              </p:par>
                            </p:childTnLst>
                          </p:cTn>
                        </p:par>
                        <p:par>
                          <p:cTn id="33" fill="hold">
                            <p:stCondLst>
                              <p:cond delay="66500"/>
                            </p:stCondLst>
                            <p:childTnLst>
                              <p:par>
                                <p:cTn id="34" presetID="9" presetClass="exit" presetSubtype="0" fill="hold" nodeType="afterEffect">
                                  <p:stCondLst>
                                    <p:cond delay="9000"/>
                                  </p:stCondLst>
                                  <p:childTnLst>
                                    <p:animEffect transition="out" filter="dissolv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cTn>
                              </p:par>
                            </p:childTnLst>
                          </p:cTn>
                        </p:par>
                        <p:par>
                          <p:cTn id="37" fill="hold">
                            <p:stCondLst>
                              <p:cond delay="76000"/>
                            </p:stCondLst>
                            <p:childTnLst>
                              <p:par>
                                <p:cTn id="38" presetID="2" presetClass="entr" presetSubtype="8"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0-#ppt_w/2"/>
                                          </p:val>
                                        </p:tav>
                                        <p:tav tm="100000">
                                          <p:val>
                                            <p:strVal val="#ppt_x"/>
                                          </p:val>
                                        </p:tav>
                                      </p:tavLst>
                                    </p:anim>
                                    <p:anim calcmode="lin" valueType="num">
                                      <p:cBhvr additive="base">
                                        <p:cTn id="41"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6829" numSld="999">
                <p:cTn id="42" fill="hold" display="0">
                  <p:stCondLst>
                    <p:cond delay="indefinite"/>
                  </p:stCondLst>
                  <p:endCondLst>
                    <p:cond evt="onPrev" delay="0">
                      <p:tgtEl>
                        <p:sldTgt/>
                      </p:tgtEl>
                    </p:cond>
                    <p:cond evt="onStopAudio" delay="0">
                      <p:tgtEl>
                        <p:sldTgt/>
                      </p:tgtEl>
                    </p:cond>
                  </p:endCondLst>
                </p:cTn>
                <p:tgtEl>
                  <p:spTgt spid="17"/>
                </p:tgtEl>
              </p:cMediaNode>
            </p:audio>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descr="Helix II rotate6a.png"/>
          <p:cNvPicPr>
            <a:picLocks noChangeAspect="1"/>
          </p:cNvPicPr>
          <p:nvPr/>
        </p:nvPicPr>
        <p:blipFill>
          <a:blip r:embed="rId6" cstate="print"/>
          <a:stretch>
            <a:fillRect/>
          </a:stretch>
        </p:blipFill>
        <p:spPr>
          <a:xfrm>
            <a:off x="1771407" y="1001819"/>
            <a:ext cx="5601186" cy="4854361"/>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165.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93025" y="6600700"/>
            <a:ext cx="304800" cy="304800"/>
          </a:xfrm>
          <a:prstGeom prst="rect">
            <a:avLst/>
          </a:prstGeom>
        </p:spPr>
      </p:pic>
    </p:spTree>
    <p:custDataLst>
      <p:tags r:id="rId1"/>
    </p:custDataLst>
  </p:cSld>
  <p:clrMapOvr>
    <a:masterClrMapping/>
  </p:clrMapOvr>
  <p:transition spd="slow" advClick="0" advTm="2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5366">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elix II rotate6a-REAR.png"/>
          <p:cNvPicPr>
            <a:picLocks noChangeAspect="1"/>
          </p:cNvPicPr>
          <p:nvPr/>
        </p:nvPicPr>
        <p:blipFill>
          <a:blip r:embed="rId6" cstate="print"/>
          <a:stretch>
            <a:fillRect/>
          </a:stretch>
        </p:blipFill>
        <p:spPr>
          <a:xfrm>
            <a:off x="1771407" y="1001819"/>
            <a:ext cx="5601186" cy="4854361"/>
          </a:xfrm>
          <a:prstGeom prst="rect">
            <a:avLst/>
          </a:prstGeom>
        </p:spPr>
      </p:pic>
      <p:sp>
        <p:nvSpPr>
          <p:cNvPr id="3" name="TextBox 2"/>
          <p:cNvSpPr txBox="1"/>
          <p:nvPr/>
        </p:nvSpPr>
        <p:spPr>
          <a:xfrm>
            <a:off x="7061576" y="4373194"/>
            <a:ext cx="1143000" cy="400110"/>
          </a:xfrm>
          <a:prstGeom prst="rect">
            <a:avLst/>
          </a:prstGeom>
          <a:noFill/>
        </p:spPr>
        <p:txBody>
          <a:bodyPr wrap="square" rtlCol="0">
            <a:spAutoFit/>
          </a:bodyPr>
          <a:lstStyle/>
          <a:p>
            <a:pPr algn="ctr"/>
            <a:r>
              <a:rPr lang="en-US" sz="2000" dirty="0">
                <a:solidFill>
                  <a:srgbClr val="FFFF00"/>
                </a:solidFill>
              </a:rPr>
              <a:t>(“Rear”)</a:t>
            </a:r>
          </a:p>
        </p:txBody>
      </p:sp>
      <p:pic>
        <p:nvPicPr>
          <p:cNvPr id="4" name="Picture 3" descr="Helix II H3-H4 tetramer.png"/>
          <p:cNvPicPr>
            <a:picLocks noChangeAspect="1"/>
          </p:cNvPicPr>
          <p:nvPr/>
        </p:nvPicPr>
        <p:blipFill>
          <a:blip r:embed="rId7" cstate="print"/>
          <a:stretch>
            <a:fillRect/>
          </a:stretch>
        </p:blipFill>
        <p:spPr>
          <a:xfrm>
            <a:off x="304800" y="304800"/>
            <a:ext cx="2103120" cy="2103120"/>
          </a:xfrm>
          <a:prstGeom prst="rect">
            <a:avLst/>
          </a:prstGeom>
        </p:spPr>
      </p:pic>
      <p:pic>
        <p:nvPicPr>
          <p:cNvPr id="8" name="Picture 7" descr="Helix II H3[e]-H4[f]-H2A[g]-H2B[h].png"/>
          <p:cNvPicPr>
            <a:picLocks noChangeAspect="1"/>
          </p:cNvPicPr>
          <p:nvPr/>
        </p:nvPicPr>
        <p:blipFill>
          <a:blip r:embed="rId8" cstate="print"/>
          <a:stretch>
            <a:fillRect/>
          </a:stretch>
        </p:blipFill>
        <p:spPr>
          <a:xfrm>
            <a:off x="457200" y="4267200"/>
            <a:ext cx="2286000" cy="2286000"/>
          </a:xfrm>
          <a:prstGeom prst="rect">
            <a:avLst/>
          </a:prstGeom>
        </p:spPr>
      </p:pic>
      <p:cxnSp>
        <p:nvCxnSpPr>
          <p:cNvPr id="13" name="Straight Arrow Connector 12"/>
          <p:cNvCxnSpPr/>
          <p:nvPr/>
        </p:nvCxnSpPr>
        <p:spPr>
          <a:xfrm flipH="1">
            <a:off x="6925300" y="1114300"/>
            <a:ext cx="1447800" cy="1905000"/>
          </a:xfrm>
          <a:prstGeom prst="straightConnector1">
            <a:avLst/>
          </a:prstGeom>
          <a:ln w="38100">
            <a:solidFill>
              <a:srgbClr val="17DBBA"/>
            </a:solidFill>
            <a:tailEnd type="arrow"/>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989022" y="-76200"/>
            <a:ext cx="3932972" cy="1645920"/>
            <a:chOff x="989022" y="-76200"/>
            <a:chExt cx="3932972" cy="1645920"/>
          </a:xfrm>
        </p:grpSpPr>
        <p:sp>
          <p:nvSpPr>
            <p:cNvPr id="15" name="TextBox 14"/>
            <p:cNvSpPr txBox="1"/>
            <p:nvPr/>
          </p:nvSpPr>
          <p:spPr>
            <a:xfrm>
              <a:off x="4099034" y="655320"/>
              <a:ext cx="822960" cy="914400"/>
            </a:xfrm>
            <a:prstGeom prst="rect">
              <a:avLst/>
            </a:prstGeom>
            <a:noFill/>
          </p:spPr>
          <p:txBody>
            <a:bodyPr wrap="square" rtlCol="0">
              <a:spAutoFit/>
            </a:bodyPr>
            <a:lstStyle/>
            <a:p>
              <a:pPr algn="ctr"/>
              <a:r>
                <a:rPr lang="en-US" sz="9600" dirty="0">
                  <a:solidFill>
                    <a:srgbClr val="FFC000"/>
                  </a:solidFill>
                </a:rPr>
                <a:t>*</a:t>
              </a:r>
            </a:p>
          </p:txBody>
        </p:sp>
        <p:sp>
          <p:nvSpPr>
            <p:cNvPr id="16" name="TextBox 15"/>
            <p:cNvSpPr txBox="1"/>
            <p:nvPr/>
          </p:nvSpPr>
          <p:spPr>
            <a:xfrm>
              <a:off x="989022" y="-76200"/>
              <a:ext cx="640080" cy="640080"/>
            </a:xfrm>
            <a:prstGeom prst="rect">
              <a:avLst/>
            </a:prstGeom>
            <a:noFill/>
          </p:spPr>
          <p:txBody>
            <a:bodyPr wrap="square" rtlCol="0">
              <a:spAutoFit/>
            </a:bodyPr>
            <a:lstStyle/>
            <a:p>
              <a:pPr algn="ctr"/>
              <a:r>
                <a:rPr lang="en-US" sz="6000" dirty="0">
                  <a:solidFill>
                    <a:srgbClr val="FFC000"/>
                  </a:solidFill>
                </a:rPr>
                <a:t>*</a:t>
              </a:r>
            </a:p>
          </p:txBody>
        </p:sp>
      </p:grpSp>
      <p:grpSp>
        <p:nvGrpSpPr>
          <p:cNvPr id="20" name="Group 19"/>
          <p:cNvGrpSpPr/>
          <p:nvPr/>
        </p:nvGrpSpPr>
        <p:grpSpPr>
          <a:xfrm>
            <a:off x="705812" y="4573052"/>
            <a:ext cx="4551988" cy="2122068"/>
            <a:chOff x="705812" y="4573052"/>
            <a:chExt cx="4551988" cy="2122068"/>
          </a:xfrm>
        </p:grpSpPr>
        <p:sp>
          <p:nvSpPr>
            <p:cNvPr id="18" name="TextBox 17"/>
            <p:cNvSpPr txBox="1"/>
            <p:nvPr/>
          </p:nvSpPr>
          <p:spPr>
            <a:xfrm>
              <a:off x="3794760" y="4573052"/>
              <a:ext cx="1463040" cy="1097280"/>
            </a:xfrm>
            <a:prstGeom prst="rect">
              <a:avLst/>
            </a:prstGeom>
            <a:noFill/>
          </p:spPr>
          <p:txBody>
            <a:bodyPr wrap="square" rtlCol="0">
              <a:spAutoFit/>
            </a:bodyPr>
            <a:lstStyle/>
            <a:p>
              <a:pPr algn="ctr"/>
              <a:r>
                <a:rPr lang="en-US" sz="9600" dirty="0">
                  <a:solidFill>
                    <a:srgbClr val="FF99FF"/>
                  </a:solidFill>
                </a:rPr>
                <a:t>*</a:t>
              </a:r>
              <a:r>
                <a:rPr lang="en-US" sz="9600" dirty="0">
                  <a:solidFill>
                    <a:schemeClr val="accent6">
                      <a:lumMod val="50000"/>
                    </a:schemeClr>
                  </a:solidFill>
                </a:rPr>
                <a:t>*</a:t>
              </a:r>
            </a:p>
          </p:txBody>
        </p:sp>
        <p:sp>
          <p:nvSpPr>
            <p:cNvPr id="19" name="TextBox 18"/>
            <p:cNvSpPr txBox="1">
              <a:spLocks/>
            </p:cNvSpPr>
            <p:nvPr/>
          </p:nvSpPr>
          <p:spPr>
            <a:xfrm rot="2873613">
              <a:off x="495280" y="5899812"/>
              <a:ext cx="1005840" cy="584775"/>
            </a:xfrm>
            <a:prstGeom prst="rect">
              <a:avLst/>
            </a:prstGeom>
            <a:noFill/>
          </p:spPr>
          <p:txBody>
            <a:bodyPr wrap="square" rtlCol="0">
              <a:spAutoFit/>
            </a:bodyPr>
            <a:lstStyle/>
            <a:p>
              <a:pPr algn="ctr"/>
              <a:r>
                <a:rPr lang="en-US" sz="3200" dirty="0">
                  <a:solidFill>
                    <a:schemeClr val="accent6">
                      <a:lumMod val="50000"/>
                    </a:schemeClr>
                  </a:solidFill>
                </a:rPr>
                <a:t>*</a:t>
              </a:r>
              <a:r>
                <a:rPr lang="en-US" sz="3200" dirty="0">
                  <a:solidFill>
                    <a:srgbClr val="FF99FF"/>
                  </a:solidFill>
                </a:rPr>
                <a:t>*</a:t>
              </a:r>
            </a:p>
          </p:txBody>
        </p:sp>
      </p:grpSp>
      <p:sp>
        <p:nvSpPr>
          <p:cNvPr id="14" name="TextBox 13"/>
          <p:cNvSpPr txBox="1"/>
          <p:nvPr/>
        </p:nvSpPr>
        <p:spPr>
          <a:xfrm>
            <a:off x="7362498" y="6548250"/>
            <a:ext cx="1828800" cy="369332"/>
          </a:xfrm>
          <a:prstGeom prst="rect">
            <a:avLst/>
          </a:prstGeom>
          <a:noFill/>
        </p:spPr>
        <p:txBody>
          <a:bodyPr wrap="square" rtlCol="0">
            <a:spAutoFit/>
          </a:bodyPr>
          <a:lstStyle/>
          <a:p>
            <a:r>
              <a:rPr lang="en-US" dirty="0">
                <a:hlinkClick r:id="rId9" action="ppaction://hlinksldjump"/>
              </a:rPr>
              <a:t>Table of Contents</a:t>
            </a:r>
            <a:endParaRPr lang="en-US" dirty="0"/>
          </a:p>
        </p:txBody>
      </p:sp>
      <p:pic>
        <p:nvPicPr>
          <p:cNvPr id="17" name="Slide 166.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0" cstate="print"/>
          <a:stretch>
            <a:fillRect/>
          </a:stretch>
        </p:blipFill>
        <p:spPr>
          <a:xfrm>
            <a:off x="7150925" y="6588825"/>
            <a:ext cx="304800" cy="304800"/>
          </a:xfrm>
          <a:prstGeom prst="rect">
            <a:avLst/>
          </a:prstGeom>
        </p:spPr>
      </p:pic>
      <p:sp>
        <p:nvSpPr>
          <p:cNvPr id="23" name="TextBox 22"/>
          <p:cNvSpPr txBox="1"/>
          <p:nvPr/>
        </p:nvSpPr>
        <p:spPr>
          <a:xfrm>
            <a:off x="7139050" y="3236025"/>
            <a:ext cx="977537" cy="400110"/>
          </a:xfrm>
          <a:prstGeom prst="rect">
            <a:avLst/>
          </a:prstGeom>
          <a:noFill/>
        </p:spPr>
        <p:txBody>
          <a:bodyPr wrap="square" rtlCol="0">
            <a:spAutoFit/>
          </a:bodyPr>
          <a:lstStyle/>
          <a:p>
            <a:pPr algn="ctr"/>
            <a:r>
              <a:rPr lang="en-US" sz="2000" b="1" dirty="0">
                <a:solidFill>
                  <a:srgbClr val="5BE7C6"/>
                </a:solidFill>
              </a:rPr>
              <a:t>H2A[g]</a:t>
            </a:r>
          </a:p>
        </p:txBody>
      </p:sp>
    </p:spTree>
    <p:custDataLst>
      <p:tags r:id="rId1"/>
    </p:custDataLst>
  </p:cSld>
  <p:clrMapOvr>
    <a:masterClrMapping/>
  </p:clrMapOvr>
  <p:transition spd="slow" advClick="0" advTm="7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par>
                          <p:cTn id="7" fill="hold">
                            <p:stCondLst>
                              <p:cond delay="0"/>
                            </p:stCondLst>
                            <p:childTnLst>
                              <p:par>
                                <p:cTn id="8" presetID="2" presetClass="entr" presetSubtype="2" fill="hold" nodeType="afterEffect">
                                  <p:stCondLst>
                                    <p:cond delay="200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500" fill="hold"/>
                                        <p:tgtEl>
                                          <p:spTgt spid="21"/>
                                        </p:tgtEl>
                                        <p:attrNameLst>
                                          <p:attrName>ppt_x</p:attrName>
                                        </p:attrNameLst>
                                      </p:cBhvr>
                                      <p:tavLst>
                                        <p:tav tm="0">
                                          <p:val>
                                            <p:strVal val="1+#ppt_w/2"/>
                                          </p:val>
                                        </p:tav>
                                        <p:tav tm="100000">
                                          <p:val>
                                            <p:strVal val="#ppt_x"/>
                                          </p:val>
                                        </p:tav>
                                      </p:tavLst>
                                    </p:anim>
                                    <p:anim calcmode="lin" valueType="num">
                                      <p:cBhvr additive="base">
                                        <p:cTn id="11" dur="500" fill="hold"/>
                                        <p:tgtEl>
                                          <p:spTgt spid="21"/>
                                        </p:tgtEl>
                                        <p:attrNameLst>
                                          <p:attrName>ppt_y</p:attrName>
                                        </p:attrNameLst>
                                      </p:cBhvr>
                                      <p:tavLst>
                                        <p:tav tm="0">
                                          <p:val>
                                            <p:strVal val="#ppt_y"/>
                                          </p:val>
                                        </p:tav>
                                        <p:tav tm="100000">
                                          <p:val>
                                            <p:strVal val="#ppt_y"/>
                                          </p:val>
                                        </p:tav>
                                      </p:tavLst>
                                    </p:anim>
                                  </p:childTnLst>
                                </p:cTn>
                              </p:par>
                            </p:childTnLst>
                          </p:cTn>
                        </p:par>
                        <p:par>
                          <p:cTn id="12" fill="hold">
                            <p:stCondLst>
                              <p:cond delay="2500"/>
                            </p:stCondLst>
                            <p:childTnLst>
                              <p:par>
                                <p:cTn id="13" presetID="9" presetClass="exit" presetSubtype="0" fill="hold" nodeType="afterEffect">
                                  <p:stCondLst>
                                    <p:cond delay="19000"/>
                                  </p:stCondLst>
                                  <p:childTnLst>
                                    <p:animEffect transition="out" filter="dissolv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par>
                                <p:cTn id="16" presetID="2" presetClass="entr" presetSubtype="2" fill="hold" nodeType="withEffect">
                                  <p:stCondLst>
                                    <p:cond delay="1900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1+#ppt_w/2"/>
                                          </p:val>
                                        </p:tav>
                                        <p:tav tm="100000">
                                          <p:val>
                                            <p:strVal val="#ppt_x"/>
                                          </p:val>
                                        </p:tav>
                                      </p:tavLst>
                                    </p:anim>
                                    <p:anim calcmode="lin" valueType="num">
                                      <p:cBhvr additive="base">
                                        <p:cTn id="19" dur="500" fill="hold"/>
                                        <p:tgtEl>
                                          <p:spTgt spid="20"/>
                                        </p:tgtEl>
                                        <p:attrNameLst>
                                          <p:attrName>ppt_y</p:attrName>
                                        </p:attrNameLst>
                                      </p:cBhvr>
                                      <p:tavLst>
                                        <p:tav tm="0">
                                          <p:val>
                                            <p:strVal val="#ppt_y"/>
                                          </p:val>
                                        </p:tav>
                                        <p:tav tm="100000">
                                          <p:val>
                                            <p:strVal val="#ppt_y"/>
                                          </p:val>
                                        </p:tav>
                                      </p:tavLst>
                                    </p:anim>
                                  </p:childTnLst>
                                </p:cTn>
                              </p:par>
                            </p:childTnLst>
                          </p:cTn>
                        </p:par>
                        <p:par>
                          <p:cTn id="20" fill="hold">
                            <p:stCondLst>
                              <p:cond delay="22000"/>
                            </p:stCondLst>
                            <p:childTnLst>
                              <p:par>
                                <p:cTn id="21" presetID="9" presetClass="exit" presetSubtype="0" fill="hold" nodeType="afterEffect">
                                  <p:stCondLst>
                                    <p:cond delay="8000"/>
                                  </p:stCondLst>
                                  <p:childTnLst>
                                    <p:animEffect transition="out" filter="dissolve">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cTn>
                              </p:par>
                              <p:par>
                                <p:cTn id="24" presetID="2" presetClass="entr" presetSubtype="2" fill="hold" nodeType="withEffect">
                                  <p:stCondLst>
                                    <p:cond delay="800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1+#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par>
                          <p:cTn id="28" fill="hold">
                            <p:stCondLst>
                              <p:cond delay="30500"/>
                            </p:stCondLst>
                            <p:childTnLst>
                              <p:par>
                                <p:cTn id="29" presetID="2" presetClass="entr" presetSubtype="2" fill="hold" grpId="0" nodeType="afterEffect">
                                  <p:stCondLst>
                                    <p:cond delay="2300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1+#ppt_w/2"/>
                                          </p:val>
                                        </p:tav>
                                        <p:tav tm="100000">
                                          <p:val>
                                            <p:strVal val="#ppt_x"/>
                                          </p:val>
                                        </p:tav>
                                      </p:tavLst>
                                    </p:anim>
                                    <p:anim calcmode="lin" valueType="num">
                                      <p:cBhvr additive="base">
                                        <p:cTn id="32"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4146" numSld="999">
                <p:cTn id="33" fill="hold" display="0">
                  <p:stCondLst>
                    <p:cond delay="indefinite"/>
                  </p:stCondLst>
                  <p:endCondLst>
                    <p:cond evt="onPrev" delay="0">
                      <p:tgtEl>
                        <p:sldTgt/>
                      </p:tgtEl>
                    </p:cond>
                    <p:cond evt="onStopAudio" delay="0">
                      <p:tgtEl>
                        <p:sldTgt/>
                      </p:tgtEl>
                    </p:cond>
                  </p:endCondLst>
                </p:cTn>
                <p:tgtEl>
                  <p:spTgt spid="17"/>
                </p:tgtEl>
              </p:cMediaNode>
            </p:audio>
          </p:childTnLst>
        </p:cTn>
      </p:par>
    </p:tnLst>
    <p:bldLst>
      <p:bldP spid="23" grpId="0"/>
    </p:bld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descr="Helix II rotate6a.png"/>
          <p:cNvPicPr>
            <a:picLocks noChangeAspect="1"/>
          </p:cNvPicPr>
          <p:nvPr/>
        </p:nvPicPr>
        <p:blipFill>
          <a:blip r:embed="rId6" cstate="print"/>
          <a:stretch>
            <a:fillRect/>
          </a:stretch>
        </p:blipFill>
        <p:spPr>
          <a:xfrm>
            <a:off x="1771407" y="1001819"/>
            <a:ext cx="5601186" cy="4854361"/>
          </a:xfrm>
          <a:prstGeom prst="rect">
            <a:avLst/>
          </a:prstGeom>
        </p:spPr>
      </p:pic>
      <p:sp>
        <p:nvSpPr>
          <p:cNvPr id="3" name="TextBox 2"/>
          <p:cNvSpPr txBox="1"/>
          <p:nvPr/>
        </p:nvSpPr>
        <p:spPr>
          <a:xfrm>
            <a:off x="1371600" y="3790890"/>
            <a:ext cx="977537" cy="400110"/>
          </a:xfrm>
          <a:prstGeom prst="rect">
            <a:avLst/>
          </a:prstGeom>
          <a:noFill/>
        </p:spPr>
        <p:txBody>
          <a:bodyPr wrap="square" rtlCol="0">
            <a:spAutoFit/>
          </a:bodyPr>
          <a:lstStyle/>
          <a:p>
            <a:pPr algn="ctr"/>
            <a:r>
              <a:rPr lang="en-US" sz="2000" b="1" dirty="0">
                <a:solidFill>
                  <a:srgbClr val="00B050"/>
                </a:solidFill>
              </a:rPr>
              <a:t>H2A[c]</a:t>
            </a:r>
          </a:p>
        </p:txBody>
      </p:sp>
      <p:sp>
        <p:nvSpPr>
          <p:cNvPr id="4" name="TextBox 3"/>
          <p:cNvSpPr txBox="1"/>
          <p:nvPr/>
        </p:nvSpPr>
        <p:spPr>
          <a:xfrm>
            <a:off x="6400800" y="4343400"/>
            <a:ext cx="977537" cy="400110"/>
          </a:xfrm>
          <a:prstGeom prst="rect">
            <a:avLst/>
          </a:prstGeom>
          <a:noFill/>
        </p:spPr>
        <p:txBody>
          <a:bodyPr wrap="square" rtlCol="0">
            <a:spAutoFit/>
          </a:bodyPr>
          <a:lstStyle/>
          <a:p>
            <a:pPr algn="ctr"/>
            <a:r>
              <a:rPr lang="en-US" sz="2000" b="1" dirty="0">
                <a:solidFill>
                  <a:srgbClr val="5BE7C6"/>
                </a:solidFill>
              </a:rPr>
              <a:t>H2A[g]</a:t>
            </a:r>
          </a:p>
        </p:txBody>
      </p:sp>
      <p:sp>
        <p:nvSpPr>
          <p:cNvPr id="5" name="TextBox 4"/>
          <p:cNvSpPr txBox="1"/>
          <p:nvPr/>
        </p:nvSpPr>
        <p:spPr>
          <a:xfrm>
            <a:off x="1523999" y="2190690"/>
            <a:ext cx="1371601" cy="400110"/>
          </a:xfrm>
          <a:prstGeom prst="rect">
            <a:avLst/>
          </a:prstGeom>
          <a:noFill/>
        </p:spPr>
        <p:txBody>
          <a:bodyPr wrap="square" rtlCol="0">
            <a:spAutoFit/>
          </a:bodyPr>
          <a:lstStyle/>
          <a:p>
            <a:pPr algn="ctr"/>
            <a:r>
              <a:rPr lang="en-US" sz="2000" b="1" dirty="0">
                <a:solidFill>
                  <a:srgbClr val="00B050"/>
                </a:solidFill>
              </a:rPr>
              <a:t>C-terminus</a:t>
            </a:r>
          </a:p>
        </p:txBody>
      </p:sp>
      <p:sp>
        <p:nvSpPr>
          <p:cNvPr id="6" name="TextBox 5"/>
          <p:cNvSpPr txBox="1"/>
          <p:nvPr/>
        </p:nvSpPr>
        <p:spPr>
          <a:xfrm>
            <a:off x="6248399" y="2800290"/>
            <a:ext cx="1371601" cy="400110"/>
          </a:xfrm>
          <a:prstGeom prst="rect">
            <a:avLst/>
          </a:prstGeom>
          <a:noFill/>
        </p:spPr>
        <p:txBody>
          <a:bodyPr wrap="square" rtlCol="0">
            <a:spAutoFit/>
          </a:bodyPr>
          <a:lstStyle/>
          <a:p>
            <a:pPr algn="ctr"/>
            <a:r>
              <a:rPr lang="en-US" sz="2000" b="1" dirty="0">
                <a:solidFill>
                  <a:srgbClr val="5BE7C6"/>
                </a:solidFill>
              </a:rPr>
              <a:t>C-terminus</a:t>
            </a:r>
          </a:p>
        </p:txBody>
      </p:sp>
      <p:sp>
        <p:nvSpPr>
          <p:cNvPr id="7" name="TextBox 6"/>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8" name="Slide 167.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76200" y="6593775"/>
            <a:ext cx="304800" cy="304800"/>
          </a:xfrm>
          <a:prstGeom prst="rect">
            <a:avLst/>
          </a:prstGeom>
        </p:spPr>
      </p:pic>
    </p:spTree>
    <p:custDataLst>
      <p:tags r:id="rId1"/>
    </p:custDataLst>
  </p:cSld>
  <p:clrMapOvr>
    <a:masterClrMapping/>
  </p:clrMapOvr>
  <p:transition spd="slow" advClick="0" advTm="1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2" presetClass="entr" presetSubtype="8" fill="hold" grpId="0" nodeType="afterEffect">
                                  <p:stCondLst>
                                    <p:cond delay="400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0-#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400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par>
                          <p:cTn id="16" fill="hold">
                            <p:stCondLst>
                              <p:cond delay="4500"/>
                            </p:stCondLst>
                            <p:childTnLst>
                              <p:par>
                                <p:cTn id="17" presetID="2" presetClass="entr" presetSubtype="1" fill="hold" grpId="0" nodeType="afterEffect">
                                  <p:stCondLst>
                                    <p:cond delay="600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600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4390" numSld="999">
                <p:cTn id="25"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3" grpId="0"/>
      <p:bldP spid="4" grpId="0"/>
      <p:bldP spid="5" grpId="0"/>
    </p:bld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2A-H2A_octamer1.png"/>
          <p:cNvPicPr>
            <a:picLocks noChangeAspect="1"/>
          </p:cNvPicPr>
          <p:nvPr/>
        </p:nvPicPr>
        <p:blipFill>
          <a:blip r:embed="rId6" cstate="print"/>
          <a:stretch>
            <a:fillRect/>
          </a:stretch>
        </p:blipFill>
        <p:spPr>
          <a:xfrm>
            <a:off x="0" y="1447800"/>
            <a:ext cx="9144000" cy="3959706"/>
          </a:xfrm>
          <a:prstGeom prst="rect">
            <a:avLst/>
          </a:prstGeom>
        </p:spPr>
      </p:pic>
      <p:pic>
        <p:nvPicPr>
          <p:cNvPr id="4" name="Picture 3" descr="H2A-H2A_octamer2.png"/>
          <p:cNvPicPr>
            <a:picLocks noChangeAspect="1"/>
          </p:cNvPicPr>
          <p:nvPr/>
        </p:nvPicPr>
        <p:blipFill>
          <a:blip r:embed="rId7" cstate="print"/>
          <a:stretch>
            <a:fillRect/>
          </a:stretch>
        </p:blipFill>
        <p:spPr>
          <a:xfrm>
            <a:off x="4299302" y="1437200"/>
            <a:ext cx="4860618" cy="3959352"/>
          </a:xfrm>
          <a:prstGeom prst="rect">
            <a:avLst/>
          </a:prstGeom>
        </p:spPr>
      </p:pic>
      <p:grpSp>
        <p:nvGrpSpPr>
          <p:cNvPr id="5" name="Group 15"/>
          <p:cNvGrpSpPr/>
          <p:nvPr/>
        </p:nvGrpSpPr>
        <p:grpSpPr>
          <a:xfrm rot="180000">
            <a:off x="2892023" y="2781393"/>
            <a:ext cx="2061975" cy="2057401"/>
            <a:chOff x="3337389" y="1187992"/>
            <a:chExt cx="2061975" cy="1523385"/>
          </a:xfrm>
        </p:grpSpPr>
        <p:cxnSp>
          <p:nvCxnSpPr>
            <p:cNvPr id="6" name="Straight Connector 5"/>
            <p:cNvCxnSpPr/>
            <p:nvPr/>
          </p:nvCxnSpPr>
          <p:spPr>
            <a:xfrm rot="16020000" flipH="1">
              <a:off x="4332870" y="1644884"/>
              <a:ext cx="1523385" cy="609602"/>
            </a:xfrm>
            <a:prstGeom prst="line">
              <a:avLst/>
            </a:prstGeom>
            <a:ln w="5715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cxnSp>
          <p:nvCxnSpPr>
            <p:cNvPr id="7" name="Straight Connector 6"/>
            <p:cNvCxnSpPr/>
            <p:nvPr/>
          </p:nvCxnSpPr>
          <p:spPr>
            <a:xfrm rot="5220000">
              <a:off x="3384229" y="1181133"/>
              <a:ext cx="1354119" cy="1447800"/>
            </a:xfrm>
            <a:prstGeom prst="line">
              <a:avLst/>
            </a:prstGeom>
            <a:ln w="5715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grpSp>
      <p:sp>
        <p:nvSpPr>
          <p:cNvPr id="8" name="TextBox 7"/>
          <p:cNvSpPr txBox="1"/>
          <p:nvPr/>
        </p:nvSpPr>
        <p:spPr>
          <a:xfrm>
            <a:off x="316675" y="6548250"/>
            <a:ext cx="1828800" cy="369332"/>
          </a:xfrm>
          <a:prstGeom prst="rect">
            <a:avLst/>
          </a:prstGeom>
          <a:noFill/>
        </p:spPr>
        <p:txBody>
          <a:bodyPr wrap="square" rtlCol="0">
            <a:spAutoFit/>
          </a:bodyPr>
          <a:lstStyle/>
          <a:p>
            <a:r>
              <a:rPr lang="en-US" dirty="0">
                <a:hlinkClick r:id="rId8" action="ppaction://hlinksldjump"/>
              </a:rPr>
              <a:t>Table of Contents</a:t>
            </a:r>
            <a:endParaRPr lang="en-US" dirty="0"/>
          </a:p>
        </p:txBody>
      </p:sp>
      <p:pic>
        <p:nvPicPr>
          <p:cNvPr id="9" name="Slide 168.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cstate="print"/>
          <a:stretch>
            <a:fillRect/>
          </a:stretch>
        </p:blipFill>
        <p:spPr>
          <a:xfrm>
            <a:off x="76200" y="6605650"/>
            <a:ext cx="304800" cy="304800"/>
          </a:xfrm>
          <a:prstGeom prst="rect">
            <a:avLst/>
          </a:prstGeom>
        </p:spPr>
      </p:pic>
    </p:spTree>
    <p:custDataLst>
      <p:tags r:id="rId1"/>
    </p:custDataLst>
  </p:cSld>
  <p:clrMapOvr>
    <a:masterClrMapping/>
  </p:clrMapOvr>
  <p:transition advClick="0" advTm="1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2" presetClass="entr" presetSubtype="2" fill="hold" nodeType="afterEffect">
                                  <p:stCondLst>
                                    <p:cond delay="100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2000" fill="hold"/>
                                        <p:tgtEl>
                                          <p:spTgt spid="4"/>
                                        </p:tgtEl>
                                        <p:attrNameLst>
                                          <p:attrName>ppt_x</p:attrName>
                                        </p:attrNameLst>
                                      </p:cBhvr>
                                      <p:tavLst>
                                        <p:tav tm="0">
                                          <p:val>
                                            <p:strVal val="1+#ppt_w/2"/>
                                          </p:val>
                                        </p:tav>
                                        <p:tav tm="100000">
                                          <p:val>
                                            <p:strVal val="#ppt_x"/>
                                          </p:val>
                                        </p:tav>
                                      </p:tavLst>
                                    </p:anim>
                                    <p:anim calcmode="lin" valueType="num">
                                      <p:cBhvr additive="base">
                                        <p:cTn id="11" dur="2000" fill="hold"/>
                                        <p:tgtEl>
                                          <p:spTgt spid="4"/>
                                        </p:tgtEl>
                                        <p:attrNameLst>
                                          <p:attrName>ppt_y</p:attrName>
                                        </p:attrNameLst>
                                      </p:cBhvr>
                                      <p:tavLst>
                                        <p:tav tm="0">
                                          <p:val>
                                            <p:strVal val="#ppt_y"/>
                                          </p:val>
                                        </p:tav>
                                        <p:tav tm="100000">
                                          <p:val>
                                            <p:strVal val="#ppt_y"/>
                                          </p:val>
                                        </p:tav>
                                      </p:tavLst>
                                    </p:anim>
                                  </p:childTnLst>
                                </p:cTn>
                              </p:par>
                            </p:childTnLst>
                          </p:cTn>
                        </p:par>
                        <p:par>
                          <p:cTn id="12" fill="hold">
                            <p:stCondLst>
                              <p:cond delay="3000"/>
                            </p:stCondLst>
                            <p:childTnLst>
                              <p:par>
                                <p:cTn id="13" presetID="2" presetClass="entr" presetSubtype="4" fill="hold" nodeType="afterEffect">
                                  <p:stCondLst>
                                    <p:cond delay="20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6829" numSld="999">
                <p:cTn id="1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27" name="Object 3"/>
          <p:cNvGraphicFramePr>
            <a:graphicFrameLocks noChangeAspect="1"/>
          </p:cNvGraphicFramePr>
          <p:nvPr/>
        </p:nvGraphicFramePr>
        <p:xfrm>
          <a:off x="479207" y="1911241"/>
          <a:ext cx="5114925" cy="3057525"/>
        </p:xfrm>
        <a:graphic>
          <a:graphicData uri="http://schemas.openxmlformats.org/presentationml/2006/ole">
            <mc:AlternateContent xmlns:mc="http://schemas.openxmlformats.org/markup-compatibility/2006">
              <mc:Choice xmlns:v="urn:schemas-microsoft-com:vml" Requires="v">
                <p:oleObj spid="_x0000_s1026" r:id="rId7" imgW="4572000" imgH="2743200" progId="">
                  <p:embed/>
                </p:oleObj>
              </mc:Choice>
              <mc:Fallback>
                <p:oleObj r:id="rId7" imgW="4572000" imgH="2743200" progId="">
                  <p:embed/>
                  <p:pic>
                    <p:nvPicPr>
                      <p:cNvPr id="102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9207" y="1911241"/>
                        <a:ext cx="5114925" cy="3057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29" name="Object 5"/>
          <p:cNvGraphicFramePr>
            <a:graphicFrameLocks noChangeAspect="1"/>
          </p:cNvGraphicFramePr>
          <p:nvPr/>
        </p:nvGraphicFramePr>
        <p:xfrm>
          <a:off x="6038850" y="1222811"/>
          <a:ext cx="2647950" cy="4429125"/>
        </p:xfrm>
        <a:graphic>
          <a:graphicData uri="http://schemas.openxmlformats.org/presentationml/2006/ole">
            <mc:AlternateContent xmlns:mc="http://schemas.openxmlformats.org/markup-compatibility/2006">
              <mc:Choice xmlns:v="urn:schemas-microsoft-com:vml" Requires="v">
                <p:oleObj spid="_x0000_s1027" r:id="rId9" imgW="2743200" imgH="4572000" progId="">
                  <p:embed/>
                </p:oleObj>
              </mc:Choice>
              <mc:Fallback>
                <p:oleObj r:id="rId9" imgW="2743200" imgH="4572000" progId="">
                  <p:embed/>
                  <p:pic>
                    <p:nvPicPr>
                      <p:cNvPr id="102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38850" y="1222811"/>
                        <a:ext cx="2647950" cy="4429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2" name="Group 21"/>
          <p:cNvGrpSpPr/>
          <p:nvPr/>
        </p:nvGrpSpPr>
        <p:grpSpPr>
          <a:xfrm>
            <a:off x="930166" y="2151996"/>
            <a:ext cx="4009246" cy="2375336"/>
            <a:chOff x="930166" y="2041634"/>
            <a:chExt cx="4009246" cy="2375336"/>
          </a:xfrm>
        </p:grpSpPr>
        <p:cxnSp>
          <p:nvCxnSpPr>
            <p:cNvPr id="10" name="Straight Connector 9"/>
            <p:cNvCxnSpPr/>
            <p:nvPr/>
          </p:nvCxnSpPr>
          <p:spPr>
            <a:xfrm>
              <a:off x="2956034" y="2041634"/>
              <a:ext cx="1983378" cy="2206456"/>
            </a:xfrm>
            <a:prstGeom prst="line">
              <a:avLst/>
            </a:prstGeom>
            <a:ln w="762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cxnSp>
          <p:nvCxnSpPr>
            <p:cNvPr id="11" name="Straight Connector 10"/>
            <p:cNvCxnSpPr/>
            <p:nvPr/>
          </p:nvCxnSpPr>
          <p:spPr>
            <a:xfrm flipH="1">
              <a:off x="930166" y="2041634"/>
              <a:ext cx="2057400" cy="2375336"/>
            </a:xfrm>
            <a:prstGeom prst="line">
              <a:avLst/>
            </a:prstGeom>
            <a:ln w="762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grpSp>
      <p:cxnSp>
        <p:nvCxnSpPr>
          <p:cNvPr id="24" name="Straight Arrow Connector 23"/>
          <p:cNvCxnSpPr/>
          <p:nvPr/>
        </p:nvCxnSpPr>
        <p:spPr>
          <a:xfrm>
            <a:off x="7115502" y="228600"/>
            <a:ext cx="0" cy="83820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7924800" y="228600"/>
            <a:ext cx="0" cy="8382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10800000">
            <a:off x="7010400" y="5788569"/>
            <a:ext cx="0" cy="8382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10800000">
            <a:off x="7958962" y="5791200"/>
            <a:ext cx="0" cy="83820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514600" y="5105400"/>
            <a:ext cx="1371600" cy="369332"/>
          </a:xfrm>
          <a:prstGeom prst="rect">
            <a:avLst/>
          </a:prstGeom>
          <a:noFill/>
        </p:spPr>
        <p:txBody>
          <a:bodyPr wrap="square" rtlCol="0">
            <a:spAutoFit/>
          </a:bodyPr>
          <a:lstStyle/>
          <a:p>
            <a:pPr algn="ctr"/>
            <a:r>
              <a:rPr lang="en-US" b="1" dirty="0"/>
              <a:t>Frontal view</a:t>
            </a:r>
          </a:p>
        </p:txBody>
      </p:sp>
      <p:sp>
        <p:nvSpPr>
          <p:cNvPr id="14" name="TextBox 13"/>
          <p:cNvSpPr txBox="1"/>
          <p:nvPr/>
        </p:nvSpPr>
        <p:spPr>
          <a:xfrm>
            <a:off x="7148086" y="5754469"/>
            <a:ext cx="640080" cy="646331"/>
          </a:xfrm>
          <a:prstGeom prst="rect">
            <a:avLst/>
          </a:prstGeom>
          <a:noFill/>
        </p:spPr>
        <p:txBody>
          <a:bodyPr wrap="square" rtlCol="0">
            <a:spAutoFit/>
          </a:bodyPr>
          <a:lstStyle/>
          <a:p>
            <a:pPr algn="ctr"/>
            <a:r>
              <a:rPr lang="en-US" b="1" dirty="0"/>
              <a:t>Side</a:t>
            </a:r>
          </a:p>
          <a:p>
            <a:pPr algn="ctr"/>
            <a:r>
              <a:rPr lang="en-US" b="1" dirty="0"/>
              <a:t>view</a:t>
            </a:r>
          </a:p>
        </p:txBody>
      </p:sp>
      <p:sp>
        <p:nvSpPr>
          <p:cNvPr id="15" name="TextBox 14"/>
          <p:cNvSpPr txBox="1"/>
          <p:nvPr/>
        </p:nvSpPr>
        <p:spPr>
          <a:xfrm>
            <a:off x="316675" y="6548250"/>
            <a:ext cx="1828800" cy="369332"/>
          </a:xfrm>
          <a:prstGeom prst="rect">
            <a:avLst/>
          </a:prstGeom>
          <a:noFill/>
        </p:spPr>
        <p:txBody>
          <a:bodyPr wrap="square" rtlCol="0">
            <a:spAutoFit/>
          </a:bodyPr>
          <a:lstStyle/>
          <a:p>
            <a:r>
              <a:rPr lang="en-US" dirty="0">
                <a:hlinkClick r:id="rId11" action="ppaction://hlinksldjump"/>
              </a:rPr>
              <a:t>Table of Contents</a:t>
            </a:r>
            <a:endParaRPr lang="en-US" dirty="0"/>
          </a:p>
        </p:txBody>
      </p:sp>
      <p:pic>
        <p:nvPicPr>
          <p:cNvPr id="16" name="Slide 169.mp3">
            <a:hlinkClick r:id="" action="ppaction://media"/>
          </p:cNvPr>
          <p:cNvPicPr>
            <a:picLocks noChangeAspect="1"/>
          </p:cNvPicPr>
          <p:nvPr>
            <a:audioFile r:link="rId4"/>
            <p:extLst>
              <p:ext uri="{DAA4B4D4-6D71-4841-9C94-3DE7FCFB9230}">
                <p14:media xmlns:p14="http://schemas.microsoft.com/office/powerpoint/2010/main" r:link="rId3"/>
              </p:ext>
            </p:extLst>
          </p:nvPr>
        </p:nvPicPr>
        <p:blipFill>
          <a:blip r:embed="rId12" cstate="print"/>
          <a:stretch>
            <a:fillRect/>
          </a:stretch>
        </p:blipFill>
        <p:spPr>
          <a:xfrm>
            <a:off x="81150" y="6605650"/>
            <a:ext cx="304800" cy="304800"/>
          </a:xfrm>
          <a:prstGeom prst="rect">
            <a:avLst/>
          </a:prstGeom>
        </p:spPr>
      </p:pic>
    </p:spTree>
    <p:custDataLst>
      <p:tags r:id="rId2"/>
    </p:custDataLst>
  </p:cSld>
  <p:clrMapOvr>
    <a:masterClrMapping/>
  </p:clrMapOvr>
  <p:transition advClick="0" advTm="4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par>
                          <p:cTn id="7" fill="hold">
                            <p:stCondLst>
                              <p:cond delay="0"/>
                            </p:stCondLst>
                            <p:childTnLst>
                              <p:par>
                                <p:cTn id="8" presetID="2" presetClass="entr" presetSubtype="4" fill="hold" nodeType="afterEffect">
                                  <p:stCondLst>
                                    <p:cond delay="14000"/>
                                  </p:stCondLst>
                                  <p:childTnLst>
                                    <p:set>
                                      <p:cBhvr>
                                        <p:cTn id="9" dur="1" fill="hold">
                                          <p:stCondLst>
                                            <p:cond delay="0"/>
                                          </p:stCondLst>
                                        </p:cTn>
                                        <p:tgtEl>
                                          <p:spTgt spid="22"/>
                                        </p:tgtEl>
                                        <p:attrNameLst>
                                          <p:attrName>style.visibility</p:attrName>
                                        </p:attrNameLst>
                                      </p:cBhvr>
                                      <p:to>
                                        <p:strVal val="visible"/>
                                      </p:to>
                                    </p:set>
                                    <p:anim calcmode="lin" valueType="num">
                                      <p:cBhvr additive="base">
                                        <p:cTn id="10" dur="500" fill="hold"/>
                                        <p:tgtEl>
                                          <p:spTgt spid="22"/>
                                        </p:tgtEl>
                                        <p:attrNameLst>
                                          <p:attrName>ppt_x</p:attrName>
                                        </p:attrNameLst>
                                      </p:cBhvr>
                                      <p:tavLst>
                                        <p:tav tm="0">
                                          <p:val>
                                            <p:strVal val="#ppt_x"/>
                                          </p:val>
                                        </p:tav>
                                        <p:tav tm="100000">
                                          <p:val>
                                            <p:strVal val="#ppt_x"/>
                                          </p:val>
                                        </p:tav>
                                      </p:tavLst>
                                    </p:anim>
                                    <p:anim calcmode="lin" valueType="num">
                                      <p:cBhvr additive="base">
                                        <p:cTn id="11" dur="500" fill="hold"/>
                                        <p:tgtEl>
                                          <p:spTgt spid="22"/>
                                        </p:tgtEl>
                                        <p:attrNameLst>
                                          <p:attrName>ppt_y</p:attrName>
                                        </p:attrNameLst>
                                      </p:cBhvr>
                                      <p:tavLst>
                                        <p:tav tm="0">
                                          <p:val>
                                            <p:strVal val="1+#ppt_h/2"/>
                                          </p:val>
                                        </p:tav>
                                        <p:tav tm="100000">
                                          <p:val>
                                            <p:strVal val="#ppt_y"/>
                                          </p:val>
                                        </p:tav>
                                      </p:tavLst>
                                    </p:anim>
                                  </p:childTnLst>
                                </p:cTn>
                              </p:par>
                            </p:childTnLst>
                          </p:cTn>
                        </p:par>
                        <p:par>
                          <p:cTn id="12" fill="hold">
                            <p:stCondLst>
                              <p:cond delay="14500"/>
                            </p:stCondLst>
                            <p:childTnLst>
                              <p:par>
                                <p:cTn id="13" presetID="9" presetClass="exit" presetSubtype="0" fill="hold" nodeType="afterEffect">
                                  <p:stCondLst>
                                    <p:cond delay="4000"/>
                                  </p:stCondLst>
                                  <p:childTnLst>
                                    <p:animEffect transition="out" filter="dissolve">
                                      <p:cBhvr>
                                        <p:cTn id="14" dur="500"/>
                                        <p:tgtEl>
                                          <p:spTgt spid="22"/>
                                        </p:tgtEl>
                                      </p:cBhvr>
                                    </p:animEffect>
                                    <p:set>
                                      <p:cBhvr>
                                        <p:cTn id="15" dur="1" fill="hold">
                                          <p:stCondLst>
                                            <p:cond delay="499"/>
                                          </p:stCondLst>
                                        </p:cTn>
                                        <p:tgtEl>
                                          <p:spTgt spid="22"/>
                                        </p:tgtEl>
                                        <p:attrNameLst>
                                          <p:attrName>style.visibility</p:attrName>
                                        </p:attrNameLst>
                                      </p:cBhvr>
                                      <p:to>
                                        <p:strVal val="hidden"/>
                                      </p:to>
                                    </p:set>
                                  </p:childTnLst>
                                </p:cTn>
                              </p:par>
                            </p:childTnLst>
                          </p:cTn>
                        </p:par>
                        <p:par>
                          <p:cTn id="16" fill="hold">
                            <p:stCondLst>
                              <p:cond delay="19000"/>
                            </p:stCondLst>
                            <p:childTnLst>
                              <p:par>
                                <p:cTn id="17" presetID="2" presetClass="entr" presetSubtype="1" fill="hold" nodeType="afterEffect">
                                  <p:stCondLst>
                                    <p:cond delay="400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400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0-#ppt_h/2"/>
                                          </p:val>
                                        </p:tav>
                                        <p:tav tm="100000">
                                          <p:val>
                                            <p:strVal val="#ppt_y"/>
                                          </p:val>
                                        </p:tav>
                                      </p:tavLst>
                                    </p:anim>
                                  </p:childTnLst>
                                </p:cTn>
                              </p:par>
                              <p:par>
                                <p:cTn id="25" presetID="2" presetClass="entr" presetSubtype="4" fill="hold" nodeType="withEffect">
                                  <p:stCondLst>
                                    <p:cond delay="400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400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1707" numSld="999">
                <p:cTn id="33" fill="hold" display="0">
                  <p:stCondLst>
                    <p:cond delay="indefinite"/>
                  </p:stCondLst>
                  <p:endCondLst>
                    <p:cond evt="onPrev" delay="0">
                      <p:tgtEl>
                        <p:sldTgt/>
                      </p:tgtEl>
                    </p:cond>
                    <p:cond evt="onStopAudio" delay="0">
                      <p:tgtEl>
                        <p:sldTgt/>
                      </p:tgtEl>
                    </p:cond>
                  </p:endCondLst>
                </p:cTn>
                <p:tgtEl>
                  <p:spTgt spid="1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extBox 1"/>
          <p:cNvSpPr txBox="1"/>
          <p:nvPr/>
        </p:nvSpPr>
        <p:spPr>
          <a:xfrm>
            <a:off x="1219200" y="1920657"/>
            <a:ext cx="6766560" cy="3108543"/>
          </a:xfrm>
          <a:prstGeom prst="rect">
            <a:avLst/>
          </a:prstGeom>
          <a:noFill/>
        </p:spPr>
        <p:txBody>
          <a:bodyPr wrap="square" rtlCol="0">
            <a:spAutoFit/>
          </a:bodyPr>
          <a:lstStyle/>
          <a:p>
            <a:pPr algn="ctr"/>
            <a:r>
              <a:rPr lang="en-US" sz="2800" b="1" u="sng" dirty="0"/>
              <a:t>Introduction to octamer structure</a:t>
            </a:r>
          </a:p>
          <a:p>
            <a:pPr algn="ctr"/>
            <a:endParaRPr lang="en-US" sz="2800" dirty="0"/>
          </a:p>
          <a:p>
            <a:pPr lvl="1">
              <a:buFont typeface="Arial" pitchFamily="34" charset="0"/>
              <a:buChar char="•"/>
            </a:pPr>
            <a:r>
              <a:rPr lang="en-US" sz="2800" dirty="0"/>
              <a:t>Replacement of atoms by ribbons</a:t>
            </a:r>
          </a:p>
          <a:p>
            <a:pPr lvl="1">
              <a:buFont typeface="Arial" pitchFamily="34" charset="0"/>
              <a:buChar char="•"/>
            </a:pPr>
            <a:endParaRPr lang="en-US" sz="2800" dirty="0"/>
          </a:p>
          <a:p>
            <a:pPr lvl="1">
              <a:buFont typeface="Arial" pitchFamily="34" charset="0"/>
              <a:buChar char="•"/>
            </a:pPr>
            <a:r>
              <a:rPr lang="en-US" sz="2800" dirty="0"/>
              <a:t>Removal of N-terminal and C-terminal strands, leaving “truncated” octamer core.</a:t>
            </a:r>
          </a:p>
        </p:txBody>
      </p:sp>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4" action="ppaction://hlinksldjump"/>
              </a:rPr>
              <a:t>Table of Contents</a:t>
            </a:r>
            <a:endParaRPr lang="en-US" dirty="0"/>
          </a:p>
        </p:txBody>
      </p:sp>
    </p:spTree>
    <p:custDataLst>
      <p:tags r:id="rId1"/>
    </p:custDataLst>
  </p:cSld>
  <p:clrMapOvr>
    <a:masterClrMapping/>
  </p:clrMapOvr>
  <p:transition advClick="0" advTm="10000"/>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elix II rotate0.png"/>
          <p:cNvPicPr>
            <a:picLocks noChangeAspect="1"/>
          </p:cNvPicPr>
          <p:nvPr/>
        </p:nvPicPr>
        <p:blipFill>
          <a:blip r:embed="rId6" cstate="print"/>
          <a:stretch>
            <a:fillRect/>
          </a:stretch>
        </p:blipFill>
        <p:spPr>
          <a:xfrm>
            <a:off x="1771407" y="1001819"/>
            <a:ext cx="5601186" cy="4854361"/>
          </a:xfrm>
          <a:prstGeom prst="rect">
            <a:avLst/>
          </a:prstGeom>
        </p:spPr>
      </p:pic>
      <p:sp>
        <p:nvSpPr>
          <p:cNvPr id="4" name="TextBox 3"/>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5" name="Slide 170.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76200" y="6593775"/>
            <a:ext cx="304800" cy="304800"/>
          </a:xfrm>
          <a:prstGeom prst="rect">
            <a:avLst/>
          </a:prstGeom>
        </p:spPr>
      </p:pic>
    </p:spTree>
    <p:custDataLst>
      <p:tags r:id="rId1"/>
    </p:custDataLst>
  </p:cSld>
  <p:clrMapOvr>
    <a:masterClrMapping/>
  </p:clrMapOvr>
  <p:transition advClick="0" advTm="1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4146">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elix II rotate0.png"/>
          <p:cNvPicPr>
            <a:picLocks noChangeAspect="1"/>
          </p:cNvPicPr>
          <p:nvPr/>
        </p:nvPicPr>
        <p:blipFill>
          <a:blip r:embed="rId6" cstate="print"/>
          <a:stretch>
            <a:fillRect/>
          </a:stretch>
        </p:blipFill>
        <p:spPr>
          <a:xfrm>
            <a:off x="1771407" y="1001819"/>
            <a:ext cx="5601186" cy="4854361"/>
          </a:xfrm>
          <a:prstGeom prst="rect">
            <a:avLst/>
          </a:prstGeom>
        </p:spPr>
      </p:pic>
      <p:pic>
        <p:nvPicPr>
          <p:cNvPr id="4" name="Picture 3" descr="Helix II rotate1.png"/>
          <p:cNvPicPr>
            <a:picLocks noChangeAspect="1"/>
          </p:cNvPicPr>
          <p:nvPr/>
        </p:nvPicPr>
        <p:blipFill>
          <a:blip r:embed="rId7" cstate="print"/>
          <a:stretch>
            <a:fillRect/>
          </a:stretch>
        </p:blipFill>
        <p:spPr>
          <a:xfrm>
            <a:off x="1771407" y="1001819"/>
            <a:ext cx="5601186" cy="4854361"/>
          </a:xfrm>
          <a:prstGeom prst="rect">
            <a:avLst/>
          </a:prstGeom>
        </p:spPr>
      </p:pic>
      <p:pic>
        <p:nvPicPr>
          <p:cNvPr id="5" name="Picture 4" descr="Helix II rotate2.png"/>
          <p:cNvPicPr>
            <a:picLocks noChangeAspect="1"/>
          </p:cNvPicPr>
          <p:nvPr/>
        </p:nvPicPr>
        <p:blipFill>
          <a:blip r:embed="rId8" cstate="print"/>
          <a:stretch>
            <a:fillRect/>
          </a:stretch>
        </p:blipFill>
        <p:spPr>
          <a:xfrm>
            <a:off x="1771407" y="1001819"/>
            <a:ext cx="5601186" cy="4854361"/>
          </a:xfrm>
          <a:prstGeom prst="rect">
            <a:avLst/>
          </a:prstGeom>
        </p:spPr>
      </p:pic>
      <p:pic>
        <p:nvPicPr>
          <p:cNvPr id="6" name="Picture 5" descr="Helix II rotate3.png"/>
          <p:cNvPicPr>
            <a:picLocks noChangeAspect="1"/>
          </p:cNvPicPr>
          <p:nvPr/>
        </p:nvPicPr>
        <p:blipFill>
          <a:blip r:embed="rId9" cstate="print"/>
          <a:stretch>
            <a:fillRect/>
          </a:stretch>
        </p:blipFill>
        <p:spPr>
          <a:xfrm>
            <a:off x="1771407" y="1001819"/>
            <a:ext cx="5601186" cy="4854361"/>
          </a:xfrm>
          <a:prstGeom prst="rect">
            <a:avLst/>
          </a:prstGeom>
        </p:spPr>
      </p:pic>
      <p:pic>
        <p:nvPicPr>
          <p:cNvPr id="7" name="Picture 6" descr="Helix II rotate4.png"/>
          <p:cNvPicPr>
            <a:picLocks noChangeAspect="1"/>
          </p:cNvPicPr>
          <p:nvPr/>
        </p:nvPicPr>
        <p:blipFill>
          <a:blip r:embed="rId10" cstate="print"/>
          <a:stretch>
            <a:fillRect/>
          </a:stretch>
        </p:blipFill>
        <p:spPr>
          <a:xfrm>
            <a:off x="1771407" y="1001819"/>
            <a:ext cx="5601186" cy="4854361"/>
          </a:xfrm>
          <a:prstGeom prst="rect">
            <a:avLst/>
          </a:prstGeom>
        </p:spPr>
      </p:pic>
      <p:pic>
        <p:nvPicPr>
          <p:cNvPr id="8" name="Picture 7" descr="Helix II rotate5.png"/>
          <p:cNvPicPr>
            <a:picLocks noChangeAspect="1"/>
          </p:cNvPicPr>
          <p:nvPr/>
        </p:nvPicPr>
        <p:blipFill>
          <a:blip r:embed="rId11" cstate="print"/>
          <a:stretch>
            <a:fillRect/>
          </a:stretch>
        </p:blipFill>
        <p:spPr>
          <a:xfrm>
            <a:off x="1771407" y="1001819"/>
            <a:ext cx="5601186" cy="4854361"/>
          </a:xfrm>
          <a:prstGeom prst="rect">
            <a:avLst/>
          </a:prstGeom>
        </p:spPr>
      </p:pic>
      <p:pic>
        <p:nvPicPr>
          <p:cNvPr id="9" name="Picture 8" descr="Helix II rotate6a.png"/>
          <p:cNvPicPr>
            <a:picLocks noChangeAspect="1"/>
          </p:cNvPicPr>
          <p:nvPr/>
        </p:nvPicPr>
        <p:blipFill>
          <a:blip r:embed="rId12" cstate="print"/>
          <a:stretch>
            <a:fillRect/>
          </a:stretch>
        </p:blipFill>
        <p:spPr>
          <a:xfrm>
            <a:off x="1771407" y="1001819"/>
            <a:ext cx="5601186" cy="4854361"/>
          </a:xfrm>
          <a:prstGeom prst="rect">
            <a:avLst/>
          </a:prstGeom>
        </p:spPr>
      </p:pic>
      <p:sp>
        <p:nvSpPr>
          <p:cNvPr id="10" name="TextBox 9"/>
          <p:cNvSpPr txBox="1"/>
          <p:nvPr/>
        </p:nvSpPr>
        <p:spPr>
          <a:xfrm>
            <a:off x="316675" y="6548250"/>
            <a:ext cx="1828800" cy="369332"/>
          </a:xfrm>
          <a:prstGeom prst="rect">
            <a:avLst/>
          </a:prstGeom>
          <a:noFill/>
        </p:spPr>
        <p:txBody>
          <a:bodyPr wrap="square" rtlCol="0">
            <a:spAutoFit/>
          </a:bodyPr>
          <a:lstStyle/>
          <a:p>
            <a:r>
              <a:rPr lang="en-US" dirty="0">
                <a:hlinkClick r:id="rId13" action="ppaction://hlinksldjump"/>
              </a:rPr>
              <a:t>Table of Contents</a:t>
            </a:r>
            <a:endParaRPr lang="en-US" dirty="0"/>
          </a:p>
        </p:txBody>
      </p:sp>
      <p:pic>
        <p:nvPicPr>
          <p:cNvPr id="11" name="Slide 171.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4" cstate="print"/>
          <a:stretch>
            <a:fillRect/>
          </a:stretch>
        </p:blipFill>
        <p:spPr>
          <a:xfrm>
            <a:off x="76200" y="6605650"/>
            <a:ext cx="304800" cy="304800"/>
          </a:xfrm>
          <a:prstGeom prst="rect">
            <a:avLst/>
          </a:prstGeom>
        </p:spPr>
      </p:pic>
    </p:spTree>
    <p:custDataLst>
      <p:tags r:id="rId1"/>
    </p:custDataLst>
  </p:cSld>
  <p:clrMapOvr>
    <a:masterClrMapping/>
  </p:clrMapOvr>
  <p:transition advClick="0" advTm="4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488" numSld="999">
                <p:cTn id="25"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2A-H2B_NO-hydrophobic-bonds.png"/>
          <p:cNvPicPr>
            <a:picLocks noChangeAspect="1"/>
          </p:cNvPicPr>
          <p:nvPr/>
        </p:nvPicPr>
        <p:blipFill>
          <a:blip r:embed="rId6" cstate="print"/>
          <a:stretch>
            <a:fillRect/>
          </a:stretch>
        </p:blipFill>
        <p:spPr>
          <a:xfrm>
            <a:off x="0" y="1194719"/>
            <a:ext cx="9144000" cy="4468561"/>
          </a:xfrm>
          <a:prstGeom prst="rect">
            <a:avLst/>
          </a:prstGeom>
        </p:spPr>
      </p:pic>
      <p:grpSp>
        <p:nvGrpSpPr>
          <p:cNvPr id="4" name="Group 15"/>
          <p:cNvGrpSpPr>
            <a:grpSpLocks noChangeAspect="1"/>
          </p:cNvGrpSpPr>
          <p:nvPr/>
        </p:nvGrpSpPr>
        <p:grpSpPr>
          <a:xfrm>
            <a:off x="2819400" y="1447800"/>
            <a:ext cx="3657600" cy="2974075"/>
            <a:chOff x="2514601" y="1127758"/>
            <a:chExt cx="4188821" cy="3048000"/>
          </a:xfrm>
        </p:grpSpPr>
        <p:cxnSp>
          <p:nvCxnSpPr>
            <p:cNvPr id="5" name="Straight Connector 4"/>
            <p:cNvCxnSpPr/>
            <p:nvPr/>
          </p:nvCxnSpPr>
          <p:spPr>
            <a:xfrm rot="16200000" flipH="1">
              <a:off x="4188822" y="1661158"/>
              <a:ext cx="3048000" cy="1981200"/>
            </a:xfrm>
            <a:prstGeom prst="line">
              <a:avLst/>
            </a:prstGeom>
            <a:ln w="1270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cxnSp>
          <p:nvCxnSpPr>
            <p:cNvPr id="6" name="Straight Connector 5"/>
            <p:cNvCxnSpPr/>
            <p:nvPr/>
          </p:nvCxnSpPr>
          <p:spPr>
            <a:xfrm rot="5400000">
              <a:off x="2180101" y="1471686"/>
              <a:ext cx="2951487" cy="2282488"/>
            </a:xfrm>
            <a:prstGeom prst="line">
              <a:avLst/>
            </a:prstGeom>
            <a:ln w="1270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grpSp>
      <p:sp>
        <p:nvSpPr>
          <p:cNvPr id="7" name="TextBox 6"/>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8" name="Slide 172.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76200" y="6605650"/>
            <a:ext cx="304800" cy="304800"/>
          </a:xfrm>
          <a:prstGeom prst="rect">
            <a:avLst/>
          </a:prstGeom>
        </p:spPr>
      </p:pic>
    </p:spTree>
    <p:custDataLst>
      <p:tags r:id="rId1"/>
    </p:custDataLst>
  </p:cSld>
  <p:clrMapOvr>
    <a:masterClrMapping/>
  </p:clrMapOvr>
  <p:transition advClick="0" advTm="4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9" presetClass="entr" presetSubtype="0" fill="hold" nodeType="afterEffect">
                                  <p:stCondLst>
                                    <p:cond delay="3600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78049" numSld="999">
                <p:cTn id="11"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H2A-H2A_dimer-of-octamers_rotate1.jpg"/>
          <p:cNvPicPr>
            <a:picLocks noChangeAspect="1"/>
          </p:cNvPicPr>
          <p:nvPr/>
        </p:nvPicPr>
        <p:blipFill>
          <a:blip r:embed="rId6" cstate="print"/>
          <a:stretch>
            <a:fillRect/>
          </a:stretch>
        </p:blipFill>
        <p:spPr>
          <a:xfrm>
            <a:off x="0" y="1185773"/>
            <a:ext cx="9144000" cy="4486453"/>
          </a:xfrm>
          <a:prstGeom prst="rect">
            <a:avLst/>
          </a:prstGeom>
        </p:spPr>
      </p:pic>
      <p:pic>
        <p:nvPicPr>
          <p:cNvPr id="5" name="Picture 4" descr="H2A-H2A_dimer-of-octamers_rotate2.jpg"/>
          <p:cNvPicPr>
            <a:picLocks noChangeAspect="1"/>
          </p:cNvPicPr>
          <p:nvPr/>
        </p:nvPicPr>
        <p:blipFill>
          <a:blip r:embed="rId7" cstate="print"/>
          <a:stretch>
            <a:fillRect/>
          </a:stretch>
        </p:blipFill>
        <p:spPr>
          <a:xfrm>
            <a:off x="0" y="1185773"/>
            <a:ext cx="9144000" cy="4486453"/>
          </a:xfrm>
          <a:prstGeom prst="rect">
            <a:avLst/>
          </a:prstGeom>
        </p:spPr>
      </p:pic>
      <p:pic>
        <p:nvPicPr>
          <p:cNvPr id="6" name="Picture 5" descr="H2A-H2A_dimer-of-octamers_rotate3.jpg"/>
          <p:cNvPicPr>
            <a:picLocks noChangeAspect="1"/>
          </p:cNvPicPr>
          <p:nvPr/>
        </p:nvPicPr>
        <p:blipFill>
          <a:blip r:embed="rId8" cstate="print"/>
          <a:stretch>
            <a:fillRect/>
          </a:stretch>
        </p:blipFill>
        <p:spPr>
          <a:xfrm>
            <a:off x="0" y="1185773"/>
            <a:ext cx="9144000" cy="4486453"/>
          </a:xfrm>
          <a:prstGeom prst="rect">
            <a:avLst/>
          </a:prstGeom>
        </p:spPr>
      </p:pic>
      <p:pic>
        <p:nvPicPr>
          <p:cNvPr id="7" name="Picture 6" descr="H2A-H2A_dimer-of-octamers_rotate4.jpg"/>
          <p:cNvPicPr>
            <a:picLocks noChangeAspect="1"/>
          </p:cNvPicPr>
          <p:nvPr/>
        </p:nvPicPr>
        <p:blipFill>
          <a:blip r:embed="rId9" cstate="print"/>
          <a:stretch>
            <a:fillRect/>
          </a:stretch>
        </p:blipFill>
        <p:spPr>
          <a:xfrm>
            <a:off x="0" y="1185773"/>
            <a:ext cx="9144000" cy="4486453"/>
          </a:xfrm>
          <a:prstGeom prst="rect">
            <a:avLst/>
          </a:prstGeom>
        </p:spPr>
      </p:pic>
      <p:pic>
        <p:nvPicPr>
          <p:cNvPr id="8" name="Picture 7" descr="H2A-H2A_dimer-of-octamers_rotate5.jpg"/>
          <p:cNvPicPr>
            <a:picLocks noChangeAspect="1"/>
          </p:cNvPicPr>
          <p:nvPr/>
        </p:nvPicPr>
        <p:blipFill>
          <a:blip r:embed="rId10" cstate="print"/>
          <a:stretch>
            <a:fillRect/>
          </a:stretch>
        </p:blipFill>
        <p:spPr>
          <a:xfrm>
            <a:off x="0" y="1185773"/>
            <a:ext cx="9144000" cy="4486453"/>
          </a:xfrm>
          <a:prstGeom prst="rect">
            <a:avLst/>
          </a:prstGeom>
        </p:spPr>
      </p:pic>
      <p:pic>
        <p:nvPicPr>
          <p:cNvPr id="9" name="Picture 8" descr="H2A-H2A_dimer-of-octamers_rotate6.jpg"/>
          <p:cNvPicPr>
            <a:picLocks noChangeAspect="1"/>
          </p:cNvPicPr>
          <p:nvPr/>
        </p:nvPicPr>
        <p:blipFill>
          <a:blip r:embed="rId11" cstate="print"/>
          <a:stretch>
            <a:fillRect/>
          </a:stretch>
        </p:blipFill>
        <p:spPr>
          <a:xfrm>
            <a:off x="0" y="1185773"/>
            <a:ext cx="9144000" cy="4486453"/>
          </a:xfrm>
          <a:prstGeom prst="rect">
            <a:avLst/>
          </a:prstGeom>
        </p:spPr>
      </p:pic>
      <p:pic>
        <p:nvPicPr>
          <p:cNvPr id="10" name="Picture 9" descr="H2A-H2A_dimer-of-octamers_rotate7.jpg"/>
          <p:cNvPicPr>
            <a:picLocks noChangeAspect="1"/>
          </p:cNvPicPr>
          <p:nvPr/>
        </p:nvPicPr>
        <p:blipFill>
          <a:blip r:embed="rId12" cstate="print"/>
          <a:stretch>
            <a:fillRect/>
          </a:stretch>
        </p:blipFill>
        <p:spPr>
          <a:xfrm>
            <a:off x="0" y="1185773"/>
            <a:ext cx="9144000" cy="4486453"/>
          </a:xfrm>
          <a:prstGeom prst="rect">
            <a:avLst/>
          </a:prstGeom>
        </p:spPr>
      </p:pic>
      <p:sp>
        <p:nvSpPr>
          <p:cNvPr id="11" name="TextBox 10"/>
          <p:cNvSpPr txBox="1"/>
          <p:nvPr/>
        </p:nvSpPr>
        <p:spPr>
          <a:xfrm>
            <a:off x="316675" y="6548250"/>
            <a:ext cx="1828800" cy="369332"/>
          </a:xfrm>
          <a:prstGeom prst="rect">
            <a:avLst/>
          </a:prstGeom>
          <a:noFill/>
        </p:spPr>
        <p:txBody>
          <a:bodyPr wrap="square" rtlCol="0">
            <a:spAutoFit/>
          </a:bodyPr>
          <a:lstStyle/>
          <a:p>
            <a:r>
              <a:rPr lang="en-US" dirty="0">
                <a:hlinkClick r:id="rId13" action="ppaction://hlinksldjump"/>
              </a:rPr>
              <a:t>Table of Contents</a:t>
            </a:r>
            <a:endParaRPr lang="en-US" dirty="0"/>
          </a:p>
        </p:txBody>
      </p:sp>
      <p:pic>
        <p:nvPicPr>
          <p:cNvPr id="12" name="Slide 173.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4" cstate="print"/>
          <a:stretch>
            <a:fillRect/>
          </a:stretch>
        </p:blipFill>
        <p:spPr>
          <a:xfrm>
            <a:off x="88075" y="6600700"/>
            <a:ext cx="304800" cy="304800"/>
          </a:xfrm>
          <a:prstGeom prst="rect">
            <a:avLst/>
          </a:prstGeom>
        </p:spPr>
      </p:pic>
    </p:spTree>
    <p:custDataLst>
      <p:tags r:id="rId1"/>
    </p:custDataLst>
  </p:cSld>
  <p:clrMapOvr>
    <a:masterClrMapping/>
  </p:clrMapOvr>
  <p:transition advClick="0" advTm="1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76829" numSld="999">
                <p:cTn id="25"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2A-H2B_NO-hydrophobic-bonds.png"/>
          <p:cNvPicPr>
            <a:picLocks noChangeAspect="1"/>
          </p:cNvPicPr>
          <p:nvPr/>
        </p:nvPicPr>
        <p:blipFill>
          <a:blip r:embed="rId6" cstate="print"/>
          <a:stretch>
            <a:fillRect/>
          </a:stretch>
        </p:blipFill>
        <p:spPr>
          <a:xfrm>
            <a:off x="0" y="1194719"/>
            <a:ext cx="9144000" cy="4468561"/>
          </a:xfrm>
          <a:prstGeom prst="rect">
            <a:avLst/>
          </a:prstGeom>
        </p:spPr>
      </p:pic>
      <p:sp>
        <p:nvSpPr>
          <p:cNvPr id="4" name="TextBox 3"/>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5" name="Slide 174.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76200" y="6605650"/>
            <a:ext cx="304800" cy="304800"/>
          </a:xfrm>
          <a:prstGeom prst="rect">
            <a:avLst/>
          </a:prstGeom>
        </p:spPr>
      </p:pic>
    </p:spTree>
    <p:custDataLst>
      <p:tags r:id="rId1"/>
    </p:custDataLst>
  </p:cSld>
  <p:clrMapOvr>
    <a:masterClrMapping/>
  </p:clrMapOvr>
  <p:transition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9268">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2A-H2B_hydrophobic-bonds.png"/>
          <p:cNvPicPr>
            <a:picLocks noChangeAspect="1"/>
          </p:cNvPicPr>
          <p:nvPr/>
        </p:nvPicPr>
        <p:blipFill>
          <a:blip r:embed="rId6" cstate="print"/>
          <a:stretch>
            <a:fillRect/>
          </a:stretch>
        </p:blipFill>
        <p:spPr>
          <a:xfrm>
            <a:off x="0" y="1194719"/>
            <a:ext cx="9144000" cy="4468561"/>
          </a:xfrm>
          <a:prstGeom prst="rect">
            <a:avLst/>
          </a:prstGeom>
        </p:spPr>
      </p:pic>
      <p:sp>
        <p:nvSpPr>
          <p:cNvPr id="4" name="TextBox 3"/>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5" name="Slide 175.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76200" y="6605650"/>
            <a:ext cx="304800" cy="304800"/>
          </a:xfrm>
          <a:prstGeom prst="rect">
            <a:avLst/>
          </a:prstGeom>
        </p:spPr>
      </p:pic>
    </p:spTree>
    <p:custDataLst>
      <p:tags r:id="rId1"/>
    </p:custDataLst>
  </p:cSld>
  <p:clrMapOvr>
    <a:masterClrMapping/>
  </p:clrMapOvr>
  <p:transition advClick="0" advTm="3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6829">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447800" y="123110"/>
            <a:ext cx="6324600" cy="51398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tabLst>
                <a:tab pos="2628900" algn="l"/>
                <a:tab pos="4457700" algn="l"/>
              </a:tabLst>
            </a:pPr>
            <a:r>
              <a:rPr lang="en-US" sz="2000" b="1" u="sng" dirty="0" err="1">
                <a:latin typeface="Times New Roman" pitchFamily="18" charset="0"/>
                <a:ea typeface="Times New Roman" pitchFamily="18" charset="0"/>
                <a:cs typeface="Times New Roman" pitchFamily="18" charset="0"/>
              </a:rPr>
              <a:t>Homotypic</a:t>
            </a:r>
            <a:r>
              <a:rPr lang="en-US" sz="2000" b="1" u="sng" dirty="0">
                <a:latin typeface="Times New Roman" pitchFamily="18" charset="0"/>
                <a:ea typeface="Times New Roman" pitchFamily="18" charset="0"/>
                <a:cs typeface="Times New Roman" pitchFamily="18" charset="0"/>
              </a:rPr>
              <a:t> </a:t>
            </a:r>
            <a:r>
              <a:rPr lang="en-US" sz="2000" b="1" u="sng" dirty="0" err="1">
                <a:latin typeface="Times New Roman" pitchFamily="18" charset="0"/>
                <a:ea typeface="Times New Roman" pitchFamily="18" charset="0"/>
                <a:cs typeface="Times New Roman" pitchFamily="18" charset="0"/>
              </a:rPr>
              <a:t>Pairwise</a:t>
            </a:r>
            <a:r>
              <a:rPr lang="en-US" sz="2000" b="1" u="sng" dirty="0">
                <a:latin typeface="Times New Roman" pitchFamily="18" charset="0"/>
                <a:ea typeface="Times New Roman" pitchFamily="18" charset="0"/>
                <a:cs typeface="Times New Roman" pitchFamily="18" charset="0"/>
              </a:rPr>
              <a:t> Interactions</a:t>
            </a:r>
          </a:p>
          <a:p>
            <a:pPr marL="0" marR="0" lvl="0" indent="0" algn="l" defTabSz="914400" rtl="0" eaLnBrk="1" fontAlgn="base" latinLnBrk="0" hangingPunct="1">
              <a:lnSpc>
                <a:spcPct val="100000"/>
              </a:lnSpc>
              <a:spcBef>
                <a:spcPct val="0"/>
              </a:spcBef>
              <a:spcAft>
                <a:spcPct val="0"/>
              </a:spcAft>
              <a:buClrTx/>
              <a:buSzTx/>
              <a:buFontTx/>
              <a:buNone/>
              <a:tabLst>
                <a:tab pos="2628900" algn="l"/>
                <a:tab pos="4457700" algn="l"/>
              </a:tabLst>
            </a:pPr>
            <a:endParaRPr kumimoji="0" lang="en-US" sz="800" b="1"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2628900" algn="l"/>
                <a:tab pos="4457700" algn="l"/>
              </a:tabLst>
            </a:pPr>
            <a:r>
              <a:rPr kumimoji="0" lang="en-US" sz="1600" b="1"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Histone</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1"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Aggregates observed</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628900" algn="l"/>
                <a:tab pos="4457700" algn="l"/>
              </a:tabLst>
            </a:pP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H1	Dimer (weak)</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628900" algn="l"/>
                <a:tab pos="4457700" algn="l"/>
              </a:tabLst>
            </a:pP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H5	None</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628900" algn="l"/>
                <a:tab pos="4457700" algn="l"/>
              </a:tabLst>
            </a:pP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H2A	Dimer, tetramer and some larger aggregate</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628900" algn="l"/>
                <a:tab pos="4457700" algn="l"/>
              </a:tabLst>
            </a:pP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H2B	Dimer, tetramer (weak)</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628900" algn="l"/>
                <a:tab pos="4457700" algn="l"/>
              </a:tabLst>
            </a:pP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H3	High molecular weight aggregates</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628900" algn="l"/>
                <a:tab pos="4457700" algn="l"/>
              </a:tabLst>
            </a:pP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H4	High molecular weight aggregates</a:t>
            </a:r>
          </a:p>
          <a:p>
            <a:pPr marL="0" marR="0" lvl="0" indent="0" algn="l" defTabSz="914400" rtl="0" eaLnBrk="0" fontAlgn="base" latinLnBrk="0" hangingPunct="0">
              <a:lnSpc>
                <a:spcPct val="100000"/>
              </a:lnSpc>
              <a:spcBef>
                <a:spcPct val="0"/>
              </a:spcBef>
              <a:spcAft>
                <a:spcPct val="0"/>
              </a:spcAft>
              <a:buClrTx/>
              <a:buSzTx/>
              <a:buFontTx/>
              <a:buNone/>
              <a:tabLst>
                <a:tab pos="2628900" algn="l"/>
                <a:tab pos="4457700" algn="l"/>
              </a:tabLst>
            </a:pPr>
            <a:endParaRPr lang="en-US" sz="1600" dirty="0">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2628900" algn="l"/>
                <a:tab pos="4457700" algn="l"/>
              </a:tabLst>
            </a:pPr>
            <a:r>
              <a:rPr kumimoji="0" lang="en-US" sz="2000" b="1"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Heterotypic</a:t>
            </a:r>
            <a:r>
              <a:rPr kumimoji="0" lang="en-US" sz="2000" b="1" i="0" u="sng"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000" b="1" i="0" u="sng" strike="noStrike" cap="none" normalizeH="0" dirty="0" err="1">
                <a:ln>
                  <a:noFill/>
                </a:ln>
                <a:solidFill>
                  <a:schemeClr val="tx1"/>
                </a:solidFill>
                <a:effectLst/>
                <a:latin typeface="Times New Roman" pitchFamily="18" charset="0"/>
                <a:ea typeface="Times New Roman" pitchFamily="18" charset="0"/>
                <a:cs typeface="Times New Roman" pitchFamily="18" charset="0"/>
              </a:rPr>
              <a:t>Pairwise</a:t>
            </a:r>
            <a:r>
              <a:rPr kumimoji="0" lang="en-US" sz="2000" b="1" i="0" u="sng" strike="noStrike" cap="none" normalizeH="0" dirty="0">
                <a:ln>
                  <a:noFill/>
                </a:ln>
                <a:solidFill>
                  <a:schemeClr val="tx1"/>
                </a:solidFill>
                <a:effectLst/>
                <a:latin typeface="Times New Roman" pitchFamily="18" charset="0"/>
                <a:ea typeface="Times New Roman" pitchFamily="18" charset="0"/>
                <a:cs typeface="Times New Roman" pitchFamily="18" charset="0"/>
              </a:rPr>
              <a:t> Interactions</a:t>
            </a:r>
          </a:p>
          <a:p>
            <a:pPr marL="0" marR="0" lvl="0" indent="0" algn="ctr" defTabSz="914400" rtl="0" eaLnBrk="0" fontAlgn="base" latinLnBrk="0" hangingPunct="0">
              <a:lnSpc>
                <a:spcPct val="100000"/>
              </a:lnSpc>
              <a:spcBef>
                <a:spcPct val="0"/>
              </a:spcBef>
              <a:spcAft>
                <a:spcPct val="0"/>
              </a:spcAft>
              <a:buClrTx/>
              <a:buSzTx/>
              <a:buFontTx/>
              <a:buNone/>
              <a:tabLst>
                <a:tab pos="2628900" algn="l"/>
                <a:tab pos="4457700" algn="l"/>
              </a:tabLst>
            </a:pPr>
            <a:endParaRPr kumimoji="0" lang="en-US" sz="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628900" algn="l"/>
                <a:tab pos="4457700" algn="l"/>
              </a:tabLst>
            </a:pP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Symbol" pitchFamily="18" charset="2"/>
              </a:rPr>
              <a:t></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Gº</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Symbol" pitchFamily="18" charset="2"/>
              </a:rPr>
              <a:t>	</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Symbol" pitchFamily="18" charset="2"/>
              </a:rPr>
              <a:t>          </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Gº</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tab pos="2628900" algn="l"/>
                <a:tab pos="4457700" algn="l"/>
              </a:tabLst>
            </a:pPr>
            <a:r>
              <a:rPr kumimoji="0" lang="en-US" sz="1600" b="1"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Symbol" pitchFamily="18" charset="2"/>
              </a:rPr>
              <a:t>Reaction</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Symbol" pitchFamily="18" charset="2"/>
              </a:rPr>
              <a:t>	</a:t>
            </a:r>
            <a:r>
              <a:rPr kumimoji="0" lang="en-US" sz="1600" b="1"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Symbol" pitchFamily="18" charset="2"/>
              </a:rPr>
              <a:t>kcal/mol product</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Symbol" pitchFamily="18" charset="2"/>
              </a:rPr>
              <a:t>	</a:t>
            </a:r>
            <a:r>
              <a:rPr kumimoji="0" lang="en-US" sz="1600" b="1"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Symbol" pitchFamily="18" charset="2"/>
              </a:rPr>
              <a:t>kcal/mol histone</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tab pos="2628900" algn="l"/>
                <a:tab pos="4457700" algn="l"/>
              </a:tabLst>
            </a:pP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Symbol" pitchFamily="18" charset="2"/>
              </a:rPr>
              <a:t>2H3 + 2H4   </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3" pitchFamily="18" charset="2"/>
              </a:rPr>
              <a:t></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(H3</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H4)</a:t>
            </a:r>
            <a:r>
              <a:rPr kumimoji="0" lang="en-US" sz="1600" b="1" i="0" u="none" strike="noStrike" cap="none" normalizeH="0" baseline="-3000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2</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	</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-28.1	-7.0</a:t>
            </a:r>
            <a:endParaRPr kumimoji="0" lang="en-US" sz="1600" b="1" i="0" u="none" strike="noStrike" cap="none" normalizeH="0" baseline="0" dirty="0">
              <a:ln>
                <a:noFill/>
              </a:ln>
              <a:solidFill>
                <a:schemeClr val="tx1"/>
              </a:solidFill>
              <a:effectLst/>
              <a:latin typeface="Times New Roman" pitchFamily="18" charset="0"/>
              <a:cs typeface="Times New Roman" pitchFamily="18" charset="0"/>
              <a:sym typeface="Wingdings" pitchFamily="2" charset="2"/>
            </a:endParaRPr>
          </a:p>
          <a:p>
            <a:pPr marL="0" marR="0" lvl="0" indent="0" algn="l" defTabSz="914400" rtl="0" eaLnBrk="0" fontAlgn="base" latinLnBrk="0" hangingPunct="0">
              <a:lnSpc>
                <a:spcPct val="100000"/>
              </a:lnSpc>
              <a:spcBef>
                <a:spcPct val="0"/>
              </a:spcBef>
              <a:spcAft>
                <a:spcPct val="0"/>
              </a:spcAft>
              <a:buClrTx/>
              <a:buSzTx/>
              <a:buFontTx/>
              <a:buNone/>
              <a:tabLst>
                <a:tab pos="2628900" algn="l"/>
                <a:tab pos="4457700" algn="l"/>
              </a:tabLst>
            </a:pP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2 (H3</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H4)</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    </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3" pitchFamily="18" charset="2"/>
              </a:rPr>
              <a:t></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(H3</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H4)</a:t>
            </a:r>
            <a:r>
              <a:rPr kumimoji="0" lang="en-US" sz="1600" b="1" i="0" u="none" strike="noStrike" cap="none" normalizeH="0" baseline="-3000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2</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	</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  -7.2	-1.8</a:t>
            </a:r>
            <a:endParaRPr kumimoji="0" lang="en-US" sz="1600" b="1" i="0" u="none" strike="noStrike" cap="none" normalizeH="0" baseline="0" dirty="0">
              <a:ln>
                <a:noFill/>
              </a:ln>
              <a:solidFill>
                <a:schemeClr val="tx1"/>
              </a:solidFill>
              <a:effectLst/>
              <a:latin typeface="Times New Roman" pitchFamily="18" charset="0"/>
              <a:cs typeface="Times New Roman" pitchFamily="18" charset="0"/>
              <a:sym typeface="Wingdings" pitchFamily="2" charset="2"/>
            </a:endParaRPr>
          </a:p>
          <a:p>
            <a:pPr marL="0" marR="0" lvl="0" indent="0" algn="l" defTabSz="914400" rtl="0" eaLnBrk="0" fontAlgn="base" latinLnBrk="0" hangingPunct="0">
              <a:lnSpc>
                <a:spcPct val="100000"/>
              </a:lnSpc>
              <a:spcBef>
                <a:spcPct val="0"/>
              </a:spcBef>
              <a:spcAft>
                <a:spcPct val="0"/>
              </a:spcAft>
              <a:buClrTx/>
              <a:buSzTx/>
              <a:buFontTx/>
              <a:buNone/>
              <a:tabLst>
                <a:tab pos="2628900" algn="l"/>
                <a:tab pos="4457700" algn="l"/>
              </a:tabLst>
            </a:pP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H2B + H2A </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3" pitchFamily="18" charset="2"/>
              </a:rPr>
              <a:t></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(H2B</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H2A)</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	  -8.1	-4.0</a:t>
            </a:r>
            <a:endParaRPr kumimoji="0" lang="en-US" sz="1600" b="1" i="0" u="none" strike="noStrike" cap="none" normalizeH="0" baseline="0" dirty="0">
              <a:ln>
                <a:noFill/>
              </a:ln>
              <a:solidFill>
                <a:schemeClr val="tx1"/>
              </a:solidFill>
              <a:effectLst/>
              <a:latin typeface="Times New Roman" pitchFamily="18" charset="0"/>
              <a:cs typeface="Times New Roman" pitchFamily="18" charset="0"/>
              <a:sym typeface="Wingdings" pitchFamily="2" charset="2"/>
            </a:endParaRPr>
          </a:p>
          <a:p>
            <a:pPr marL="0" marR="0" lvl="0" indent="0" algn="l" defTabSz="914400" rtl="0" eaLnBrk="0" fontAlgn="base" latinLnBrk="0" hangingPunct="0">
              <a:lnSpc>
                <a:spcPct val="100000"/>
              </a:lnSpc>
              <a:spcBef>
                <a:spcPct val="0"/>
              </a:spcBef>
              <a:spcAft>
                <a:spcPct val="0"/>
              </a:spcAft>
              <a:buClrTx/>
              <a:buSzTx/>
              <a:buFontTx/>
              <a:buNone/>
              <a:tabLst>
                <a:tab pos="2628900" algn="l"/>
                <a:tab pos="4457700" algn="l"/>
              </a:tabLst>
            </a:pP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H2B + H4    </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3" pitchFamily="18" charset="2"/>
              </a:rPr>
              <a:t></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(H2B</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H4)</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	  -8.1	-4.0</a:t>
            </a:r>
            <a:endParaRPr kumimoji="0" lang="en-US" sz="1600" b="1" i="0" u="none" strike="noStrike" cap="none" normalizeH="0" baseline="0" dirty="0">
              <a:ln>
                <a:noFill/>
              </a:ln>
              <a:solidFill>
                <a:schemeClr val="tx1"/>
              </a:solidFill>
              <a:effectLst/>
              <a:latin typeface="Times New Roman" pitchFamily="18" charset="0"/>
              <a:cs typeface="Times New Roman" pitchFamily="18" charset="0"/>
              <a:sym typeface="Wingdings" pitchFamily="2" charset="2"/>
            </a:endParaRPr>
          </a:p>
          <a:p>
            <a:pPr marL="0" marR="0" lvl="0" indent="0" algn="l" defTabSz="914400" rtl="0" eaLnBrk="0" fontAlgn="base" latinLnBrk="0" hangingPunct="0">
              <a:lnSpc>
                <a:spcPct val="100000"/>
              </a:lnSpc>
              <a:spcBef>
                <a:spcPct val="0"/>
              </a:spcBef>
              <a:spcAft>
                <a:spcPct val="0"/>
              </a:spcAft>
              <a:buClrTx/>
              <a:buSzTx/>
              <a:buFontTx/>
              <a:buNone/>
              <a:tabLst>
                <a:tab pos="2628900" algn="l"/>
                <a:tab pos="4457700" algn="l"/>
              </a:tabLst>
            </a:pP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H2A + H3    </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3" pitchFamily="18" charset="2"/>
              </a:rPr>
              <a:t></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(H2A</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H3)</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	-6.7</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-8.1</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	-3.4</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-4.0</a:t>
            </a:r>
            <a:endParaRPr kumimoji="0" lang="en-US" sz="1600" b="1" i="0" u="none" strike="noStrike" cap="none" normalizeH="0" baseline="0" dirty="0">
              <a:ln>
                <a:noFill/>
              </a:ln>
              <a:solidFill>
                <a:schemeClr val="tx1"/>
              </a:solidFill>
              <a:effectLst/>
              <a:latin typeface="Times New Roman" pitchFamily="18" charset="0"/>
              <a:cs typeface="Times New Roman" pitchFamily="18" charset="0"/>
              <a:sym typeface="Wingdings" pitchFamily="2" charset="2"/>
            </a:endParaRPr>
          </a:p>
          <a:p>
            <a:pPr marL="0" marR="0" lvl="0" indent="0" algn="l" defTabSz="914400" rtl="0" eaLnBrk="0" fontAlgn="base" latinLnBrk="0" hangingPunct="0">
              <a:lnSpc>
                <a:spcPct val="100000"/>
              </a:lnSpc>
              <a:spcBef>
                <a:spcPct val="0"/>
              </a:spcBef>
              <a:spcAft>
                <a:spcPct val="0"/>
              </a:spcAft>
              <a:buClrTx/>
              <a:buSzTx/>
              <a:buFontTx/>
              <a:buNone/>
              <a:tabLst>
                <a:tab pos="2628900" algn="l"/>
                <a:tab pos="4457700" algn="l"/>
              </a:tabLst>
            </a:pP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H2A + H4    </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3" pitchFamily="18" charset="2"/>
              </a:rPr>
              <a:t></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(H2A</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H4)</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	  -6.2	-3.1</a:t>
            </a:r>
            <a:endParaRPr kumimoji="0" lang="en-US" sz="1600" b="1" i="0" u="none" strike="noStrike" cap="none" normalizeH="0" baseline="0" dirty="0">
              <a:ln>
                <a:noFill/>
              </a:ln>
              <a:solidFill>
                <a:schemeClr val="tx1"/>
              </a:solidFill>
              <a:effectLst/>
              <a:latin typeface="Times New Roman" pitchFamily="18" charset="0"/>
              <a:cs typeface="Times New Roman" pitchFamily="18" charset="0"/>
              <a:sym typeface="Wingdings" pitchFamily="2" charset="2"/>
            </a:endParaRPr>
          </a:p>
          <a:p>
            <a:pPr marL="0" marR="0" lvl="0" indent="0" algn="l" defTabSz="914400" rtl="0" eaLnBrk="0" fontAlgn="base" latinLnBrk="0" hangingPunct="0">
              <a:lnSpc>
                <a:spcPct val="100000"/>
              </a:lnSpc>
              <a:spcBef>
                <a:spcPct val="0"/>
              </a:spcBef>
              <a:spcAft>
                <a:spcPct val="0"/>
              </a:spcAft>
              <a:buClrTx/>
              <a:buSzTx/>
              <a:buFontTx/>
              <a:buNone/>
              <a:tabLst>
                <a:tab pos="2628900" algn="l"/>
                <a:tab pos="4457700" algn="l"/>
              </a:tabLst>
            </a:pP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H2B + H3    </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3" pitchFamily="18" charset="2"/>
              </a:rPr>
              <a:t></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(H2B</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H3)</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	“Weak”	  —</a:t>
            </a:r>
          </a:p>
        </p:txBody>
      </p:sp>
      <p:sp>
        <p:nvSpPr>
          <p:cNvPr id="4" name="TextBox 3"/>
          <p:cNvSpPr txBox="1"/>
          <p:nvPr/>
        </p:nvSpPr>
        <p:spPr>
          <a:xfrm>
            <a:off x="1460863" y="5410200"/>
            <a:ext cx="6629400" cy="1215717"/>
          </a:xfrm>
          <a:prstGeom prst="rect">
            <a:avLst/>
          </a:prstGeom>
          <a:noFill/>
        </p:spPr>
        <p:txBody>
          <a:bodyPr wrap="square" rtlCol="0">
            <a:spAutoFit/>
          </a:bodyPr>
          <a:lstStyle/>
          <a:p>
            <a:r>
              <a:rPr lang="en-US" sz="1200" b="1" dirty="0"/>
              <a:t>Adapted from:</a:t>
            </a:r>
            <a:r>
              <a:rPr lang="en-US" sz="1200" dirty="0"/>
              <a:t>  Chromatin.  K.E. van </a:t>
            </a:r>
            <a:r>
              <a:rPr lang="en-US" sz="1200" dirty="0" err="1"/>
              <a:t>Holde</a:t>
            </a:r>
            <a:r>
              <a:rPr lang="en-US" sz="1200" dirty="0"/>
              <a:t>.  Springer-</a:t>
            </a:r>
            <a:r>
              <a:rPr lang="en-US" sz="1200" dirty="0" err="1"/>
              <a:t>Verlag</a:t>
            </a:r>
            <a:r>
              <a:rPr lang="en-US" sz="1200" dirty="0"/>
              <a:t>, 1989, pp. 163-164.</a:t>
            </a:r>
          </a:p>
          <a:p>
            <a:r>
              <a:rPr lang="en-US" sz="600" dirty="0"/>
              <a:t> </a:t>
            </a:r>
          </a:p>
          <a:p>
            <a:pPr algn="ctr"/>
            <a:r>
              <a:rPr lang="en-US" sz="1200" b="1" u="sng" dirty="0"/>
              <a:t>Primary references:</a:t>
            </a:r>
          </a:p>
          <a:p>
            <a:r>
              <a:rPr lang="en-US" sz="600" dirty="0"/>
              <a:t> </a:t>
            </a:r>
            <a:endParaRPr lang="en-US" sz="100" dirty="0"/>
          </a:p>
          <a:p>
            <a:r>
              <a:rPr lang="en-US" sz="1200" dirty="0"/>
              <a:t>1. Roark, D.E., </a:t>
            </a:r>
            <a:r>
              <a:rPr lang="en-US" sz="1200" dirty="0" err="1"/>
              <a:t>Geoghegan</a:t>
            </a:r>
            <a:r>
              <a:rPr lang="en-US" sz="1200" dirty="0"/>
              <a:t>, T.E. &amp; Keller, G.H. (1974)  </a:t>
            </a:r>
            <a:r>
              <a:rPr lang="en-US" sz="1200" dirty="0" err="1"/>
              <a:t>Biochem</a:t>
            </a:r>
            <a:r>
              <a:rPr lang="en-US" sz="1200" dirty="0"/>
              <a:t>. </a:t>
            </a:r>
            <a:r>
              <a:rPr lang="en-US" sz="1200" dirty="0" err="1"/>
              <a:t>Biophys</a:t>
            </a:r>
            <a:r>
              <a:rPr lang="en-US" sz="1200" dirty="0"/>
              <a:t>. Res. Comm.  59:542-547.</a:t>
            </a:r>
          </a:p>
          <a:p>
            <a:r>
              <a:rPr lang="en-US" sz="1200" dirty="0"/>
              <a:t>2. </a:t>
            </a:r>
            <a:r>
              <a:rPr lang="en-US" sz="1200" dirty="0" err="1"/>
              <a:t>D'Anna</a:t>
            </a:r>
            <a:r>
              <a:rPr lang="en-US" sz="1200" dirty="0"/>
              <a:t>, J.A. &amp; Isenberg, I. (1974)  Biochemistry 13:4992-4997.</a:t>
            </a:r>
          </a:p>
          <a:p>
            <a:r>
              <a:rPr lang="en-US" sz="1200" dirty="0"/>
              <a:t>3. Roark, E.E., </a:t>
            </a:r>
            <a:r>
              <a:rPr lang="en-US" sz="1200" dirty="0" err="1"/>
              <a:t>Goeghegan</a:t>
            </a:r>
            <a:r>
              <a:rPr lang="en-US" sz="1200" dirty="0"/>
              <a:t>, T.E., Keller, G.H., Matter, K.V. &amp; Engle, R.C. (1976) Biochemistry 15:3019-3025.</a:t>
            </a:r>
          </a:p>
        </p:txBody>
      </p:sp>
      <p:grpSp>
        <p:nvGrpSpPr>
          <p:cNvPr id="2" name="Group 11"/>
          <p:cNvGrpSpPr/>
          <p:nvPr/>
        </p:nvGrpSpPr>
        <p:grpSpPr>
          <a:xfrm>
            <a:off x="1916875" y="1957450"/>
            <a:ext cx="2133600" cy="252350"/>
            <a:chOff x="1916875" y="1957450"/>
            <a:chExt cx="2133600" cy="252350"/>
          </a:xfrm>
        </p:grpSpPr>
        <p:cxnSp>
          <p:nvCxnSpPr>
            <p:cNvPr id="10" name="Straight Arrow Connector 9"/>
            <p:cNvCxnSpPr/>
            <p:nvPr/>
          </p:nvCxnSpPr>
          <p:spPr>
            <a:xfrm>
              <a:off x="1916875" y="1957450"/>
              <a:ext cx="2133600" cy="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916875" y="2209800"/>
              <a:ext cx="2133600" cy="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cxnSp>
        <p:nvCxnSpPr>
          <p:cNvPr id="18" name="Straight Arrow Connector 17"/>
          <p:cNvCxnSpPr/>
          <p:nvPr/>
        </p:nvCxnSpPr>
        <p:spPr>
          <a:xfrm>
            <a:off x="2057400" y="1476782"/>
            <a:ext cx="2011680" cy="0"/>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9" name="Slide 176.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6" cstate="print"/>
          <a:stretch>
            <a:fillRect/>
          </a:stretch>
        </p:blipFill>
        <p:spPr>
          <a:xfrm>
            <a:off x="64325" y="6517575"/>
            <a:ext cx="304800" cy="304800"/>
          </a:xfrm>
          <a:prstGeom prst="rect">
            <a:avLst/>
          </a:prstGeom>
        </p:spPr>
      </p:pic>
    </p:spTree>
    <p:custDataLst>
      <p:tags r:id="rId1"/>
    </p:custDataLst>
  </p:cSld>
  <p:clrMapOvr>
    <a:masterClrMapping/>
  </p:clrMapOvr>
  <p:transition advClick="0" advTm="2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5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9268">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Both_Octamers_H2A-H2A_0.jpg"/>
          <p:cNvPicPr>
            <a:picLocks noChangeAspect="1"/>
          </p:cNvPicPr>
          <p:nvPr/>
        </p:nvPicPr>
        <p:blipFill>
          <a:blip r:embed="rId6" cstate="print"/>
          <a:stretch>
            <a:fillRect/>
          </a:stretch>
        </p:blipFill>
        <p:spPr>
          <a:xfrm>
            <a:off x="952820" y="1337022"/>
            <a:ext cx="7238360" cy="4149378"/>
          </a:xfrm>
          <a:prstGeom prst="rect">
            <a:avLst/>
          </a:prstGeom>
        </p:spPr>
      </p:pic>
      <p:pic>
        <p:nvPicPr>
          <p:cNvPr id="7" name="Picture 6" descr="Both_Octamers_H2A-H2A_1.jpg"/>
          <p:cNvPicPr>
            <a:picLocks noChangeAspect="1"/>
          </p:cNvPicPr>
          <p:nvPr/>
        </p:nvPicPr>
        <p:blipFill>
          <a:blip r:embed="rId7" cstate="print"/>
          <a:stretch>
            <a:fillRect/>
          </a:stretch>
        </p:blipFill>
        <p:spPr>
          <a:xfrm>
            <a:off x="952820" y="1354311"/>
            <a:ext cx="7238360" cy="4149378"/>
          </a:xfrm>
          <a:prstGeom prst="rect">
            <a:avLst/>
          </a:prstGeom>
        </p:spPr>
      </p:pic>
      <p:pic>
        <p:nvPicPr>
          <p:cNvPr id="8" name="Picture 7" descr="Both_Octamers_H2A-H2A_2.jpg"/>
          <p:cNvPicPr>
            <a:picLocks noChangeAspect="1"/>
          </p:cNvPicPr>
          <p:nvPr/>
        </p:nvPicPr>
        <p:blipFill>
          <a:blip r:embed="rId8" cstate="print"/>
          <a:stretch>
            <a:fillRect/>
          </a:stretch>
        </p:blipFill>
        <p:spPr>
          <a:xfrm>
            <a:off x="952820" y="1354311"/>
            <a:ext cx="7238360" cy="4149378"/>
          </a:xfrm>
          <a:prstGeom prst="rect">
            <a:avLst/>
          </a:prstGeom>
        </p:spPr>
      </p:pic>
      <p:pic>
        <p:nvPicPr>
          <p:cNvPr id="9" name="Picture 8" descr="Both_Octamers_H2A-H2A_3.jpg"/>
          <p:cNvPicPr>
            <a:picLocks noChangeAspect="1"/>
          </p:cNvPicPr>
          <p:nvPr/>
        </p:nvPicPr>
        <p:blipFill>
          <a:blip r:embed="rId9" cstate="print"/>
          <a:stretch>
            <a:fillRect/>
          </a:stretch>
        </p:blipFill>
        <p:spPr>
          <a:xfrm>
            <a:off x="952820" y="1354311"/>
            <a:ext cx="7238360" cy="4149378"/>
          </a:xfrm>
          <a:prstGeom prst="rect">
            <a:avLst/>
          </a:prstGeom>
        </p:spPr>
      </p:pic>
      <p:pic>
        <p:nvPicPr>
          <p:cNvPr id="10" name="Picture 9" descr="Both_Octamers_H2A-H2A_4.jpg"/>
          <p:cNvPicPr>
            <a:picLocks noChangeAspect="1"/>
          </p:cNvPicPr>
          <p:nvPr/>
        </p:nvPicPr>
        <p:blipFill>
          <a:blip r:embed="rId10" cstate="print"/>
          <a:stretch>
            <a:fillRect/>
          </a:stretch>
        </p:blipFill>
        <p:spPr>
          <a:xfrm>
            <a:off x="952820" y="1354311"/>
            <a:ext cx="7238360" cy="4149378"/>
          </a:xfrm>
          <a:prstGeom prst="rect">
            <a:avLst/>
          </a:prstGeom>
        </p:spPr>
      </p:pic>
      <p:pic>
        <p:nvPicPr>
          <p:cNvPr id="11" name="Picture 10" descr="Both_Octamers_H2A-H2A_5.jpg"/>
          <p:cNvPicPr>
            <a:picLocks noChangeAspect="1"/>
          </p:cNvPicPr>
          <p:nvPr/>
        </p:nvPicPr>
        <p:blipFill>
          <a:blip r:embed="rId11" cstate="print"/>
          <a:stretch>
            <a:fillRect/>
          </a:stretch>
        </p:blipFill>
        <p:spPr>
          <a:xfrm>
            <a:off x="952820" y="1354311"/>
            <a:ext cx="7238360" cy="4149378"/>
          </a:xfrm>
          <a:prstGeom prst="rect">
            <a:avLst/>
          </a:prstGeom>
        </p:spPr>
      </p:pic>
      <p:pic>
        <p:nvPicPr>
          <p:cNvPr id="12" name="Picture 11" descr="Both_Octamers_H2A-H2A_6.jpg"/>
          <p:cNvPicPr>
            <a:picLocks noChangeAspect="1"/>
          </p:cNvPicPr>
          <p:nvPr/>
        </p:nvPicPr>
        <p:blipFill>
          <a:blip r:embed="rId12" cstate="print"/>
          <a:stretch>
            <a:fillRect/>
          </a:stretch>
        </p:blipFill>
        <p:spPr>
          <a:xfrm>
            <a:off x="952820" y="1354311"/>
            <a:ext cx="7238360" cy="4149378"/>
          </a:xfrm>
          <a:prstGeom prst="rect">
            <a:avLst/>
          </a:prstGeom>
        </p:spPr>
      </p:pic>
      <p:pic>
        <p:nvPicPr>
          <p:cNvPr id="13" name="Picture 12" descr="Both_Octamers_H2A-H2A_7.jpg"/>
          <p:cNvPicPr>
            <a:picLocks noChangeAspect="1"/>
          </p:cNvPicPr>
          <p:nvPr/>
        </p:nvPicPr>
        <p:blipFill>
          <a:blip r:embed="rId13" cstate="print"/>
          <a:stretch>
            <a:fillRect/>
          </a:stretch>
        </p:blipFill>
        <p:spPr>
          <a:xfrm>
            <a:off x="952820" y="1354311"/>
            <a:ext cx="7238360" cy="4149378"/>
          </a:xfrm>
          <a:prstGeom prst="rect">
            <a:avLst/>
          </a:prstGeom>
        </p:spPr>
      </p:pic>
      <p:pic>
        <p:nvPicPr>
          <p:cNvPr id="14" name="Picture 13" descr="Both_Octamers_H2A-H2A_8.jpg"/>
          <p:cNvPicPr>
            <a:picLocks noChangeAspect="1"/>
          </p:cNvPicPr>
          <p:nvPr/>
        </p:nvPicPr>
        <p:blipFill>
          <a:blip r:embed="rId14" cstate="print"/>
          <a:stretch>
            <a:fillRect/>
          </a:stretch>
        </p:blipFill>
        <p:spPr>
          <a:xfrm>
            <a:off x="952820" y="1354311"/>
            <a:ext cx="7238360" cy="4149378"/>
          </a:xfrm>
          <a:prstGeom prst="rect">
            <a:avLst/>
          </a:prstGeom>
        </p:spPr>
      </p:pic>
      <p:pic>
        <p:nvPicPr>
          <p:cNvPr id="15" name="Picture 14" descr="Both_Octamers_H2A-H2A_9.jpg"/>
          <p:cNvPicPr>
            <a:picLocks noChangeAspect="1"/>
          </p:cNvPicPr>
          <p:nvPr/>
        </p:nvPicPr>
        <p:blipFill>
          <a:blip r:embed="rId15" cstate="print"/>
          <a:stretch>
            <a:fillRect/>
          </a:stretch>
        </p:blipFill>
        <p:spPr>
          <a:xfrm>
            <a:off x="952820" y="1354311"/>
            <a:ext cx="7238360" cy="4149378"/>
          </a:xfrm>
          <a:prstGeom prst="rect">
            <a:avLst/>
          </a:prstGeom>
        </p:spPr>
      </p:pic>
      <p:pic>
        <p:nvPicPr>
          <p:cNvPr id="16" name="Picture 15" descr="Both_Octamers_H2A-H2A_10.jpg"/>
          <p:cNvPicPr>
            <a:picLocks noChangeAspect="1"/>
          </p:cNvPicPr>
          <p:nvPr/>
        </p:nvPicPr>
        <p:blipFill>
          <a:blip r:embed="rId16" cstate="print"/>
          <a:stretch>
            <a:fillRect/>
          </a:stretch>
        </p:blipFill>
        <p:spPr>
          <a:xfrm>
            <a:off x="952820" y="1354311"/>
            <a:ext cx="7238360" cy="4149378"/>
          </a:xfrm>
          <a:prstGeom prst="rect">
            <a:avLst/>
          </a:prstGeom>
        </p:spPr>
      </p:pic>
      <p:pic>
        <p:nvPicPr>
          <p:cNvPr id="17" name="Picture 16" descr="Both_Octamers_H2A-H2A_11.jpg"/>
          <p:cNvPicPr>
            <a:picLocks noChangeAspect="1"/>
          </p:cNvPicPr>
          <p:nvPr/>
        </p:nvPicPr>
        <p:blipFill>
          <a:blip r:embed="rId17" cstate="print"/>
          <a:stretch>
            <a:fillRect/>
          </a:stretch>
        </p:blipFill>
        <p:spPr>
          <a:xfrm>
            <a:off x="952820" y="1354311"/>
            <a:ext cx="7238360" cy="4149378"/>
          </a:xfrm>
          <a:prstGeom prst="rect">
            <a:avLst/>
          </a:prstGeom>
        </p:spPr>
      </p:pic>
      <p:grpSp>
        <p:nvGrpSpPr>
          <p:cNvPr id="18" name="Group 17"/>
          <p:cNvGrpSpPr/>
          <p:nvPr/>
        </p:nvGrpSpPr>
        <p:grpSpPr>
          <a:xfrm>
            <a:off x="1752600" y="2008496"/>
            <a:ext cx="2743200" cy="1600200"/>
            <a:chOff x="930166" y="2041634"/>
            <a:chExt cx="4009246" cy="2375336"/>
          </a:xfrm>
        </p:grpSpPr>
        <p:cxnSp>
          <p:nvCxnSpPr>
            <p:cNvPr id="19" name="Straight Connector 18"/>
            <p:cNvCxnSpPr/>
            <p:nvPr/>
          </p:nvCxnSpPr>
          <p:spPr>
            <a:xfrm>
              <a:off x="2956034" y="2041634"/>
              <a:ext cx="1983378" cy="2206456"/>
            </a:xfrm>
            <a:prstGeom prst="line">
              <a:avLst/>
            </a:prstGeom>
            <a:ln w="762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cxnSp>
          <p:nvCxnSpPr>
            <p:cNvPr id="20" name="Straight Connector 19"/>
            <p:cNvCxnSpPr/>
            <p:nvPr/>
          </p:nvCxnSpPr>
          <p:spPr>
            <a:xfrm flipH="1">
              <a:off x="930166" y="2041634"/>
              <a:ext cx="2057400" cy="2375336"/>
            </a:xfrm>
            <a:prstGeom prst="line">
              <a:avLst/>
            </a:prstGeom>
            <a:ln w="762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grpSp>
      <p:sp>
        <p:nvSpPr>
          <p:cNvPr id="21" name="TextBox 20"/>
          <p:cNvSpPr txBox="1"/>
          <p:nvPr/>
        </p:nvSpPr>
        <p:spPr>
          <a:xfrm>
            <a:off x="316675" y="6548250"/>
            <a:ext cx="1828800" cy="369332"/>
          </a:xfrm>
          <a:prstGeom prst="rect">
            <a:avLst/>
          </a:prstGeom>
          <a:noFill/>
        </p:spPr>
        <p:txBody>
          <a:bodyPr wrap="square" rtlCol="0">
            <a:spAutoFit/>
          </a:bodyPr>
          <a:lstStyle/>
          <a:p>
            <a:r>
              <a:rPr lang="en-US" dirty="0">
                <a:hlinkClick r:id="rId18" action="ppaction://hlinksldjump"/>
              </a:rPr>
              <a:t>Table of Contents</a:t>
            </a:r>
            <a:endParaRPr lang="en-US" dirty="0"/>
          </a:p>
        </p:txBody>
      </p:sp>
      <p:pic>
        <p:nvPicPr>
          <p:cNvPr id="22" name="Slide 177.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9" cstate="print"/>
          <a:stretch>
            <a:fillRect/>
          </a:stretch>
        </p:blipFill>
        <p:spPr>
          <a:xfrm>
            <a:off x="76200" y="6600700"/>
            <a:ext cx="304800" cy="304800"/>
          </a:xfrm>
          <a:prstGeom prst="rect">
            <a:avLst/>
          </a:prstGeom>
        </p:spPr>
      </p:pic>
    </p:spTree>
    <p:custDataLst>
      <p:tags r:id="rId1"/>
    </p:custDataLst>
  </p:cSld>
  <p:clrMapOvr>
    <a:masterClrMapping/>
  </p:clrMapOvr>
  <p:transition advClick="0" advTm="15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par>
                          <p:cTn id="7" fill="hold">
                            <p:stCondLst>
                              <p:cond delay="0"/>
                            </p:stCondLst>
                            <p:childTnLst>
                              <p:par>
                                <p:cTn id="8" presetID="1" presetClass="entr" presetSubtype="0" fill="hold" nodeType="afterEffect">
                                  <p:stCondLst>
                                    <p:cond delay="33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33000"/>
                            </p:stCondLst>
                            <p:childTnLst>
                              <p:par>
                                <p:cTn id="11" presetID="1" presetClass="entr" presetSubtype="0" fill="hold" nodeType="afterEffect">
                                  <p:stCondLst>
                                    <p:cond delay="5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33500"/>
                            </p:stCondLst>
                            <p:childTnLst>
                              <p:par>
                                <p:cTn id="14" presetID="1" presetClass="entr" presetSubtype="0" fill="hold" nodeType="afterEffect">
                                  <p:stCondLst>
                                    <p:cond delay="5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34000"/>
                            </p:stCondLst>
                            <p:childTnLst>
                              <p:par>
                                <p:cTn id="17" presetID="1" presetClass="entr" presetSubtype="0" fill="hold" nodeType="afterEffect">
                                  <p:stCondLst>
                                    <p:cond delay="5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34500"/>
                            </p:stCondLst>
                            <p:childTnLst>
                              <p:par>
                                <p:cTn id="20" presetID="1" presetClass="entr" presetSubtype="0" fill="hold" nodeType="afterEffect">
                                  <p:stCondLst>
                                    <p:cond delay="5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35000"/>
                            </p:stCondLst>
                            <p:childTnLst>
                              <p:par>
                                <p:cTn id="23" presetID="1" presetClass="entr" presetSubtype="0" fill="hold" nodeType="afterEffect">
                                  <p:stCondLst>
                                    <p:cond delay="50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35500"/>
                            </p:stCondLst>
                            <p:childTnLst>
                              <p:par>
                                <p:cTn id="26" presetID="1" presetClass="entr" presetSubtype="0" fill="hold" nodeType="afterEffect">
                                  <p:stCondLst>
                                    <p:cond delay="500"/>
                                  </p:stCondLst>
                                  <p:childTnLst>
                                    <p:set>
                                      <p:cBhvr>
                                        <p:cTn id="27" dur="1" fill="hold">
                                          <p:stCondLst>
                                            <p:cond delay="0"/>
                                          </p:stCondLst>
                                        </p:cTn>
                                        <p:tgtEl>
                                          <p:spTgt spid="13"/>
                                        </p:tgtEl>
                                        <p:attrNameLst>
                                          <p:attrName>style.visibility</p:attrName>
                                        </p:attrNameLst>
                                      </p:cBhvr>
                                      <p:to>
                                        <p:strVal val="visible"/>
                                      </p:to>
                                    </p:set>
                                  </p:childTnLst>
                                </p:cTn>
                              </p:par>
                            </p:childTnLst>
                          </p:cTn>
                        </p:par>
                        <p:par>
                          <p:cTn id="28" fill="hold">
                            <p:stCondLst>
                              <p:cond delay="36000"/>
                            </p:stCondLst>
                            <p:childTnLst>
                              <p:par>
                                <p:cTn id="29" presetID="1" presetClass="entr" presetSubtype="0" fill="hold" nodeType="afterEffect">
                                  <p:stCondLst>
                                    <p:cond delay="500"/>
                                  </p:stCondLst>
                                  <p:childTnLst>
                                    <p:set>
                                      <p:cBhvr>
                                        <p:cTn id="30" dur="1" fill="hold">
                                          <p:stCondLst>
                                            <p:cond delay="0"/>
                                          </p:stCondLst>
                                        </p:cTn>
                                        <p:tgtEl>
                                          <p:spTgt spid="14"/>
                                        </p:tgtEl>
                                        <p:attrNameLst>
                                          <p:attrName>style.visibility</p:attrName>
                                        </p:attrNameLst>
                                      </p:cBhvr>
                                      <p:to>
                                        <p:strVal val="visible"/>
                                      </p:to>
                                    </p:set>
                                  </p:childTnLst>
                                </p:cTn>
                              </p:par>
                            </p:childTnLst>
                          </p:cTn>
                        </p:par>
                        <p:par>
                          <p:cTn id="31" fill="hold">
                            <p:stCondLst>
                              <p:cond delay="36500"/>
                            </p:stCondLst>
                            <p:childTnLst>
                              <p:par>
                                <p:cTn id="32" presetID="1" presetClass="entr" presetSubtype="0" fill="hold" nodeType="afterEffect">
                                  <p:stCondLst>
                                    <p:cond delay="500"/>
                                  </p:stCondLst>
                                  <p:childTnLst>
                                    <p:set>
                                      <p:cBhvr>
                                        <p:cTn id="33" dur="1" fill="hold">
                                          <p:stCondLst>
                                            <p:cond delay="0"/>
                                          </p:stCondLst>
                                        </p:cTn>
                                        <p:tgtEl>
                                          <p:spTgt spid="15"/>
                                        </p:tgtEl>
                                        <p:attrNameLst>
                                          <p:attrName>style.visibility</p:attrName>
                                        </p:attrNameLst>
                                      </p:cBhvr>
                                      <p:to>
                                        <p:strVal val="visible"/>
                                      </p:to>
                                    </p:set>
                                  </p:childTnLst>
                                </p:cTn>
                              </p:par>
                            </p:childTnLst>
                          </p:cTn>
                        </p:par>
                        <p:par>
                          <p:cTn id="34" fill="hold">
                            <p:stCondLst>
                              <p:cond delay="37000"/>
                            </p:stCondLst>
                            <p:childTnLst>
                              <p:par>
                                <p:cTn id="35" presetID="1" presetClass="entr" presetSubtype="0" fill="hold" nodeType="afterEffect">
                                  <p:stCondLst>
                                    <p:cond delay="500"/>
                                  </p:stCondLst>
                                  <p:childTnLst>
                                    <p:set>
                                      <p:cBhvr>
                                        <p:cTn id="36" dur="1" fill="hold">
                                          <p:stCondLst>
                                            <p:cond delay="0"/>
                                          </p:stCondLst>
                                        </p:cTn>
                                        <p:tgtEl>
                                          <p:spTgt spid="16"/>
                                        </p:tgtEl>
                                        <p:attrNameLst>
                                          <p:attrName>style.visibility</p:attrName>
                                        </p:attrNameLst>
                                      </p:cBhvr>
                                      <p:to>
                                        <p:strVal val="visible"/>
                                      </p:to>
                                    </p:set>
                                  </p:childTnLst>
                                </p:cTn>
                              </p:par>
                            </p:childTnLst>
                          </p:cTn>
                        </p:par>
                        <p:par>
                          <p:cTn id="37" fill="hold">
                            <p:stCondLst>
                              <p:cond delay="37500"/>
                            </p:stCondLst>
                            <p:childTnLst>
                              <p:par>
                                <p:cTn id="38" presetID="1" presetClass="entr" presetSubtype="0" fill="hold" nodeType="afterEffect">
                                  <p:stCondLst>
                                    <p:cond delay="500"/>
                                  </p:stCondLst>
                                  <p:childTnLst>
                                    <p:set>
                                      <p:cBhvr>
                                        <p:cTn id="39" dur="1" fill="hold">
                                          <p:stCondLst>
                                            <p:cond delay="0"/>
                                          </p:stCondLst>
                                        </p:cTn>
                                        <p:tgtEl>
                                          <p:spTgt spid="17"/>
                                        </p:tgtEl>
                                        <p:attrNameLst>
                                          <p:attrName>style.visibility</p:attrName>
                                        </p:attrNameLst>
                                      </p:cBhvr>
                                      <p:to>
                                        <p:strVal val="visible"/>
                                      </p:to>
                                    </p:set>
                                  </p:childTnLst>
                                </p:cTn>
                              </p:par>
                            </p:childTnLst>
                          </p:cTn>
                        </p:par>
                        <p:par>
                          <p:cTn id="40" fill="hold">
                            <p:stCondLst>
                              <p:cond delay="38000"/>
                            </p:stCondLst>
                            <p:childTnLst>
                              <p:par>
                                <p:cTn id="41" presetID="2" presetClass="entr" presetSubtype="4" fill="hold" nodeType="afterEffect">
                                  <p:stCondLst>
                                    <p:cond delay="600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par>
                          <p:cTn id="45" fill="hold">
                            <p:stCondLst>
                              <p:cond delay="44500"/>
                            </p:stCondLst>
                            <p:childTnLst>
                              <p:par>
                                <p:cTn id="46" presetID="1" presetClass="exit" presetSubtype="0" fill="hold" nodeType="afterEffect">
                                  <p:stCondLst>
                                    <p:cond delay="4000"/>
                                  </p:stCondLst>
                                  <p:childTnLst>
                                    <p:set>
                                      <p:cBhvr>
                                        <p:cTn id="47"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5366" numSld="999">
                <p:cTn id="48" fill="hold" display="0">
                  <p:stCondLst>
                    <p:cond delay="indefinite"/>
                  </p:stCondLst>
                  <p:endCondLst>
                    <p:cond evt="onPrev" delay="0">
                      <p:tgtEl>
                        <p:sldTgt/>
                      </p:tgtEl>
                    </p:cond>
                    <p:cond evt="onStopAudio" delay="0">
                      <p:tgtEl>
                        <p:sldTgt/>
                      </p:tgtEl>
                    </p:cond>
                  </p:endCondLst>
                </p:cTn>
                <p:tgtEl>
                  <p:spTgt spid="22"/>
                </p:tgtEl>
              </p:cMediaNode>
            </p:audio>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990600" y="2360474"/>
            <a:ext cx="7162800" cy="1754326"/>
          </a:xfrm>
          <a:prstGeom prst="rect">
            <a:avLst/>
          </a:prstGeom>
          <a:noFill/>
        </p:spPr>
        <p:txBody>
          <a:bodyPr wrap="square" rtlCol="0">
            <a:spAutoFit/>
          </a:bodyPr>
          <a:lstStyle/>
          <a:p>
            <a:pPr algn="ctr"/>
            <a:r>
              <a:rPr lang="en-US" sz="3600" dirty="0"/>
              <a:t>X-axis, y-axis and z-axis</a:t>
            </a:r>
          </a:p>
          <a:p>
            <a:pPr algn="ctr"/>
            <a:r>
              <a:rPr lang="en-US" sz="3600" dirty="0"/>
              <a:t>rotation of histone octamer</a:t>
            </a:r>
          </a:p>
          <a:p>
            <a:pPr algn="ctr"/>
            <a:r>
              <a:rPr lang="en-US" sz="3600" dirty="0"/>
              <a:t>(movies)</a:t>
            </a:r>
          </a:p>
        </p:txBody>
      </p:sp>
      <p:sp>
        <p:nvSpPr>
          <p:cNvPr id="4" name="TextBox 3"/>
          <p:cNvSpPr txBox="1"/>
          <p:nvPr/>
        </p:nvSpPr>
        <p:spPr>
          <a:xfrm>
            <a:off x="-64325" y="6548250"/>
            <a:ext cx="1828800" cy="369332"/>
          </a:xfrm>
          <a:prstGeom prst="rect">
            <a:avLst/>
          </a:prstGeom>
          <a:noFill/>
        </p:spPr>
        <p:txBody>
          <a:bodyPr wrap="square" rtlCol="0">
            <a:spAutoFit/>
          </a:bodyPr>
          <a:lstStyle/>
          <a:p>
            <a:r>
              <a:rPr lang="en-US" dirty="0">
                <a:hlinkClick r:id="rId4" action="ppaction://hlinksldjump"/>
              </a:rPr>
              <a:t>Table of Contents</a:t>
            </a:r>
            <a:endParaRPr lang="en-US" dirty="0"/>
          </a:p>
        </p:txBody>
      </p:sp>
    </p:spTree>
    <p:custDataLst>
      <p:tags r:id="rId1"/>
    </p:custDataLst>
  </p:cSld>
  <p:clrMapOvr>
    <a:masterClrMapping/>
  </p:clrMapOvr>
  <p:transition advClick="0" advTm="4000"/>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Octamer_x-rotated_0.jpg"/>
          <p:cNvPicPr>
            <a:picLocks noChangeAspect="1"/>
          </p:cNvPicPr>
          <p:nvPr/>
        </p:nvPicPr>
        <p:blipFill>
          <a:blip r:embed="rId6" cstate="print"/>
          <a:stretch>
            <a:fillRect/>
          </a:stretch>
        </p:blipFill>
        <p:spPr>
          <a:xfrm>
            <a:off x="2168516" y="998220"/>
            <a:ext cx="4861560" cy="4861560"/>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179.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593775"/>
            <a:ext cx="304800" cy="304800"/>
          </a:xfrm>
          <a:prstGeom prst="rect">
            <a:avLst/>
          </a:prstGeom>
        </p:spPr>
      </p:pic>
    </p:spTree>
    <p:custDataLst>
      <p:tags r:id="rId1"/>
    </p:custDataLst>
  </p:cSld>
  <p:clrMapOvr>
    <a:masterClrMapping/>
  </p:clrMapOvr>
  <p:transition advClick="0" advTm="5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1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488">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1AOI-complete-no_DNA_1.png"/>
          <p:cNvPicPr>
            <a:picLocks noChangeAspect="1"/>
          </p:cNvPicPr>
          <p:nvPr/>
        </p:nvPicPr>
        <p:blipFill>
          <a:blip r:embed="rId6" cstate="print"/>
          <a:stretch>
            <a:fillRect/>
          </a:stretch>
        </p:blipFill>
        <p:spPr>
          <a:xfrm>
            <a:off x="838200" y="533400"/>
            <a:ext cx="9144000" cy="5884290"/>
          </a:xfrm>
          <a:prstGeom prst="rect">
            <a:avLst/>
          </a:prstGeom>
        </p:spPr>
      </p:pic>
      <p:sp>
        <p:nvSpPr>
          <p:cNvPr id="3" name="TextBox 2"/>
          <p:cNvSpPr txBox="1"/>
          <p:nvPr/>
        </p:nvSpPr>
        <p:spPr>
          <a:xfrm>
            <a:off x="1066800" y="3124200"/>
            <a:ext cx="7848600" cy="954107"/>
          </a:xfrm>
          <a:prstGeom prst="rect">
            <a:avLst/>
          </a:prstGeom>
          <a:solidFill>
            <a:schemeClr val="bg1"/>
          </a:solidFill>
        </p:spPr>
        <p:txBody>
          <a:bodyPr wrap="square" rtlCol="0">
            <a:spAutoFit/>
          </a:bodyPr>
          <a:lstStyle/>
          <a:p>
            <a:r>
              <a:rPr lang="en-US" sz="2000" b="1" dirty="0"/>
              <a:t>Luger, K.,  </a:t>
            </a:r>
            <a:r>
              <a:rPr lang="en-US" sz="2000" b="1" dirty="0" err="1"/>
              <a:t>Mader</a:t>
            </a:r>
            <a:r>
              <a:rPr lang="en-US" sz="2000" b="1" dirty="0"/>
              <a:t>, A.W.,  Richmond, R.K.,  </a:t>
            </a:r>
            <a:r>
              <a:rPr lang="en-US" sz="2000" b="1" dirty="0" err="1"/>
              <a:t>Sargent</a:t>
            </a:r>
            <a:r>
              <a:rPr lang="en-US" sz="2000" b="1" dirty="0"/>
              <a:t>, D.F.,  Richmond, T.J.</a:t>
            </a:r>
          </a:p>
          <a:p>
            <a:r>
              <a:rPr lang="en-US" dirty="0"/>
              <a:t>Crystal structure of the nucleosome core particle at 2.8 A resolution.  Nature, 1997; 389: 251-260.</a:t>
            </a:r>
          </a:p>
        </p:txBody>
      </p:sp>
      <p:sp>
        <p:nvSpPr>
          <p:cNvPr id="4" name="TextBox 3"/>
          <p:cNvSpPr txBox="1"/>
          <p:nvPr/>
        </p:nvSpPr>
        <p:spPr>
          <a:xfrm>
            <a:off x="4808220" y="0"/>
            <a:ext cx="4297680" cy="457200"/>
          </a:xfrm>
          <a:prstGeom prst="rect">
            <a:avLst/>
          </a:prstGeom>
          <a:solidFill>
            <a:schemeClr val="accent5">
              <a:lumMod val="40000"/>
              <a:lumOff val="60000"/>
            </a:schemeClr>
          </a:solidFill>
        </p:spPr>
        <p:txBody>
          <a:bodyPr wrap="square" rtlCol="0">
            <a:spAutoFit/>
          </a:bodyPr>
          <a:lstStyle/>
          <a:p>
            <a:pPr algn="ctr"/>
            <a:r>
              <a:rPr lang="en-US" sz="1200" b="1" dirty="0"/>
              <a:t>PDB (1aoi):  </a:t>
            </a:r>
          </a:p>
          <a:p>
            <a:pPr algn="ctr"/>
            <a:r>
              <a:rPr lang="en-US" sz="1200" b="1" dirty="0">
                <a:hlinkClick r:id="rId7"/>
              </a:rPr>
              <a:t>http://www.rcsb.org/pdb/explore/explore.do?structureId=1aoi</a:t>
            </a:r>
            <a:endParaRPr lang="en-US" sz="1200" b="1" dirty="0"/>
          </a:p>
          <a:p>
            <a:pPr algn="ctr"/>
            <a:endParaRPr lang="en-US" sz="1200" b="1" dirty="0"/>
          </a:p>
          <a:p>
            <a:endParaRPr lang="en-US" sz="1200" b="1" u="sng" dirty="0"/>
          </a:p>
        </p:txBody>
      </p:sp>
      <p:pic>
        <p:nvPicPr>
          <p:cNvPr id="6" name="Slide 18.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12700" y="6553200"/>
            <a:ext cx="304800" cy="304800"/>
          </a:xfrm>
          <a:prstGeom prst="rect">
            <a:avLst/>
          </a:prstGeom>
        </p:spPr>
      </p:pic>
      <p:cxnSp>
        <p:nvCxnSpPr>
          <p:cNvPr id="8" name="Straight Arrow Connector 7"/>
          <p:cNvCxnSpPr/>
          <p:nvPr/>
        </p:nvCxnSpPr>
        <p:spPr>
          <a:xfrm>
            <a:off x="3444240" y="239712"/>
            <a:ext cx="1280160" cy="1588"/>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advClick="0" advTm="7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2" presetClass="entr" presetSubtype="8" fill="hold" grpId="0" nodeType="afterEffect">
                                  <p:stCondLst>
                                    <p:cond delay="1200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0-#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12500"/>
                            </p:stCondLst>
                            <p:childTnLst>
                              <p:par>
                                <p:cTn id="13" presetID="9" presetClass="exit" presetSubtype="0" fill="hold" grpId="1" nodeType="afterEffect">
                                  <p:stCondLst>
                                    <p:cond delay="15000"/>
                                  </p:stCondLst>
                                  <p:childTnLst>
                                    <p:animEffect transition="out" filter="dissolv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par>
                          <p:cTn id="16" fill="hold">
                            <p:stCondLst>
                              <p:cond delay="28000"/>
                            </p:stCondLst>
                            <p:childTnLst>
                              <p:par>
                                <p:cTn id="17" presetID="2" presetClass="entr" presetSubtype="8" fill="hold" nodeType="afterEffect">
                                  <p:stCondLst>
                                    <p:cond delay="30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1707" numSld="999">
                <p:cTn id="21"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3" grpId="0" animBg="1"/>
      <p:bldP spid="3" grpId="1" animBg="1"/>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Octamer_x-rotated.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8" cstate="print"/>
          <a:stretch>
            <a:fillRect/>
          </a:stretch>
        </p:blipFill>
        <p:spPr>
          <a:xfrm>
            <a:off x="2174544" y="998538"/>
            <a:ext cx="4860925" cy="4860925"/>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9" action="ppaction://hlinksldjump"/>
              </a:rPr>
              <a:t>Table of Contents</a:t>
            </a:r>
            <a:endParaRPr lang="en-US" dirty="0"/>
          </a:p>
        </p:txBody>
      </p:sp>
      <p:pic>
        <p:nvPicPr>
          <p:cNvPr id="5" name="Slide 180.mp3">
            <a:hlinkClick r:id="" action="ppaction://media"/>
          </p:cNvPr>
          <p:cNvPicPr>
            <a:picLocks noChangeAspect="1"/>
          </p:cNvPicPr>
          <p:nvPr>
            <a:audioFile r:link="rId5"/>
            <p:extLst>
              <p:ext uri="{DAA4B4D4-6D71-4841-9C94-3DE7FCFB9230}">
                <p14:media xmlns:p14="http://schemas.microsoft.com/office/powerpoint/2010/main" r:link="rId4"/>
              </p:ext>
            </p:extLst>
          </p:nvPr>
        </p:nvPicPr>
        <p:blipFill>
          <a:blip r:embed="rId10" cstate="print"/>
          <a:stretch>
            <a:fillRect/>
          </a:stretch>
        </p:blipFill>
        <p:spPr>
          <a:xfrm>
            <a:off x="64325" y="6593775"/>
            <a:ext cx="304800" cy="304800"/>
          </a:xfrm>
          <a:prstGeom prst="rect">
            <a:avLst/>
          </a:prstGeom>
        </p:spPr>
      </p:pic>
    </p:spTree>
    <p:custDataLst>
      <p:tags r:id="rId1"/>
    </p:custDataLst>
  </p:cSld>
  <p:clrMapOvr>
    <a:masterClrMapping/>
  </p:clrMapOvr>
  <p:transition advClick="0" advTm="3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7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repeatCount="4000" fill="hold" display="0">
                  <p:stCondLst>
                    <p:cond delay="indefinite"/>
                  </p:stCondLst>
                  <p:endCondLst>
                    <p:cond evt="onPrev" delay="0">
                      <p:tgtEl>
                        <p:sldTgt/>
                      </p:tgtEl>
                    </p:cond>
                  </p:end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audio>
              <p:cMediaNode vol="76829" numSld="999">
                <p:cTn id="16"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Octamer_y-rotated_0.jpg"/>
          <p:cNvPicPr>
            <a:picLocks noChangeAspect="1"/>
          </p:cNvPicPr>
          <p:nvPr/>
        </p:nvPicPr>
        <p:blipFill>
          <a:blip r:embed="rId6" cstate="print"/>
          <a:stretch>
            <a:fillRect/>
          </a:stretch>
        </p:blipFill>
        <p:spPr>
          <a:xfrm>
            <a:off x="2141220" y="998220"/>
            <a:ext cx="4861560" cy="4861560"/>
          </a:xfrm>
          <a:prstGeom prst="rect">
            <a:avLst/>
          </a:prstGeom>
        </p:spPr>
      </p:pic>
      <p:sp>
        <p:nvSpPr>
          <p:cNvPr id="4" name="TextBox 3"/>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5" name="Slide 181.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605650"/>
            <a:ext cx="304800" cy="304800"/>
          </a:xfrm>
          <a:prstGeom prst="rect">
            <a:avLst/>
          </a:prstGeom>
        </p:spPr>
      </p:pic>
    </p:spTree>
    <p:custDataLst>
      <p:tags r:id="rId1"/>
    </p:custDataLst>
  </p:cSld>
  <p:clrMapOvr>
    <a:masterClrMapping/>
  </p:clrMapOvr>
  <p:transition advClick="0" advTm="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9268">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Octamer_y-rotated.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8" cstate="print"/>
          <a:stretch>
            <a:fillRect/>
          </a:stretch>
        </p:blipFill>
        <p:spPr>
          <a:xfrm>
            <a:off x="2141538" y="998538"/>
            <a:ext cx="4860925" cy="4860925"/>
          </a:xfrm>
          <a:prstGeom prst="rect">
            <a:avLst/>
          </a:prstGeom>
        </p:spPr>
      </p:pic>
      <p:sp>
        <p:nvSpPr>
          <p:cNvPr id="4" name="TextBox 3"/>
          <p:cNvSpPr txBox="1"/>
          <p:nvPr/>
        </p:nvSpPr>
        <p:spPr>
          <a:xfrm>
            <a:off x="316675" y="6548250"/>
            <a:ext cx="1828800" cy="369332"/>
          </a:xfrm>
          <a:prstGeom prst="rect">
            <a:avLst/>
          </a:prstGeom>
          <a:noFill/>
        </p:spPr>
        <p:txBody>
          <a:bodyPr wrap="square" rtlCol="0">
            <a:spAutoFit/>
          </a:bodyPr>
          <a:lstStyle/>
          <a:p>
            <a:r>
              <a:rPr lang="en-US" dirty="0">
                <a:hlinkClick r:id="rId9" action="ppaction://hlinksldjump"/>
              </a:rPr>
              <a:t>Table of Contents</a:t>
            </a:r>
            <a:endParaRPr lang="en-US" dirty="0"/>
          </a:p>
        </p:txBody>
      </p:sp>
      <p:pic>
        <p:nvPicPr>
          <p:cNvPr id="5" name="Slide 182.mp3">
            <a:hlinkClick r:id="" action="ppaction://media"/>
          </p:cNvPr>
          <p:cNvPicPr>
            <a:picLocks noChangeAspect="1"/>
          </p:cNvPicPr>
          <p:nvPr>
            <a:audioFile r:link="rId5"/>
            <p:extLst>
              <p:ext uri="{DAA4B4D4-6D71-4841-9C94-3DE7FCFB9230}">
                <p14:media xmlns:p14="http://schemas.microsoft.com/office/powerpoint/2010/main" r:link="rId4"/>
              </p:ext>
            </p:extLst>
          </p:nvPr>
        </p:nvPicPr>
        <p:blipFill>
          <a:blip r:embed="rId10" cstate="print"/>
          <a:stretch>
            <a:fillRect/>
          </a:stretch>
        </p:blipFill>
        <p:spPr>
          <a:xfrm>
            <a:off x="52450" y="6605650"/>
            <a:ext cx="304800" cy="304800"/>
          </a:xfrm>
          <a:prstGeom prst="rect">
            <a:avLst/>
          </a:prstGeom>
        </p:spPr>
      </p:pic>
    </p:spTree>
    <p:custDataLst>
      <p:tags r:id="rId1"/>
    </p:custDataLst>
  </p:cSld>
  <p:clrMapOvr>
    <a:masterClrMapping/>
  </p:clrMapOvr>
  <p:transition advClick="0" advTm="3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73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repeatCount="4000" fill="hold" display="0">
                  <p:stCondLst>
                    <p:cond delay="indefinite"/>
                  </p:stCondLst>
                  <p:endCondLst>
                    <p:cond evt="onPrev" delay="0">
                      <p:tgtEl>
                        <p:sldTgt/>
                      </p:tgtEl>
                    </p:cond>
                  </p:end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audio>
              <p:cMediaNode vol="80488" numSld="999">
                <p:cTn id="16"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000-start-x-rotation.jpg"/>
          <p:cNvPicPr>
            <a:picLocks noChangeAspect="1"/>
          </p:cNvPicPr>
          <p:nvPr/>
        </p:nvPicPr>
        <p:blipFill>
          <a:blip r:embed="rId6" cstate="print"/>
          <a:stretch>
            <a:fillRect/>
          </a:stretch>
        </p:blipFill>
        <p:spPr>
          <a:xfrm>
            <a:off x="2225040" y="998220"/>
            <a:ext cx="4861560" cy="4861560"/>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183.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605650"/>
            <a:ext cx="304800" cy="304800"/>
          </a:xfrm>
          <a:prstGeom prst="rect">
            <a:avLst/>
          </a:prstGeom>
        </p:spPr>
      </p:pic>
    </p:spTree>
    <p:custDataLst>
      <p:tags r:id="rId1"/>
    </p:custDataLst>
  </p:cSld>
  <p:clrMapOvr>
    <a:masterClrMapping/>
  </p:clrMapOvr>
  <p:transition advClick="0" advTm="3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8" presetClass="emph" presetSubtype="0" fill="hold" nodeType="afterEffect">
                                  <p:stCondLst>
                                    <p:cond delay="12000"/>
                                  </p:stCondLst>
                                  <p:childTnLst>
                                    <p:animRot by="21600000">
                                      <p:cBhvr>
                                        <p:cTn id="9" dur="3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79268" numSld="999">
                <p:cTn id="10"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000-x-rotation.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8" cstate="print"/>
          <a:stretch>
            <a:fillRect/>
          </a:stretch>
        </p:blipFill>
        <p:spPr>
          <a:xfrm>
            <a:off x="2225675" y="998538"/>
            <a:ext cx="4860925" cy="4860925"/>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9" action="ppaction://hlinksldjump"/>
              </a:rPr>
              <a:t>Table of Contents</a:t>
            </a:r>
            <a:endParaRPr lang="en-US" dirty="0"/>
          </a:p>
        </p:txBody>
      </p:sp>
      <p:pic>
        <p:nvPicPr>
          <p:cNvPr id="5" name="Slide 184.mp3">
            <a:hlinkClick r:id="" action="ppaction://media"/>
          </p:cNvPr>
          <p:cNvPicPr>
            <a:picLocks noChangeAspect="1"/>
          </p:cNvPicPr>
          <p:nvPr>
            <a:audioFile r:link="rId5"/>
            <p:extLst>
              <p:ext uri="{DAA4B4D4-6D71-4841-9C94-3DE7FCFB9230}">
                <p14:media xmlns:p14="http://schemas.microsoft.com/office/powerpoint/2010/main" r:link="rId4"/>
              </p:ext>
            </p:extLst>
          </p:nvPr>
        </p:nvPicPr>
        <p:blipFill>
          <a:blip r:embed="rId10" cstate="print"/>
          <a:stretch>
            <a:fillRect/>
          </a:stretch>
        </p:blipFill>
        <p:spPr>
          <a:xfrm>
            <a:off x="52450" y="6605650"/>
            <a:ext cx="304800" cy="304800"/>
          </a:xfrm>
          <a:prstGeom prst="rect">
            <a:avLst/>
          </a:prstGeom>
        </p:spPr>
      </p:pic>
    </p:spTree>
    <p:custDataLst>
      <p:tags r:id="rId1"/>
    </p:custDataLst>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 presetClass="mediacall" presetSubtype="0" fill="hold" nodeType="withEffect">
                                  <p:stCondLst>
                                    <p:cond delay="2000"/>
                                  </p:stCondLst>
                                  <p:childTnLst>
                                    <p:cmd type="call" cmd="togglePause">
                                      <p:cBhvr>
                                        <p:cTn id="8"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fill="hold" display="0">
                  <p:stCondLst>
                    <p:cond delay="indefinite"/>
                  </p:stCondLst>
                  <p:endCondLst>
                    <p:cond evt="onNext" delay="0">
                      <p:tgtEl>
                        <p:sldTgt/>
                      </p:tgtEl>
                    </p:cond>
                    <p:cond evt="onPrev" delay="0">
                      <p:tgtEl>
                        <p:sldTgt/>
                      </p:tgtEl>
                    </p:cond>
                  </p:endCondLst>
                </p:cTn>
                <p:tgtEl>
                  <p:spTgt spid="4"/>
                </p:tgtEl>
              </p:cMediaNode>
            </p:video>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audio>
              <p:cMediaNode vol="80488" numSld="999">
                <p:cTn id="15"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000-start-y-rotation.jpg"/>
          <p:cNvPicPr>
            <a:picLocks noChangeAspect="1"/>
          </p:cNvPicPr>
          <p:nvPr/>
        </p:nvPicPr>
        <p:blipFill>
          <a:blip r:embed="rId6" cstate="print"/>
          <a:stretch>
            <a:fillRect/>
          </a:stretch>
        </p:blipFill>
        <p:spPr>
          <a:xfrm>
            <a:off x="2221992" y="998220"/>
            <a:ext cx="4861560" cy="4861560"/>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185.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52450" y="6617525"/>
            <a:ext cx="304800" cy="304800"/>
          </a:xfrm>
          <a:prstGeom prst="rect">
            <a:avLst/>
          </a:prstGeom>
        </p:spPr>
      </p:pic>
    </p:spTree>
    <p:custDataLst>
      <p:tags r:id="rId1"/>
    </p:custDataLst>
  </p:cSld>
  <p:clrMapOvr>
    <a:masterClrMapping/>
  </p:clrMapOvr>
  <p:transition advClick="0" advTm="2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6829" numSld="999">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000_x-then-y-rotation.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8" cstate="print"/>
          <a:stretch>
            <a:fillRect/>
          </a:stretch>
        </p:blipFill>
        <p:spPr>
          <a:xfrm>
            <a:off x="2225675" y="998538"/>
            <a:ext cx="4860925" cy="4860925"/>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9" action="ppaction://hlinksldjump"/>
              </a:rPr>
              <a:t>Table of Contents</a:t>
            </a:r>
            <a:endParaRPr lang="en-US" dirty="0"/>
          </a:p>
        </p:txBody>
      </p:sp>
      <p:pic>
        <p:nvPicPr>
          <p:cNvPr id="4" name="Slide 186.mp3">
            <a:hlinkClick r:id="" action="ppaction://media"/>
          </p:cNvPr>
          <p:cNvPicPr>
            <a:picLocks noChangeAspect="1"/>
          </p:cNvPicPr>
          <p:nvPr>
            <a:audioFile r:link="rId5"/>
            <p:extLst>
              <p:ext uri="{DAA4B4D4-6D71-4841-9C94-3DE7FCFB9230}">
                <p14:media xmlns:p14="http://schemas.microsoft.com/office/powerpoint/2010/main" r:link="rId4"/>
              </p:ext>
            </p:extLst>
          </p:nvPr>
        </p:nvPicPr>
        <p:blipFill>
          <a:blip r:embed="rId10" cstate="print"/>
          <a:stretch>
            <a:fillRect/>
          </a:stretch>
        </p:blipFill>
        <p:spPr>
          <a:xfrm>
            <a:off x="76200" y="6600700"/>
            <a:ext cx="304800" cy="304800"/>
          </a:xfrm>
          <a:prstGeom prst="rect">
            <a:avLst/>
          </a:prstGeom>
        </p:spPr>
      </p:pic>
    </p:spTree>
    <p:custDataLst>
      <p:tags r:id="rId1"/>
    </p:custDataLst>
  </p:cSld>
  <p:clrMapOvr>
    <a:masterClrMapping/>
  </p:clrMapOvr>
  <p:transition advClick="0" advTm="3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mediacall" presetSubtype="0" fill="hold" nodeType="withEffect">
                                  <p:stCondLst>
                                    <p:cond delay="0"/>
                                  </p:stCondLst>
                                  <p:childTnLst>
                                    <p:cmd type="call" cmd="playFrom(0.0)">
                                      <p:cBhvr>
                                        <p:cTn id="8" dur="7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repeatCount="4000" fill="hold" display="0">
                  <p:stCondLst>
                    <p:cond delay="indefinite"/>
                  </p:stCondLst>
                  <p:endCondLst>
                    <p:cond evt="onPrev" delay="0">
                      <p:tgtEl>
                        <p:sldTgt/>
                      </p:tgtEl>
                    </p:cond>
                  </p:endCondLst>
                </p:cTn>
                <p:tgtEl>
                  <p:spTgt spid="2"/>
                </p:tgtEl>
              </p:cMediaNode>
            </p:video>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audio>
              <p:cMediaNode vol="78049" numSld="999">
                <p:cTn id="15"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000-start-y-rotation.jpg"/>
          <p:cNvPicPr>
            <a:picLocks noChangeAspect="1"/>
          </p:cNvPicPr>
          <p:nvPr/>
        </p:nvPicPr>
        <p:blipFill>
          <a:blip r:embed="rId6" cstate="print"/>
          <a:stretch>
            <a:fillRect/>
          </a:stretch>
        </p:blipFill>
        <p:spPr>
          <a:xfrm>
            <a:off x="2221992" y="998220"/>
            <a:ext cx="4861560" cy="4861560"/>
          </a:xfrm>
          <a:prstGeom prst="rect">
            <a:avLst/>
          </a:prstGeom>
        </p:spPr>
      </p:pic>
      <p:pic>
        <p:nvPicPr>
          <p:cNvPr id="3" name="Picture 2" descr="Octamer_x-rotated_0.jpg"/>
          <p:cNvPicPr>
            <a:picLocks noChangeAspect="1"/>
          </p:cNvPicPr>
          <p:nvPr/>
        </p:nvPicPr>
        <p:blipFill>
          <a:blip r:embed="rId7" cstate="print"/>
          <a:stretch>
            <a:fillRect/>
          </a:stretch>
        </p:blipFill>
        <p:spPr>
          <a:xfrm>
            <a:off x="0" y="0"/>
            <a:ext cx="1645920" cy="1645920"/>
          </a:xfrm>
          <a:prstGeom prst="rect">
            <a:avLst/>
          </a:prstGeom>
        </p:spPr>
      </p:pic>
      <p:sp>
        <p:nvSpPr>
          <p:cNvPr id="4" name="TextBox 3"/>
          <p:cNvSpPr txBox="1"/>
          <p:nvPr/>
        </p:nvSpPr>
        <p:spPr>
          <a:xfrm>
            <a:off x="316675" y="6548250"/>
            <a:ext cx="1828800" cy="369332"/>
          </a:xfrm>
          <a:prstGeom prst="rect">
            <a:avLst/>
          </a:prstGeom>
          <a:noFill/>
        </p:spPr>
        <p:txBody>
          <a:bodyPr wrap="square" rtlCol="0">
            <a:spAutoFit/>
          </a:bodyPr>
          <a:lstStyle/>
          <a:p>
            <a:r>
              <a:rPr lang="en-US" dirty="0">
                <a:hlinkClick r:id="rId8" action="ppaction://hlinksldjump"/>
              </a:rPr>
              <a:t>Table of Contents</a:t>
            </a:r>
            <a:endParaRPr lang="en-US" dirty="0"/>
          </a:p>
        </p:txBody>
      </p:sp>
      <p:pic>
        <p:nvPicPr>
          <p:cNvPr id="5" name="Slide 187.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cstate="print"/>
          <a:stretch>
            <a:fillRect/>
          </a:stretch>
        </p:blipFill>
        <p:spPr>
          <a:xfrm>
            <a:off x="64325" y="6605650"/>
            <a:ext cx="304800" cy="304800"/>
          </a:xfrm>
          <a:prstGeom prst="rect">
            <a:avLst/>
          </a:prstGeom>
        </p:spPr>
      </p:pic>
    </p:spTree>
    <p:custDataLst>
      <p:tags r:id="rId1"/>
    </p:custDataLst>
  </p:cSld>
  <p:clrMapOvr>
    <a:masterClrMapping/>
  </p:clrMapOvr>
  <p:transition advClick="0" advTm="4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2" presetClass="entr" presetSubtype="2" fill="hold" nodeType="afterEffect">
                                  <p:stCondLst>
                                    <p:cond delay="1800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9268" numSld="999">
                <p:cTn id="12"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000-start-y-rotation-SPRING.jpg"/>
          <p:cNvPicPr>
            <a:picLocks noChangeAspect="1"/>
          </p:cNvPicPr>
          <p:nvPr/>
        </p:nvPicPr>
        <p:blipFill>
          <a:blip r:embed="rId6" cstate="print"/>
          <a:stretch>
            <a:fillRect/>
          </a:stretch>
        </p:blipFill>
        <p:spPr>
          <a:xfrm>
            <a:off x="2225040" y="998220"/>
            <a:ext cx="4861560" cy="4861560"/>
          </a:xfrm>
          <a:prstGeom prst="rect">
            <a:avLst/>
          </a:prstGeom>
        </p:spPr>
      </p:pic>
      <p:cxnSp>
        <p:nvCxnSpPr>
          <p:cNvPr id="4" name="Straight Arrow Connector 3"/>
          <p:cNvCxnSpPr/>
          <p:nvPr/>
        </p:nvCxnSpPr>
        <p:spPr>
          <a:xfrm rot="10800000">
            <a:off x="5410200" y="1524000"/>
            <a:ext cx="990600" cy="1588"/>
          </a:xfrm>
          <a:prstGeom prst="straightConnector1">
            <a:avLst/>
          </a:prstGeom>
          <a:ln w="57150">
            <a:solidFill>
              <a:srgbClr val="74ECFC"/>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rot="10800000" flipV="1">
            <a:off x="2318984" y="1637044"/>
            <a:ext cx="685800" cy="684212"/>
          </a:xfrm>
          <a:prstGeom prst="straightConnector1">
            <a:avLst/>
          </a:prstGeom>
          <a:ln w="57150">
            <a:solidFill>
              <a:srgbClr val="74ECFC"/>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16200000" flipH="1">
            <a:off x="1968349" y="2730349"/>
            <a:ext cx="730848" cy="56858"/>
          </a:xfrm>
          <a:prstGeom prst="straightConnector1">
            <a:avLst/>
          </a:prstGeom>
          <a:ln w="57150">
            <a:solidFill>
              <a:srgbClr val="74ECFC"/>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438400" y="3128058"/>
            <a:ext cx="914400" cy="300942"/>
          </a:xfrm>
          <a:prstGeom prst="straightConnector1">
            <a:avLst/>
          </a:prstGeom>
          <a:ln w="57150">
            <a:solidFill>
              <a:srgbClr val="74ECFC"/>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429000" y="3429000"/>
            <a:ext cx="990600" cy="152400"/>
          </a:xfrm>
          <a:prstGeom prst="straightConnector1">
            <a:avLst/>
          </a:prstGeom>
          <a:ln w="57150">
            <a:solidFill>
              <a:srgbClr val="74ECFC"/>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flipV="1">
            <a:off x="6553200" y="3532496"/>
            <a:ext cx="990600" cy="74612"/>
          </a:xfrm>
          <a:prstGeom prst="straightConnector1">
            <a:avLst/>
          </a:prstGeom>
          <a:ln w="57150">
            <a:solidFill>
              <a:srgbClr val="74ECFC">
                <a:alpha val="49804"/>
              </a:srgbClr>
            </a:solidFill>
            <a:tailEnd type="arrow"/>
          </a:ln>
        </p:spPr>
        <p:style>
          <a:lnRef idx="1">
            <a:schemeClr val="accent1"/>
          </a:lnRef>
          <a:fillRef idx="0">
            <a:schemeClr val="accent1"/>
          </a:fillRef>
          <a:effectRef idx="0">
            <a:schemeClr val="accent1"/>
          </a:effectRef>
          <a:fontRef idx="minor">
            <a:schemeClr val="tx1"/>
          </a:fontRef>
        </p:style>
      </p:cxnSp>
      <p:pic>
        <p:nvPicPr>
          <p:cNvPr id="9" name="Picture 8" descr="Octamer_x-rotated_0.jpg"/>
          <p:cNvPicPr>
            <a:picLocks noChangeAspect="1"/>
          </p:cNvPicPr>
          <p:nvPr/>
        </p:nvPicPr>
        <p:blipFill>
          <a:blip r:embed="rId7" cstate="print"/>
          <a:stretch>
            <a:fillRect/>
          </a:stretch>
        </p:blipFill>
        <p:spPr>
          <a:xfrm>
            <a:off x="0" y="0"/>
            <a:ext cx="1645920" cy="1645920"/>
          </a:xfrm>
          <a:prstGeom prst="rect">
            <a:avLst/>
          </a:prstGeom>
        </p:spPr>
      </p:pic>
      <p:sp>
        <p:nvSpPr>
          <p:cNvPr id="10" name="TextBox 9"/>
          <p:cNvSpPr txBox="1"/>
          <p:nvPr/>
        </p:nvSpPr>
        <p:spPr>
          <a:xfrm>
            <a:off x="316675" y="6548250"/>
            <a:ext cx="1828800" cy="369332"/>
          </a:xfrm>
          <a:prstGeom prst="rect">
            <a:avLst/>
          </a:prstGeom>
          <a:noFill/>
        </p:spPr>
        <p:txBody>
          <a:bodyPr wrap="square" rtlCol="0">
            <a:spAutoFit/>
          </a:bodyPr>
          <a:lstStyle/>
          <a:p>
            <a:r>
              <a:rPr lang="en-US" dirty="0">
                <a:hlinkClick r:id="rId8" action="ppaction://hlinksldjump"/>
              </a:rPr>
              <a:t>Table of Contents</a:t>
            </a:r>
            <a:endParaRPr lang="en-US" dirty="0"/>
          </a:p>
        </p:txBody>
      </p:sp>
      <p:pic>
        <p:nvPicPr>
          <p:cNvPr id="11" name="Slide 188.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cstate="print"/>
          <a:stretch>
            <a:fillRect/>
          </a:stretch>
        </p:blipFill>
        <p:spPr>
          <a:xfrm>
            <a:off x="64325" y="6617525"/>
            <a:ext cx="304800" cy="304800"/>
          </a:xfrm>
          <a:prstGeom prst="rect">
            <a:avLst/>
          </a:prstGeom>
        </p:spPr>
      </p:pic>
    </p:spTree>
    <p:custDataLst>
      <p:tags r:id="rId1"/>
    </p:custDataLst>
  </p:cSld>
  <p:clrMapOvr>
    <a:masterClrMapping/>
  </p:clrMapOvr>
  <p:transition spd="slow" advClick="0" advTm="4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2" presetClass="entr" presetSubtype="2" fill="hold" nodeType="afterEffect">
                                  <p:stCondLst>
                                    <p:cond delay="800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par>
                          <p:cTn id="12" fill="hold">
                            <p:stCondLst>
                              <p:cond delay="8500"/>
                            </p:stCondLst>
                            <p:childTnLst>
                              <p:par>
                                <p:cTn id="13" presetID="35" presetClass="path" presetSubtype="0" accel="50000" decel="50000" fill="hold" nodeType="afterEffect">
                                  <p:stCondLst>
                                    <p:cond delay="8000"/>
                                  </p:stCondLst>
                                  <p:childTnLst>
                                    <p:animMotion origin="layout" path="M -3.33333E-6 3.34875E-6 L -0.25416 3.34875E-6 " pathEditMode="relative" rAng="0" ptsTypes="AA">
                                      <p:cBhvr>
                                        <p:cTn id="14" dur="2000" fill="hold"/>
                                        <p:tgtEl>
                                          <p:spTgt spid="4"/>
                                        </p:tgtEl>
                                        <p:attrNameLst>
                                          <p:attrName>ppt_x</p:attrName>
                                          <p:attrName>ppt_y</p:attrName>
                                        </p:attrNameLst>
                                      </p:cBhvr>
                                      <p:rCtr x="-127" y="0"/>
                                    </p:animMotion>
                                  </p:childTnLst>
                                </p:cTn>
                              </p:par>
                            </p:childTnLst>
                          </p:cTn>
                        </p:par>
                        <p:par>
                          <p:cTn id="15" fill="hold">
                            <p:stCondLst>
                              <p:cond delay="18500"/>
                            </p:stCondLst>
                            <p:childTnLst>
                              <p:par>
                                <p:cTn id="16" presetID="1" presetClass="exit" presetSubtype="0" fill="hold" nodeType="afterEffect">
                                  <p:stCondLst>
                                    <p:cond delay="0"/>
                                  </p:stCondLst>
                                  <p:childTnLst>
                                    <p:set>
                                      <p:cBhvr>
                                        <p:cTn id="17" dur="1" fill="hold">
                                          <p:stCondLst>
                                            <p:cond delay="0"/>
                                          </p:stCondLst>
                                        </p:cTn>
                                        <p:tgtEl>
                                          <p:spTgt spid="4"/>
                                        </p:tgtEl>
                                        <p:attrNameLst>
                                          <p:attrName>style.visibility</p:attrName>
                                        </p:attrNameLst>
                                      </p:cBhvr>
                                      <p:to>
                                        <p:strVal val="hidden"/>
                                      </p:to>
                                    </p:set>
                                  </p:childTnLst>
                                </p:cTn>
                              </p:par>
                            </p:childTnLst>
                          </p:cTn>
                        </p:par>
                        <p:par>
                          <p:cTn id="18" fill="hold">
                            <p:stCondLst>
                              <p:cond delay="18500"/>
                            </p:stCondLst>
                            <p:childTnLst>
                              <p:par>
                                <p:cTn id="19" presetID="1" presetClass="entr" presetSubtype="0" fill="hold" nodeType="afterEffect">
                                  <p:stCondLst>
                                    <p:cond delay="10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p:stCondLst>
                              <p:cond delay="18600"/>
                            </p:stCondLst>
                            <p:childTnLst>
                              <p:par>
                                <p:cTn id="22" presetID="1" presetClass="exit" presetSubtype="0" fill="hold" nodeType="afterEffect">
                                  <p:stCondLst>
                                    <p:cond delay="500"/>
                                  </p:stCondLst>
                                  <p:childTnLst>
                                    <p:set>
                                      <p:cBhvr>
                                        <p:cTn id="23" dur="1" fill="hold">
                                          <p:stCondLst>
                                            <p:cond delay="0"/>
                                          </p:stCondLst>
                                        </p:cTn>
                                        <p:tgtEl>
                                          <p:spTgt spid="5"/>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7"/>
                                        </p:tgtEl>
                                        <p:attrNameLst>
                                          <p:attrName>style.visibility</p:attrName>
                                        </p:attrNameLst>
                                      </p:cBhvr>
                                      <p:to>
                                        <p:strVal val="visible"/>
                                      </p:to>
                                    </p:set>
                                  </p:childTnLst>
                                </p:cTn>
                              </p:par>
                            </p:childTnLst>
                          </p:cTn>
                        </p:par>
                        <p:par>
                          <p:cTn id="26" fill="hold">
                            <p:stCondLst>
                              <p:cond delay="19100"/>
                            </p:stCondLst>
                            <p:childTnLst>
                              <p:par>
                                <p:cTn id="27" presetID="1" presetClass="exit" presetSubtype="0" fill="hold" nodeType="afterEffect">
                                  <p:stCondLst>
                                    <p:cond delay="500"/>
                                  </p:stCondLst>
                                  <p:childTnLst>
                                    <p:set>
                                      <p:cBhvr>
                                        <p:cTn id="28" dur="1" fill="hold">
                                          <p:stCondLst>
                                            <p:cond delay="0"/>
                                          </p:stCondLst>
                                        </p:cTn>
                                        <p:tgtEl>
                                          <p:spTgt spid="7"/>
                                        </p:tgtEl>
                                        <p:attrNameLst>
                                          <p:attrName>style.visibility</p:attrName>
                                        </p:attrNameLst>
                                      </p:cBhvr>
                                      <p:to>
                                        <p:strVal val="hidden"/>
                                      </p:to>
                                    </p:set>
                                  </p:childTnLst>
                                </p:cTn>
                              </p:par>
                              <p:par>
                                <p:cTn id="29" presetID="1" presetClass="entr" presetSubtype="0" fill="hold" nodeType="withEffect">
                                  <p:stCondLst>
                                    <p:cond delay="50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19600"/>
                            </p:stCondLst>
                            <p:childTnLst>
                              <p:par>
                                <p:cTn id="32" presetID="1" presetClass="exit" presetSubtype="0" fill="hold" nodeType="afterEffect">
                                  <p:stCondLst>
                                    <p:cond delay="500"/>
                                  </p:stCondLst>
                                  <p:childTnLst>
                                    <p:set>
                                      <p:cBhvr>
                                        <p:cTn id="33" dur="1" fill="hold">
                                          <p:stCondLst>
                                            <p:cond delay="0"/>
                                          </p:stCondLst>
                                        </p:cTn>
                                        <p:tgtEl>
                                          <p:spTgt spid="17"/>
                                        </p:tgtEl>
                                        <p:attrNameLst>
                                          <p:attrName>style.visibility</p:attrName>
                                        </p:attrNameLst>
                                      </p:cBhvr>
                                      <p:to>
                                        <p:strVal val="hidden"/>
                                      </p:to>
                                    </p:set>
                                  </p:childTnLst>
                                </p:cTn>
                              </p:par>
                              <p:par>
                                <p:cTn id="34" presetID="1" presetClass="entr" presetSubtype="0" fill="hold" nodeType="withEffect">
                                  <p:stCondLst>
                                    <p:cond delay="500"/>
                                  </p:stCondLst>
                                  <p:childTnLst>
                                    <p:set>
                                      <p:cBhvr>
                                        <p:cTn id="35" dur="1" fill="hold">
                                          <p:stCondLst>
                                            <p:cond delay="0"/>
                                          </p:stCondLst>
                                        </p:cTn>
                                        <p:tgtEl>
                                          <p:spTgt spid="21"/>
                                        </p:tgtEl>
                                        <p:attrNameLst>
                                          <p:attrName>style.visibility</p:attrName>
                                        </p:attrNameLst>
                                      </p:cBhvr>
                                      <p:to>
                                        <p:strVal val="visible"/>
                                      </p:to>
                                    </p:set>
                                  </p:childTnLst>
                                </p:cTn>
                              </p:par>
                            </p:childTnLst>
                          </p:cTn>
                        </p:par>
                        <p:par>
                          <p:cTn id="36" fill="hold">
                            <p:stCondLst>
                              <p:cond delay="20100"/>
                            </p:stCondLst>
                            <p:childTnLst>
                              <p:par>
                                <p:cTn id="37" presetID="0" presetClass="path" presetSubtype="0" accel="50000" decel="50000" fill="hold" nodeType="afterEffect">
                                  <p:stCondLst>
                                    <p:cond delay="4000"/>
                                  </p:stCondLst>
                                  <p:childTnLst>
                                    <p:animMotion origin="layout" path="M -6.66667E-6 -8.32562E-7 L 0.19999 0.0222 " pathEditMode="relative" ptsTypes="AA">
                                      <p:cBhvr>
                                        <p:cTn id="38" dur="2000" fill="hold"/>
                                        <p:tgtEl>
                                          <p:spTgt spid="21"/>
                                        </p:tgtEl>
                                        <p:attrNameLst>
                                          <p:attrName>ppt_x</p:attrName>
                                          <p:attrName>ppt_y</p:attrName>
                                        </p:attrNameLst>
                                      </p:cBhvr>
                                    </p:animMotion>
                                  </p:childTnLst>
                                </p:cTn>
                              </p:par>
                            </p:childTnLst>
                          </p:cTn>
                        </p:par>
                        <p:par>
                          <p:cTn id="39" fill="hold">
                            <p:stCondLst>
                              <p:cond delay="26100"/>
                            </p:stCondLst>
                            <p:childTnLst>
                              <p:par>
                                <p:cTn id="40" presetID="1" presetClass="exit" presetSubtype="0" fill="hold" nodeType="afterEffect">
                                  <p:stCondLst>
                                    <p:cond delay="4000"/>
                                  </p:stCondLst>
                                  <p:childTnLst>
                                    <p:set>
                                      <p:cBhvr>
                                        <p:cTn id="41" dur="1" fill="hold">
                                          <p:stCondLst>
                                            <p:cond delay="0"/>
                                          </p:stCondLst>
                                        </p:cTn>
                                        <p:tgtEl>
                                          <p:spTgt spid="21"/>
                                        </p:tgtEl>
                                        <p:attrNameLst>
                                          <p:attrName>style.visibility</p:attrName>
                                        </p:attrNameLst>
                                      </p:cBhvr>
                                      <p:to>
                                        <p:strVal val="hidden"/>
                                      </p:to>
                                    </p:set>
                                  </p:childTnLst>
                                </p:cTn>
                              </p:par>
                            </p:childTnLst>
                          </p:cTn>
                        </p:par>
                        <p:par>
                          <p:cTn id="42" fill="hold">
                            <p:stCondLst>
                              <p:cond delay="30100"/>
                            </p:stCondLst>
                            <p:childTnLst>
                              <p:par>
                                <p:cTn id="43" presetID="1" presetClass="entr" presetSubtype="0" fill="hold" nodeType="afterEffect">
                                  <p:stCondLst>
                                    <p:cond delay="100"/>
                                  </p:stCondLst>
                                  <p:childTnLst>
                                    <p:set>
                                      <p:cBhvr>
                                        <p:cTn id="44" dur="1" fill="hold">
                                          <p:stCondLst>
                                            <p:cond delay="0"/>
                                          </p:stCondLst>
                                        </p:cTn>
                                        <p:tgtEl>
                                          <p:spTgt spid="23"/>
                                        </p:tgtEl>
                                        <p:attrNameLst>
                                          <p:attrName>style.visibility</p:attrName>
                                        </p:attrNameLst>
                                      </p:cBhvr>
                                      <p:to>
                                        <p:strVal val="visible"/>
                                      </p:to>
                                    </p:set>
                                  </p:childTnLst>
                                </p:cTn>
                              </p:par>
                            </p:childTnLst>
                          </p:cTn>
                        </p:par>
                        <p:par>
                          <p:cTn id="45" fill="hold">
                            <p:stCondLst>
                              <p:cond delay="30200"/>
                            </p:stCondLst>
                            <p:childTnLst>
                              <p:par>
                                <p:cTn id="46" presetID="35" presetClass="path" presetSubtype="0" accel="50000" decel="50000" fill="hold" nodeType="afterEffect">
                                  <p:stCondLst>
                                    <p:cond delay="500"/>
                                  </p:stCondLst>
                                  <p:childTnLst>
                                    <p:animMotion origin="layout" path="M -0.14166 0.01295 L -0.35416 0.03515 " pathEditMode="relative" rAng="0" ptsTypes="AA">
                                      <p:cBhvr>
                                        <p:cTn id="47" dur="2000" fill="hold"/>
                                        <p:tgtEl>
                                          <p:spTgt spid="23"/>
                                        </p:tgtEl>
                                        <p:attrNameLst>
                                          <p:attrName>ppt_x</p:attrName>
                                          <p:attrName>ppt_y</p:attrName>
                                        </p:attrNameLst>
                                      </p:cBhvr>
                                      <p:rCtr x="-106" y="11"/>
                                    </p:animMotion>
                                  </p:childTnLst>
                                </p:cTn>
                              </p:par>
                            </p:childTnLst>
                          </p:cTn>
                        </p:par>
                      </p:childTnLst>
                    </p:cTn>
                  </p:par>
                </p:childTnLst>
              </p:cTn>
              <p:prevCondLst>
                <p:cond evt="onPrev" delay="0">
                  <p:tgtEl>
                    <p:sldTgt/>
                  </p:tgtEl>
                </p:cond>
              </p:prevCondLst>
              <p:nextCondLst>
                <p:cond evt="onNext" delay="0">
                  <p:tgtEl>
                    <p:sldTgt/>
                  </p:tgtEl>
                </p:cond>
              </p:nextCondLst>
            </p:seq>
            <p:audio>
              <p:cMediaNode vol="91463" numSld="999">
                <p:cTn id="48"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000_x-then-y-rotation.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8" cstate="print"/>
          <a:stretch>
            <a:fillRect/>
          </a:stretch>
        </p:blipFill>
        <p:spPr>
          <a:xfrm>
            <a:off x="2225675" y="998538"/>
            <a:ext cx="4860925" cy="4860925"/>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9" action="ppaction://hlinksldjump"/>
              </a:rPr>
              <a:t>Table of Contents</a:t>
            </a:r>
            <a:endParaRPr lang="en-US" dirty="0"/>
          </a:p>
        </p:txBody>
      </p:sp>
      <p:pic>
        <p:nvPicPr>
          <p:cNvPr id="4" name="Slide 189.mp3">
            <a:hlinkClick r:id="" action="ppaction://media"/>
          </p:cNvPr>
          <p:cNvPicPr>
            <a:picLocks noChangeAspect="1"/>
          </p:cNvPicPr>
          <p:nvPr>
            <a:audioFile r:link="rId5"/>
            <p:extLst>
              <p:ext uri="{DAA4B4D4-6D71-4841-9C94-3DE7FCFB9230}">
                <p14:media xmlns:p14="http://schemas.microsoft.com/office/powerpoint/2010/main" r:link="rId4"/>
              </p:ext>
            </p:extLst>
          </p:nvPr>
        </p:nvPicPr>
        <p:blipFill>
          <a:blip r:embed="rId10" cstate="print"/>
          <a:stretch>
            <a:fillRect/>
          </a:stretch>
        </p:blipFill>
        <p:spPr>
          <a:xfrm>
            <a:off x="40575" y="6605650"/>
            <a:ext cx="304800" cy="304800"/>
          </a:xfrm>
          <a:prstGeom prst="rect">
            <a:avLst/>
          </a:prstGeom>
        </p:spPr>
      </p:pic>
    </p:spTree>
    <p:custDataLst>
      <p:tags r:id="rId1"/>
    </p:custDataLst>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7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repeatCount="2000" fill="hold" display="0">
                  <p:stCondLst>
                    <p:cond delay="indefinite"/>
                  </p:stCondLst>
                  <p:endCondLst>
                    <p:cond evt="onPrev" delay="0">
                      <p:tgtEl>
                        <p:sldTgt/>
                      </p:tgtEl>
                    </p:cond>
                  </p:end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audio>
              <p:cMediaNode vol="76829" numSld="999">
                <p:cTn id="16"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1AOI-ribbons-no-DNA.png"/>
          <p:cNvPicPr>
            <a:picLocks noChangeAspect="1"/>
          </p:cNvPicPr>
          <p:nvPr/>
        </p:nvPicPr>
        <p:blipFill>
          <a:blip r:embed="rId6" cstate="print"/>
          <a:stretch>
            <a:fillRect/>
          </a:stretch>
        </p:blipFill>
        <p:spPr>
          <a:xfrm>
            <a:off x="1972927" y="444137"/>
            <a:ext cx="5989320" cy="5989320"/>
          </a:xfrm>
          <a:prstGeom prst="rect">
            <a:avLst/>
          </a:prstGeom>
        </p:spPr>
      </p:pic>
      <p:cxnSp>
        <p:nvCxnSpPr>
          <p:cNvPr id="14" name="Straight Arrow Connector 13"/>
          <p:cNvCxnSpPr/>
          <p:nvPr/>
        </p:nvCxnSpPr>
        <p:spPr>
          <a:xfrm rot="16200000" flipH="1">
            <a:off x="4305300" y="1600200"/>
            <a:ext cx="914400" cy="762000"/>
          </a:xfrm>
          <a:prstGeom prst="straightConnector1">
            <a:avLst/>
          </a:prstGeom>
          <a:ln w="381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flipH="1">
            <a:off x="6324600" y="4241800"/>
            <a:ext cx="914400" cy="762000"/>
          </a:xfrm>
          <a:prstGeom prst="straightConnector1">
            <a:avLst/>
          </a:prstGeom>
          <a:ln w="381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6" name="Slide 19.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25400" y="6578600"/>
            <a:ext cx="304800" cy="304800"/>
          </a:xfrm>
          <a:prstGeom prst="rect">
            <a:avLst/>
          </a:prstGeom>
        </p:spPr>
      </p:pic>
      <p:sp>
        <p:nvSpPr>
          <p:cNvPr id="21" name="TextBox 20"/>
          <p:cNvSpPr txBox="1"/>
          <p:nvPr/>
        </p:nvSpPr>
        <p:spPr>
          <a:xfrm>
            <a:off x="304800" y="6488668"/>
            <a:ext cx="1828800" cy="369332"/>
          </a:xfrm>
          <a:prstGeom prst="rect">
            <a:avLst/>
          </a:prstGeom>
          <a:noFill/>
        </p:spPr>
        <p:txBody>
          <a:bodyPr wrap="square" rtlCol="0">
            <a:spAutoFit/>
          </a:bodyPr>
          <a:lstStyle/>
          <a:p>
            <a:r>
              <a:rPr lang="en-US" dirty="0">
                <a:hlinkClick r:id="rId8" action="ppaction://hlinksldjump"/>
              </a:rPr>
              <a:t>Table of Contents</a:t>
            </a:r>
            <a:endParaRPr lang="en-US" dirty="0"/>
          </a:p>
        </p:txBody>
      </p:sp>
    </p:spTree>
    <p:custDataLst>
      <p:tags r:id="rId1"/>
    </p:custDataLst>
  </p:cSld>
  <p:clrMapOvr>
    <a:masterClrMapping/>
  </p:clrMapOvr>
  <p:transition advClick="0" advTm="5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par>
                          <p:cTn id="7" fill="hold">
                            <p:stCondLst>
                              <p:cond delay="0"/>
                            </p:stCondLst>
                            <p:childTnLst>
                              <p:par>
                                <p:cTn id="8" presetID="2" presetClass="entr" presetSubtype="1" fill="hold" nodeType="afterEffect">
                                  <p:stCondLst>
                                    <p:cond delay="3600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0-#ppt_h/2"/>
                                          </p:val>
                                        </p:tav>
                                        <p:tav tm="100000">
                                          <p:val>
                                            <p:strVal val="#ppt_y"/>
                                          </p:val>
                                        </p:tav>
                                      </p:tavLst>
                                    </p:anim>
                                  </p:childTnLst>
                                </p:cTn>
                              </p:par>
                              <p:par>
                                <p:cTn id="12" presetID="2" presetClass="entr" presetSubtype="4" fill="hold" nodeType="withEffect">
                                  <p:stCondLst>
                                    <p:cond delay="3600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5366" numSld="999">
                <p:cTn id="16" fill="hold" display="0">
                  <p:stCondLst>
                    <p:cond delay="indefinite"/>
                  </p:stCondLst>
                  <p:endCondLst>
                    <p:cond evt="onPrev" delay="0">
                      <p:tgtEl>
                        <p:sldTgt/>
                      </p:tgtEl>
                    </p:cond>
                    <p:cond evt="onStopAudio" delay="0">
                      <p:tgtEl>
                        <p:sldTgt/>
                      </p:tgtEl>
                    </p:cond>
                  </p:endCondLst>
                </p:cTn>
                <p:tgtEl>
                  <p:spTgt spid="16"/>
                </p:tgtEl>
              </p:cMediaNode>
            </p:audio>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000-start-y-rotation.jpg"/>
          <p:cNvPicPr>
            <a:picLocks noChangeAspect="1"/>
          </p:cNvPicPr>
          <p:nvPr/>
        </p:nvPicPr>
        <p:blipFill>
          <a:blip r:embed="rId6" cstate="print"/>
          <a:stretch>
            <a:fillRect/>
          </a:stretch>
        </p:blipFill>
        <p:spPr>
          <a:xfrm>
            <a:off x="2221992" y="998220"/>
            <a:ext cx="4861560" cy="4861560"/>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190.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52450" y="6605650"/>
            <a:ext cx="304800" cy="304800"/>
          </a:xfrm>
          <a:prstGeom prst="rect">
            <a:avLst/>
          </a:prstGeom>
        </p:spPr>
      </p:pic>
    </p:spTree>
    <p:custDataLst>
      <p:tags r:id="rId1"/>
    </p:custDataLst>
  </p:cSld>
  <p:clrMapOvr>
    <a:masterClrMapping/>
  </p:clrMapOvr>
  <p:transition advClick="0" advTm="4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5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2927">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2" name="TextBox 1"/>
          <p:cNvSpPr txBox="1"/>
          <p:nvPr/>
        </p:nvSpPr>
        <p:spPr>
          <a:xfrm>
            <a:off x="1295400" y="2902803"/>
            <a:ext cx="6629400" cy="830997"/>
          </a:xfrm>
          <a:prstGeom prst="rect">
            <a:avLst/>
          </a:prstGeom>
          <a:noFill/>
        </p:spPr>
        <p:txBody>
          <a:bodyPr wrap="square" rtlCol="0">
            <a:spAutoFit/>
          </a:bodyPr>
          <a:lstStyle/>
          <a:p>
            <a:pPr algn="ctr"/>
            <a:r>
              <a:rPr lang="en-US" sz="4800" dirty="0"/>
              <a:t>Superhelical Ramp</a:t>
            </a:r>
          </a:p>
        </p:txBody>
      </p:sp>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4" action="ppaction://hlinksldjump"/>
              </a:rPr>
              <a:t>Table of Contents</a:t>
            </a:r>
            <a:endParaRPr lang="en-US" dirty="0"/>
          </a:p>
        </p:txBody>
      </p:sp>
    </p:spTree>
    <p:custDataLst>
      <p:tags r:id="rId1"/>
    </p:custDataLst>
  </p:cSld>
  <p:clrMapOvr>
    <a:masterClrMapping/>
  </p:clrMapOvr>
  <p:transition advClick="0" advTm="4000"/>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1AOI-ribbons-DNA.png"/>
          <p:cNvPicPr>
            <a:picLocks noChangeAspect="1"/>
          </p:cNvPicPr>
          <p:nvPr/>
        </p:nvPicPr>
        <p:blipFill>
          <a:blip r:embed="rId6" cstate="print"/>
          <a:srcRect l="20952" r="21153"/>
          <a:stretch>
            <a:fillRect/>
          </a:stretch>
        </p:blipFill>
        <p:spPr>
          <a:xfrm>
            <a:off x="381000" y="76200"/>
            <a:ext cx="8001000" cy="6629400"/>
          </a:xfrm>
          <a:prstGeom prst="rect">
            <a:avLst/>
          </a:prstGeom>
        </p:spPr>
      </p:pic>
      <p:sp>
        <p:nvSpPr>
          <p:cNvPr id="5" name="TextBox 4"/>
          <p:cNvSpPr txBox="1"/>
          <p:nvPr/>
        </p:nvSpPr>
        <p:spPr>
          <a:xfrm>
            <a:off x="304800" y="6488668"/>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192.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541325"/>
            <a:ext cx="304800" cy="304800"/>
          </a:xfrm>
          <a:prstGeom prst="rect">
            <a:avLst/>
          </a:prstGeom>
        </p:spPr>
      </p:pic>
    </p:spTree>
    <p:custDataLst>
      <p:tags r:id="rId1"/>
    </p:custDataLst>
  </p:cSld>
  <p:clrMapOvr>
    <a:masterClrMapping/>
  </p:clrMapOvr>
  <p:transition advClick="0" advTm="8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0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1707">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2A-H2B_Octamer_truncated.jpg"/>
          <p:cNvPicPr>
            <a:picLocks noChangeAspect="1"/>
          </p:cNvPicPr>
          <p:nvPr/>
        </p:nvPicPr>
        <p:blipFill>
          <a:blip r:embed="rId6" cstate="print"/>
          <a:stretch>
            <a:fillRect/>
          </a:stretch>
        </p:blipFill>
        <p:spPr>
          <a:xfrm>
            <a:off x="2141220" y="998220"/>
            <a:ext cx="4861560" cy="4861560"/>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193.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617525"/>
            <a:ext cx="304800" cy="304800"/>
          </a:xfrm>
          <a:prstGeom prst="rect">
            <a:avLst/>
          </a:prstGeom>
        </p:spPr>
      </p:pic>
    </p:spTree>
    <p:custDataLst>
      <p:tags r:id="rId1"/>
    </p:custDataLst>
  </p:cSld>
  <p:clrMapOvr>
    <a:masterClrMapping/>
  </p:clrMapOvr>
  <p:transition spd="slow" advClick="0" advTm="45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6585">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2A[g]-H2B[h]_small.jpg"/>
          <p:cNvPicPr>
            <a:picLocks noChangeAspect="1"/>
          </p:cNvPicPr>
          <p:nvPr/>
        </p:nvPicPr>
        <p:blipFill>
          <a:blip r:embed="rId6" cstate="print"/>
          <a:stretch>
            <a:fillRect/>
          </a:stretch>
        </p:blipFill>
        <p:spPr>
          <a:xfrm>
            <a:off x="2141220" y="998220"/>
            <a:ext cx="4861560" cy="4861560"/>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194.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76200" y="6605650"/>
            <a:ext cx="304800" cy="304800"/>
          </a:xfrm>
          <a:prstGeom prst="rect">
            <a:avLst/>
          </a:prstGeom>
        </p:spPr>
      </p:pic>
    </p:spTree>
    <p:custDataLst>
      <p:tags r:id="rId1"/>
    </p:custDataLst>
  </p:cSld>
  <p:clrMapOvr>
    <a:masterClrMapping/>
  </p:clrMapOvr>
  <p:transition advClick="0" advTm="7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5366">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2A[g]-H2B[h]_large_centered.jpg"/>
          <p:cNvPicPr>
            <a:picLocks noChangeAspect="1"/>
          </p:cNvPicPr>
          <p:nvPr/>
        </p:nvPicPr>
        <p:blipFill>
          <a:blip r:embed="rId6" cstate="print"/>
          <a:stretch>
            <a:fillRect/>
          </a:stretch>
        </p:blipFill>
        <p:spPr>
          <a:xfrm>
            <a:off x="2141220" y="998220"/>
            <a:ext cx="4861560" cy="4861560"/>
          </a:xfrm>
          <a:prstGeom prst="rect">
            <a:avLst/>
          </a:prstGeom>
        </p:spPr>
      </p:pic>
      <p:sp>
        <p:nvSpPr>
          <p:cNvPr id="4" name="TextBox 3"/>
          <p:cNvSpPr txBox="1"/>
          <p:nvPr/>
        </p:nvSpPr>
        <p:spPr>
          <a:xfrm>
            <a:off x="2209800" y="2936836"/>
            <a:ext cx="1295400" cy="523220"/>
          </a:xfrm>
          <a:prstGeom prst="rect">
            <a:avLst/>
          </a:prstGeom>
          <a:noFill/>
        </p:spPr>
        <p:txBody>
          <a:bodyPr wrap="square" rtlCol="0">
            <a:spAutoFit/>
          </a:bodyPr>
          <a:lstStyle/>
          <a:p>
            <a:pPr algn="ctr"/>
            <a:r>
              <a:rPr lang="en-US" sz="2800" dirty="0">
                <a:solidFill>
                  <a:srgbClr val="FF99CC"/>
                </a:solidFill>
              </a:rPr>
              <a:t>H2B[h]</a:t>
            </a:r>
          </a:p>
        </p:txBody>
      </p:sp>
      <p:sp>
        <p:nvSpPr>
          <p:cNvPr id="5" name="TextBox 4"/>
          <p:cNvSpPr txBox="1"/>
          <p:nvPr/>
        </p:nvSpPr>
        <p:spPr>
          <a:xfrm>
            <a:off x="3894160" y="4734580"/>
            <a:ext cx="1295400" cy="523220"/>
          </a:xfrm>
          <a:prstGeom prst="rect">
            <a:avLst/>
          </a:prstGeom>
          <a:noFill/>
        </p:spPr>
        <p:txBody>
          <a:bodyPr wrap="square" rtlCol="0">
            <a:spAutoFit/>
          </a:bodyPr>
          <a:lstStyle/>
          <a:p>
            <a:pPr algn="ctr"/>
            <a:r>
              <a:rPr lang="en-US" sz="2800" dirty="0">
                <a:solidFill>
                  <a:srgbClr val="5BE7C6"/>
                </a:solidFill>
              </a:rPr>
              <a:t>H2A[g]</a:t>
            </a:r>
          </a:p>
        </p:txBody>
      </p:sp>
      <p:sp>
        <p:nvSpPr>
          <p:cNvPr id="6" name="TextBox 5"/>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7" name="Slide 195.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617525"/>
            <a:ext cx="304800" cy="304800"/>
          </a:xfrm>
          <a:prstGeom prst="rect">
            <a:avLst/>
          </a:prstGeom>
        </p:spPr>
      </p:pic>
    </p:spTree>
    <p:custDataLst>
      <p:tags r:id="rId1"/>
    </p:custDataLst>
  </p:cSld>
  <p:clrMapOvr>
    <a:masterClrMapping/>
  </p:clrMapOvr>
  <p:transition advClick="0" advTm="13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9024">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2A[g]-H2B[h]_large_centered.jpg"/>
          <p:cNvPicPr>
            <a:picLocks noChangeAspect="1"/>
          </p:cNvPicPr>
          <p:nvPr/>
        </p:nvPicPr>
        <p:blipFill>
          <a:blip r:embed="rId6" cstate="print"/>
          <a:stretch>
            <a:fillRect/>
          </a:stretch>
        </p:blipFill>
        <p:spPr>
          <a:xfrm>
            <a:off x="2141220" y="998220"/>
            <a:ext cx="4861560" cy="4861560"/>
          </a:xfrm>
          <a:prstGeom prst="rect">
            <a:avLst/>
          </a:prstGeom>
        </p:spPr>
      </p:pic>
      <p:sp>
        <p:nvSpPr>
          <p:cNvPr id="6" name="TextBox 5"/>
          <p:cNvSpPr txBox="1"/>
          <p:nvPr/>
        </p:nvSpPr>
        <p:spPr>
          <a:xfrm>
            <a:off x="3761096" y="4719935"/>
            <a:ext cx="1295400" cy="461665"/>
          </a:xfrm>
          <a:prstGeom prst="rect">
            <a:avLst/>
          </a:prstGeom>
          <a:noFill/>
        </p:spPr>
        <p:txBody>
          <a:bodyPr wrap="square" rtlCol="0">
            <a:spAutoFit/>
          </a:bodyPr>
          <a:lstStyle/>
          <a:p>
            <a:pPr algn="ctr"/>
            <a:r>
              <a:rPr lang="en-US" sz="2400" dirty="0">
                <a:solidFill>
                  <a:srgbClr val="5BE7C6"/>
                </a:solidFill>
                <a:latin typeface="Times New Roman" pitchFamily="18" charset="0"/>
                <a:cs typeface="Times New Roman" pitchFamily="18" charset="0"/>
              </a:rPr>
              <a:t>Helix I</a:t>
            </a:r>
          </a:p>
        </p:txBody>
      </p:sp>
      <p:sp>
        <p:nvSpPr>
          <p:cNvPr id="7" name="TextBox 6"/>
          <p:cNvSpPr txBox="1"/>
          <p:nvPr/>
        </p:nvSpPr>
        <p:spPr>
          <a:xfrm>
            <a:off x="5638800" y="3491552"/>
            <a:ext cx="1295400" cy="461665"/>
          </a:xfrm>
          <a:prstGeom prst="rect">
            <a:avLst/>
          </a:prstGeom>
          <a:noFill/>
        </p:spPr>
        <p:txBody>
          <a:bodyPr wrap="square" rtlCol="0">
            <a:spAutoFit/>
          </a:bodyPr>
          <a:lstStyle/>
          <a:p>
            <a:pPr algn="ctr"/>
            <a:r>
              <a:rPr lang="en-US" sz="2400" dirty="0">
                <a:solidFill>
                  <a:srgbClr val="FF99CC"/>
                </a:solidFill>
                <a:latin typeface="Times New Roman" pitchFamily="18" charset="0"/>
                <a:cs typeface="Times New Roman" pitchFamily="18" charset="0"/>
              </a:rPr>
              <a:t>Helix I</a:t>
            </a:r>
          </a:p>
        </p:txBody>
      </p:sp>
      <p:grpSp>
        <p:nvGrpSpPr>
          <p:cNvPr id="11" name="Group 10"/>
          <p:cNvGrpSpPr/>
          <p:nvPr/>
        </p:nvGrpSpPr>
        <p:grpSpPr>
          <a:xfrm>
            <a:off x="1447800" y="4738048"/>
            <a:ext cx="2035792" cy="1045949"/>
            <a:chOff x="1447800" y="4738048"/>
            <a:chExt cx="2035792" cy="1045949"/>
          </a:xfrm>
        </p:grpSpPr>
        <p:sp>
          <p:nvSpPr>
            <p:cNvPr id="8" name="TextBox 7"/>
            <p:cNvSpPr txBox="1"/>
            <p:nvPr/>
          </p:nvSpPr>
          <p:spPr>
            <a:xfrm>
              <a:off x="1447800" y="4953000"/>
              <a:ext cx="1508760" cy="830997"/>
            </a:xfrm>
            <a:prstGeom prst="rect">
              <a:avLst/>
            </a:prstGeom>
            <a:noFill/>
          </p:spPr>
          <p:txBody>
            <a:bodyPr wrap="square" rtlCol="0">
              <a:spAutoFit/>
            </a:bodyPr>
            <a:lstStyle/>
            <a:p>
              <a:pPr algn="ctr"/>
              <a:r>
                <a:rPr lang="en-US" sz="2400" dirty="0">
                  <a:solidFill>
                    <a:srgbClr val="5BE7C6"/>
                  </a:solidFill>
                  <a:latin typeface="Times New Roman" pitchFamily="18" charset="0"/>
                  <a:cs typeface="Times New Roman" pitchFamily="18" charset="0"/>
                  <a:sym typeface="Symbol"/>
                </a:rPr>
                <a:t>-Strand</a:t>
              </a:r>
              <a:r>
                <a:rPr lang="en-US" sz="2400" dirty="0">
                  <a:solidFill>
                    <a:srgbClr val="5BE7C6"/>
                  </a:solidFill>
                  <a:latin typeface="Times New Roman" pitchFamily="18" charset="0"/>
                  <a:cs typeface="Times New Roman" pitchFamily="18" charset="0"/>
                </a:rPr>
                <a:t> 1</a:t>
              </a:r>
            </a:p>
          </p:txBody>
        </p:sp>
        <p:cxnSp>
          <p:nvCxnSpPr>
            <p:cNvPr id="10" name="Straight Arrow Connector 9"/>
            <p:cNvCxnSpPr/>
            <p:nvPr/>
          </p:nvCxnSpPr>
          <p:spPr>
            <a:xfrm flipV="1">
              <a:off x="2873992" y="4738048"/>
              <a:ext cx="609600" cy="304800"/>
            </a:xfrm>
            <a:prstGeom prst="straightConnector1">
              <a:avLst/>
            </a:prstGeom>
            <a:ln w="19050">
              <a:solidFill>
                <a:srgbClr val="5BE7C6"/>
              </a:solidFill>
              <a:tailEnd type="arrow"/>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6204040" y="3084400"/>
            <a:ext cx="2110400" cy="830997"/>
            <a:chOff x="6463352" y="2784144"/>
            <a:chExt cx="2110400" cy="830997"/>
          </a:xfrm>
        </p:grpSpPr>
        <p:sp>
          <p:nvSpPr>
            <p:cNvPr id="12" name="TextBox 11"/>
            <p:cNvSpPr txBox="1"/>
            <p:nvPr/>
          </p:nvSpPr>
          <p:spPr>
            <a:xfrm>
              <a:off x="7064992" y="2784144"/>
              <a:ext cx="1508760" cy="830997"/>
            </a:xfrm>
            <a:prstGeom prst="rect">
              <a:avLst/>
            </a:prstGeom>
            <a:noFill/>
          </p:spPr>
          <p:txBody>
            <a:bodyPr wrap="square" rtlCol="0">
              <a:spAutoFit/>
            </a:bodyPr>
            <a:lstStyle/>
            <a:p>
              <a:pPr algn="ctr"/>
              <a:r>
                <a:rPr lang="en-US" sz="2400" dirty="0">
                  <a:solidFill>
                    <a:srgbClr val="FF99CC"/>
                  </a:solidFill>
                  <a:latin typeface="Times New Roman" pitchFamily="18" charset="0"/>
                  <a:cs typeface="Times New Roman" pitchFamily="18" charset="0"/>
                  <a:sym typeface="Symbol"/>
                </a:rPr>
                <a:t>-Strand</a:t>
              </a:r>
              <a:r>
                <a:rPr lang="en-US" sz="2400" dirty="0">
                  <a:solidFill>
                    <a:srgbClr val="FF99CC"/>
                  </a:solidFill>
                  <a:latin typeface="Times New Roman" pitchFamily="18" charset="0"/>
                  <a:cs typeface="Times New Roman" pitchFamily="18" charset="0"/>
                </a:rPr>
                <a:t> 1</a:t>
              </a:r>
            </a:p>
          </p:txBody>
        </p:sp>
        <p:cxnSp>
          <p:nvCxnSpPr>
            <p:cNvPr id="14" name="Straight Arrow Connector 13"/>
            <p:cNvCxnSpPr/>
            <p:nvPr/>
          </p:nvCxnSpPr>
          <p:spPr>
            <a:xfrm rot="10800000">
              <a:off x="6463352" y="3040040"/>
              <a:ext cx="533400" cy="1588"/>
            </a:xfrm>
            <a:prstGeom prst="straightConnector1">
              <a:avLst/>
            </a:prstGeom>
            <a:ln w="19050">
              <a:solidFill>
                <a:srgbClr val="FF99CC"/>
              </a:solidFill>
              <a:tailEnd type="arrow"/>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1371600" y="4142096"/>
            <a:ext cx="1600200" cy="461665"/>
          </a:xfrm>
          <a:prstGeom prst="rect">
            <a:avLst/>
          </a:prstGeom>
          <a:noFill/>
        </p:spPr>
        <p:txBody>
          <a:bodyPr wrap="square" rtlCol="0">
            <a:spAutoFit/>
          </a:bodyPr>
          <a:lstStyle/>
          <a:p>
            <a:pPr algn="ctr"/>
            <a:r>
              <a:rPr lang="en-US" sz="2400" dirty="0">
                <a:solidFill>
                  <a:srgbClr val="FF99CC"/>
                </a:solidFill>
                <a:latin typeface="Times New Roman" pitchFamily="18" charset="0"/>
                <a:cs typeface="Times New Roman" pitchFamily="18" charset="0"/>
                <a:sym typeface="Symbol"/>
              </a:rPr>
              <a:t>-Strand</a:t>
            </a:r>
            <a:r>
              <a:rPr lang="en-US" sz="2400" dirty="0">
                <a:solidFill>
                  <a:srgbClr val="FF99CC"/>
                </a:solidFill>
                <a:latin typeface="Times New Roman" pitchFamily="18" charset="0"/>
                <a:cs typeface="Times New Roman" pitchFamily="18" charset="0"/>
              </a:rPr>
              <a:t> 2</a:t>
            </a:r>
          </a:p>
        </p:txBody>
      </p:sp>
      <p:sp>
        <p:nvSpPr>
          <p:cNvPr id="17" name="TextBox 16"/>
          <p:cNvSpPr txBox="1"/>
          <p:nvPr/>
        </p:nvSpPr>
        <p:spPr>
          <a:xfrm>
            <a:off x="6342792" y="2218983"/>
            <a:ext cx="1582008" cy="461665"/>
          </a:xfrm>
          <a:prstGeom prst="rect">
            <a:avLst/>
          </a:prstGeom>
          <a:noFill/>
        </p:spPr>
        <p:txBody>
          <a:bodyPr wrap="square" rtlCol="0">
            <a:spAutoFit/>
          </a:bodyPr>
          <a:lstStyle/>
          <a:p>
            <a:pPr algn="ctr"/>
            <a:r>
              <a:rPr lang="en-US" sz="2400" dirty="0">
                <a:solidFill>
                  <a:srgbClr val="5BE7C6"/>
                </a:solidFill>
                <a:latin typeface="Times New Roman" pitchFamily="18" charset="0"/>
                <a:cs typeface="Times New Roman" pitchFamily="18" charset="0"/>
                <a:sym typeface="Symbol"/>
              </a:rPr>
              <a:t>-Strand</a:t>
            </a:r>
            <a:r>
              <a:rPr lang="en-US" sz="2400" dirty="0">
                <a:solidFill>
                  <a:srgbClr val="5BE7C6"/>
                </a:solidFill>
                <a:latin typeface="Times New Roman" pitchFamily="18" charset="0"/>
                <a:cs typeface="Times New Roman" pitchFamily="18" charset="0"/>
              </a:rPr>
              <a:t> 2</a:t>
            </a:r>
          </a:p>
        </p:txBody>
      </p:sp>
      <p:sp>
        <p:nvSpPr>
          <p:cNvPr id="13" name="TextBox 12"/>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18" name="Slide 196.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624450"/>
            <a:ext cx="304800" cy="304800"/>
          </a:xfrm>
          <a:prstGeom prst="rect">
            <a:avLst/>
          </a:prstGeom>
        </p:spPr>
      </p:pic>
    </p:spTree>
    <p:custDataLst>
      <p:tags r:id="rId1"/>
    </p:custDataLst>
  </p:cSld>
  <p:clrMapOvr>
    <a:masterClrMapping/>
  </p:clrMapOvr>
  <p:transition advClick="0" advTm="50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par>
                          <p:cTn id="7" fill="hold">
                            <p:stCondLst>
                              <p:cond delay="0"/>
                            </p:stCondLst>
                            <p:childTnLst>
                              <p:par>
                                <p:cTn id="8" presetID="2" presetClass="entr" presetSubtype="4" fill="hold" grpId="0" nodeType="afterEffect">
                                  <p:stCondLst>
                                    <p:cond delay="300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30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par>
                          <p:cTn id="16" fill="hold">
                            <p:stCondLst>
                              <p:cond delay="3500"/>
                            </p:stCondLst>
                            <p:childTnLst>
                              <p:par>
                                <p:cTn id="17" presetID="2" presetClass="entr" presetSubtype="8" fill="hold" nodeType="afterEffect">
                                  <p:stCondLst>
                                    <p:cond delay="300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300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1+#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childTnLst>
                          </p:cTn>
                        </p:par>
                        <p:par>
                          <p:cTn id="25" fill="hold">
                            <p:stCondLst>
                              <p:cond delay="7000"/>
                            </p:stCondLst>
                            <p:childTnLst>
                              <p:par>
                                <p:cTn id="26" presetID="2" presetClass="entr" presetSubtype="2" fill="hold" grpId="0" nodeType="afterEffect">
                                  <p:stCondLst>
                                    <p:cond delay="300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1+#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300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0-#ppt_w/2"/>
                                          </p:val>
                                        </p:tav>
                                        <p:tav tm="100000">
                                          <p:val>
                                            <p:strVal val="#ppt_x"/>
                                          </p:val>
                                        </p:tav>
                                      </p:tavLst>
                                    </p:anim>
                                    <p:anim calcmode="lin" valueType="num">
                                      <p:cBhvr additive="base">
                                        <p:cTn id="33"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5366" numSld="999">
                <p:cTn id="34" fill="hold" display="0">
                  <p:stCondLst>
                    <p:cond delay="indefinite"/>
                  </p:stCondLst>
                  <p:endCondLst>
                    <p:cond evt="onPrev" delay="0">
                      <p:tgtEl>
                        <p:sldTgt/>
                      </p:tgtEl>
                    </p:cond>
                    <p:cond evt="onStopAudio" delay="0">
                      <p:tgtEl>
                        <p:sldTgt/>
                      </p:tgtEl>
                    </p:cond>
                  </p:endCondLst>
                </p:cTn>
                <p:tgtEl>
                  <p:spTgt spid="18"/>
                </p:tgtEl>
              </p:cMediaNode>
            </p:audio>
          </p:childTnLst>
        </p:cTn>
      </p:par>
    </p:tnLst>
    <p:bldLst>
      <p:bldP spid="6" grpId="0"/>
      <p:bldP spid="7" grpId="0"/>
      <p:bldP spid="16" grpId="0"/>
      <p:bldP spid="17" grpId="0"/>
    </p:bld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28600" y="2206228"/>
          <a:ext cx="8686800" cy="2225040"/>
        </p:xfrm>
        <a:graphic>
          <a:graphicData uri="http://schemas.openxmlformats.org/drawingml/2006/table">
            <a:tbl>
              <a:tblPr firstRow="1" bandRow="1">
                <a:tableStyleId>{5C22544A-7EE6-4342-B048-85BDC9FD1C3A}</a:tableStyleId>
              </a:tblPr>
              <a:tblGrid>
                <a:gridCol w="1737360">
                  <a:extLst>
                    <a:ext uri="{9D8B030D-6E8A-4147-A177-3AD203B41FA5}">
                      <a16:colId xmlns:a16="http://schemas.microsoft.com/office/drawing/2014/main" val="20000"/>
                    </a:ext>
                  </a:extLst>
                </a:gridCol>
                <a:gridCol w="1737360">
                  <a:extLst>
                    <a:ext uri="{9D8B030D-6E8A-4147-A177-3AD203B41FA5}">
                      <a16:colId xmlns:a16="http://schemas.microsoft.com/office/drawing/2014/main" val="20001"/>
                    </a:ext>
                  </a:extLst>
                </a:gridCol>
                <a:gridCol w="1737360">
                  <a:extLst>
                    <a:ext uri="{9D8B030D-6E8A-4147-A177-3AD203B41FA5}">
                      <a16:colId xmlns:a16="http://schemas.microsoft.com/office/drawing/2014/main" val="20002"/>
                    </a:ext>
                  </a:extLst>
                </a:gridCol>
                <a:gridCol w="1737360">
                  <a:extLst>
                    <a:ext uri="{9D8B030D-6E8A-4147-A177-3AD203B41FA5}">
                      <a16:colId xmlns:a16="http://schemas.microsoft.com/office/drawing/2014/main" val="20003"/>
                    </a:ext>
                  </a:extLst>
                </a:gridCol>
                <a:gridCol w="1737360">
                  <a:extLst>
                    <a:ext uri="{9D8B030D-6E8A-4147-A177-3AD203B41FA5}">
                      <a16:colId xmlns:a16="http://schemas.microsoft.com/office/drawing/2014/main" val="20004"/>
                    </a:ext>
                  </a:extLst>
                </a:gridCol>
              </a:tblGrid>
              <a:tr h="370840">
                <a:tc>
                  <a:txBody>
                    <a:bodyPr/>
                    <a:lstStyle/>
                    <a:p>
                      <a:pPr algn="ctr"/>
                      <a:r>
                        <a:rPr lang="en-US" dirty="0">
                          <a:latin typeface="Times New Roman" pitchFamily="18" charset="0"/>
                          <a:cs typeface="Times New Roman" pitchFamily="18" charset="0"/>
                        </a:rPr>
                        <a:t>SUBUNIT</a:t>
                      </a:r>
                    </a:p>
                  </a:txBody>
                  <a:tcPr/>
                </a:tc>
                <a:tc>
                  <a:txBody>
                    <a:bodyPr/>
                    <a:lstStyle/>
                    <a:p>
                      <a:pPr algn="ctr"/>
                      <a:r>
                        <a:rPr lang="en-US" dirty="0">
                          <a:latin typeface="Times New Roman" pitchFamily="18" charset="0"/>
                          <a:cs typeface="Times New Roman" pitchFamily="18" charset="0"/>
                        </a:rPr>
                        <a:t>Helix</a:t>
                      </a:r>
                      <a:r>
                        <a:rPr lang="en-US" baseline="0" dirty="0">
                          <a:latin typeface="Times New Roman" pitchFamily="18" charset="0"/>
                          <a:cs typeface="Times New Roman" pitchFamily="18" charset="0"/>
                        </a:rPr>
                        <a:t> I</a:t>
                      </a:r>
                      <a:endParaRPr lang="en-US" dirty="0">
                        <a:latin typeface="Times New Roman" pitchFamily="18" charset="0"/>
                        <a:cs typeface="Times New Roman" pitchFamily="18" charset="0"/>
                      </a:endParaRPr>
                    </a:p>
                  </a:txBody>
                  <a:tcPr/>
                </a:tc>
                <a:tc>
                  <a:txBody>
                    <a:bodyPr/>
                    <a:lstStyle/>
                    <a:p>
                      <a:pPr algn="ctr"/>
                      <a:r>
                        <a:rPr lang="en-US" dirty="0">
                          <a:latin typeface="Times New Roman" pitchFamily="18" charset="0"/>
                          <a:cs typeface="Times New Roman" pitchFamily="18" charset="0"/>
                          <a:sym typeface="Symbol"/>
                        </a:rPr>
                        <a:t>-Strand</a:t>
                      </a:r>
                      <a:r>
                        <a:rPr lang="en-US" baseline="0" dirty="0">
                          <a:latin typeface="Times New Roman" pitchFamily="18" charset="0"/>
                          <a:cs typeface="Times New Roman" pitchFamily="18" charset="0"/>
                          <a:sym typeface="Symbol"/>
                        </a:rPr>
                        <a:t> 1</a:t>
                      </a:r>
                      <a:endParaRPr lang="en-US" dirty="0">
                        <a:latin typeface="Times New Roman" pitchFamily="18" charset="0"/>
                        <a:cs typeface="Times New Roman" pitchFamily="18" charset="0"/>
                      </a:endParaRPr>
                    </a:p>
                  </a:txBody>
                  <a:tcPr/>
                </a:tc>
                <a:tc>
                  <a:txBody>
                    <a:bodyPr/>
                    <a:lstStyle/>
                    <a:p>
                      <a:pPr algn="ctr"/>
                      <a:r>
                        <a:rPr lang="en-US" dirty="0">
                          <a:latin typeface="Times New Roman" pitchFamily="18" charset="0"/>
                          <a:cs typeface="Times New Roman" pitchFamily="18" charset="0"/>
                          <a:sym typeface="Symbol"/>
                        </a:rPr>
                        <a:t>-Strand 2</a:t>
                      </a:r>
                      <a:endParaRPr lang="en-US" dirty="0">
                        <a:latin typeface="Times New Roman" pitchFamily="18" charset="0"/>
                        <a:cs typeface="Times New Roman" pitchFamily="18" charset="0"/>
                      </a:endParaRPr>
                    </a:p>
                  </a:txBody>
                  <a:tcPr/>
                </a:tc>
                <a:tc>
                  <a:txBody>
                    <a:bodyPr/>
                    <a:lstStyle/>
                    <a:p>
                      <a:pPr algn="ctr"/>
                      <a:r>
                        <a:rPr lang="en-US" dirty="0">
                          <a:latin typeface="Times New Roman" pitchFamily="18" charset="0"/>
                          <a:cs typeface="Times New Roman" pitchFamily="18" charset="0"/>
                        </a:rPr>
                        <a:t>Entire ramp</a:t>
                      </a:r>
                      <a:r>
                        <a:rPr lang="en-US" b="0" dirty="0">
                          <a:latin typeface="Times New Roman" pitchFamily="18" charset="0"/>
                          <a:cs typeface="Times New Roman" pitchFamily="18" charset="0"/>
                        </a:rPr>
                        <a:t>*</a:t>
                      </a:r>
                    </a:p>
                  </a:txBody>
                  <a:tcPr/>
                </a:tc>
                <a:extLst>
                  <a:ext uri="{0D108BD9-81ED-4DB2-BD59-A6C34878D82A}">
                    <a16:rowId xmlns:a16="http://schemas.microsoft.com/office/drawing/2014/main" val="10000"/>
                  </a:ext>
                </a:extLst>
              </a:tr>
              <a:tr h="370840">
                <a:tc>
                  <a:txBody>
                    <a:bodyPr/>
                    <a:lstStyle/>
                    <a:p>
                      <a:pPr algn="ctr"/>
                      <a:r>
                        <a:rPr lang="en-US" dirty="0">
                          <a:latin typeface="Times New Roman" pitchFamily="18" charset="0"/>
                          <a:cs typeface="Times New Roman" pitchFamily="18" charset="0"/>
                        </a:rPr>
                        <a:t>H2A</a:t>
                      </a:r>
                    </a:p>
                  </a:txBody>
                  <a:tcPr/>
                </a:tc>
                <a:tc>
                  <a:txBody>
                    <a:bodyPr/>
                    <a:lstStyle/>
                    <a:p>
                      <a:pPr algn="ctr"/>
                      <a:r>
                        <a:rPr lang="en-US" dirty="0">
                          <a:latin typeface="Times New Roman" pitchFamily="18" charset="0"/>
                          <a:cs typeface="Times New Roman" pitchFamily="18" charset="0"/>
                        </a:rPr>
                        <a:t>50</a:t>
                      </a:r>
                    </a:p>
                  </a:txBody>
                  <a:tcPr/>
                </a:tc>
                <a:tc>
                  <a:txBody>
                    <a:bodyPr/>
                    <a:lstStyle/>
                    <a:p>
                      <a:pPr algn="ctr"/>
                      <a:r>
                        <a:rPr lang="en-US" dirty="0">
                          <a:latin typeface="Times New Roman" pitchFamily="18" charset="0"/>
                          <a:cs typeface="Times New Roman" pitchFamily="18" charset="0"/>
                        </a:rPr>
                        <a:t>18</a:t>
                      </a:r>
                    </a:p>
                  </a:txBody>
                  <a:tcPr/>
                </a:tc>
                <a:tc>
                  <a:txBody>
                    <a:bodyPr/>
                    <a:lstStyle/>
                    <a:p>
                      <a:pPr algn="ctr"/>
                      <a:r>
                        <a:rPr lang="en-US" dirty="0">
                          <a:latin typeface="Times New Roman" pitchFamily="18" charset="0"/>
                          <a:cs typeface="Times New Roman" pitchFamily="18" charset="0"/>
                        </a:rPr>
                        <a:t>44</a:t>
                      </a:r>
                    </a:p>
                  </a:txBody>
                  <a:tcPr/>
                </a:tc>
                <a:tc>
                  <a:txBody>
                    <a:bodyPr/>
                    <a:lstStyle/>
                    <a:p>
                      <a:pPr algn="l"/>
                      <a:r>
                        <a:rPr lang="en-US" dirty="0">
                          <a:latin typeface="Times New Roman" pitchFamily="18" charset="0"/>
                          <a:cs typeface="Times New Roman" pitchFamily="18" charset="0"/>
                        </a:rPr>
                        <a:t> 36%  (10/28)</a:t>
                      </a:r>
                    </a:p>
                  </a:txBody>
                  <a:tcPr/>
                </a:tc>
                <a:extLst>
                  <a:ext uri="{0D108BD9-81ED-4DB2-BD59-A6C34878D82A}">
                    <a16:rowId xmlns:a16="http://schemas.microsoft.com/office/drawing/2014/main" val="10001"/>
                  </a:ext>
                </a:extLst>
              </a:tr>
              <a:tr h="370840">
                <a:tc>
                  <a:txBody>
                    <a:bodyPr/>
                    <a:lstStyle/>
                    <a:p>
                      <a:pPr algn="ctr"/>
                      <a:r>
                        <a:rPr lang="en-US" dirty="0">
                          <a:latin typeface="Times New Roman" pitchFamily="18" charset="0"/>
                          <a:cs typeface="Times New Roman" pitchFamily="18" charset="0"/>
                        </a:rPr>
                        <a:t>H2B</a:t>
                      </a:r>
                    </a:p>
                  </a:txBody>
                  <a:tcPr/>
                </a:tc>
                <a:tc>
                  <a:txBody>
                    <a:bodyPr/>
                    <a:lstStyle/>
                    <a:p>
                      <a:pPr algn="ctr"/>
                      <a:r>
                        <a:rPr lang="en-US" dirty="0">
                          <a:latin typeface="Times New Roman" pitchFamily="18" charset="0"/>
                          <a:cs typeface="Times New Roman" pitchFamily="18" charset="0"/>
                        </a:rPr>
                        <a:t>18</a:t>
                      </a:r>
                    </a:p>
                  </a:txBody>
                  <a:tcPr/>
                </a:tc>
                <a:tc>
                  <a:txBody>
                    <a:bodyPr/>
                    <a:lstStyle/>
                    <a:p>
                      <a:pPr algn="ctr"/>
                      <a:r>
                        <a:rPr lang="en-US" dirty="0">
                          <a:latin typeface="Times New Roman" pitchFamily="18" charset="0"/>
                          <a:cs typeface="Times New Roman" pitchFamily="18" charset="0"/>
                        </a:rPr>
                        <a:t>14</a:t>
                      </a:r>
                    </a:p>
                  </a:txBody>
                  <a:tcPr/>
                </a:tc>
                <a:tc>
                  <a:txBody>
                    <a:bodyPr/>
                    <a:lstStyle/>
                    <a:p>
                      <a:pPr algn="ctr"/>
                      <a:r>
                        <a:rPr lang="en-US" dirty="0">
                          <a:latin typeface="Times New Roman" pitchFamily="18" charset="0"/>
                          <a:cs typeface="Times New Roman" pitchFamily="18" charset="0"/>
                        </a:rPr>
                        <a:t>29</a:t>
                      </a:r>
                    </a:p>
                  </a:txBody>
                  <a:tcPr/>
                </a:tc>
                <a:tc>
                  <a:txBody>
                    <a:bodyPr/>
                    <a:lstStyle/>
                    <a:p>
                      <a:pPr algn="l"/>
                      <a:r>
                        <a:rPr lang="en-US" dirty="0">
                          <a:latin typeface="Times New Roman" pitchFamily="18" charset="0"/>
                          <a:cs typeface="Times New Roman" pitchFamily="18" charset="0"/>
                        </a:rPr>
                        <a:t> 20%  ( 5/25)</a:t>
                      </a:r>
                    </a:p>
                  </a:txBody>
                  <a:tcPr/>
                </a:tc>
                <a:extLst>
                  <a:ext uri="{0D108BD9-81ED-4DB2-BD59-A6C34878D82A}">
                    <a16:rowId xmlns:a16="http://schemas.microsoft.com/office/drawing/2014/main" val="10002"/>
                  </a:ext>
                </a:extLst>
              </a:tr>
              <a:tr h="370840">
                <a:tc>
                  <a:txBody>
                    <a:bodyPr/>
                    <a:lstStyle/>
                    <a:p>
                      <a:pPr algn="ctr"/>
                      <a:r>
                        <a:rPr lang="en-US" dirty="0">
                          <a:latin typeface="Times New Roman" pitchFamily="18" charset="0"/>
                          <a:cs typeface="Times New Roman" pitchFamily="18" charset="0"/>
                        </a:rPr>
                        <a:t>H3</a:t>
                      </a:r>
                    </a:p>
                  </a:txBody>
                  <a:tcPr/>
                </a:tc>
                <a:tc>
                  <a:txBody>
                    <a:bodyPr/>
                    <a:lstStyle/>
                    <a:p>
                      <a:pPr algn="ctr"/>
                      <a:r>
                        <a:rPr lang="en-US" dirty="0">
                          <a:latin typeface="Times New Roman" pitchFamily="18" charset="0"/>
                          <a:cs typeface="Times New Roman" pitchFamily="18" charset="0"/>
                        </a:rPr>
                        <a:t>20</a:t>
                      </a:r>
                    </a:p>
                  </a:txBody>
                  <a:tcPr/>
                </a:tc>
                <a:tc>
                  <a:txBody>
                    <a:bodyPr/>
                    <a:lstStyle/>
                    <a:p>
                      <a:pPr algn="ctr"/>
                      <a:r>
                        <a:rPr lang="en-US" dirty="0">
                          <a:latin typeface="Times New Roman" pitchFamily="18" charset="0"/>
                          <a:cs typeface="Times New Roman" pitchFamily="18" charset="0"/>
                        </a:rPr>
                        <a:t>29</a:t>
                      </a:r>
                    </a:p>
                  </a:txBody>
                  <a:tcPr/>
                </a:tc>
                <a:tc>
                  <a:txBody>
                    <a:bodyPr/>
                    <a:lstStyle/>
                    <a:p>
                      <a:pPr algn="ctr"/>
                      <a:r>
                        <a:rPr lang="en-US" dirty="0">
                          <a:latin typeface="Times New Roman" pitchFamily="18" charset="0"/>
                          <a:cs typeface="Times New Roman" pitchFamily="18" charset="0"/>
                        </a:rPr>
                        <a:t>29</a:t>
                      </a:r>
                    </a:p>
                  </a:txBody>
                  <a:tcPr/>
                </a:tc>
                <a:tc>
                  <a:txBody>
                    <a:bodyPr/>
                    <a:lstStyle/>
                    <a:p>
                      <a:pPr algn="l"/>
                      <a:r>
                        <a:rPr lang="en-US" dirty="0">
                          <a:latin typeface="Times New Roman" pitchFamily="18" charset="0"/>
                          <a:cs typeface="Times New Roman" pitchFamily="18" charset="0"/>
                        </a:rPr>
                        <a:t> 24%  ( 7/29)</a:t>
                      </a:r>
                    </a:p>
                  </a:txBody>
                  <a:tcPr/>
                </a:tc>
                <a:extLst>
                  <a:ext uri="{0D108BD9-81ED-4DB2-BD59-A6C34878D82A}">
                    <a16:rowId xmlns:a16="http://schemas.microsoft.com/office/drawing/2014/main" val="10003"/>
                  </a:ext>
                </a:extLst>
              </a:tr>
              <a:tr h="370840">
                <a:tc>
                  <a:txBody>
                    <a:bodyPr/>
                    <a:lstStyle/>
                    <a:p>
                      <a:pPr algn="ctr"/>
                      <a:r>
                        <a:rPr lang="en-US" dirty="0">
                          <a:latin typeface="Times New Roman" pitchFamily="18" charset="0"/>
                          <a:cs typeface="Times New Roman" pitchFamily="18" charset="0"/>
                        </a:rPr>
                        <a:t>H4</a:t>
                      </a:r>
                    </a:p>
                  </a:txBody>
                  <a:tcPr/>
                </a:tc>
                <a:tc>
                  <a:txBody>
                    <a:bodyPr/>
                    <a:lstStyle/>
                    <a:p>
                      <a:pPr algn="ctr"/>
                      <a:r>
                        <a:rPr lang="en-US" dirty="0">
                          <a:latin typeface="Times New Roman" pitchFamily="18" charset="0"/>
                          <a:cs typeface="Times New Roman" pitchFamily="18" charset="0"/>
                        </a:rPr>
                        <a:t>50</a:t>
                      </a:r>
                    </a:p>
                  </a:txBody>
                  <a:tcPr/>
                </a:tc>
                <a:tc>
                  <a:txBody>
                    <a:bodyPr/>
                    <a:lstStyle/>
                    <a:p>
                      <a:pPr algn="ctr"/>
                      <a:r>
                        <a:rPr lang="en-US" dirty="0">
                          <a:latin typeface="Times New Roman" pitchFamily="18" charset="0"/>
                          <a:cs typeface="Times New Roman" pitchFamily="18" charset="0"/>
                        </a:rPr>
                        <a:t>14</a:t>
                      </a:r>
                    </a:p>
                  </a:txBody>
                  <a:tcPr/>
                </a:tc>
                <a:tc>
                  <a:txBody>
                    <a:bodyPr/>
                    <a:lstStyle/>
                    <a:p>
                      <a:pPr algn="ctr"/>
                      <a:r>
                        <a:rPr lang="en-US" dirty="0">
                          <a:latin typeface="Times New Roman" pitchFamily="18" charset="0"/>
                          <a:cs typeface="Times New Roman" pitchFamily="18" charset="0"/>
                        </a:rPr>
                        <a:t>43</a:t>
                      </a:r>
                    </a:p>
                  </a:txBody>
                  <a:tcPr/>
                </a:tc>
                <a:tc>
                  <a:txBody>
                    <a:bodyPr/>
                    <a:lstStyle/>
                    <a:p>
                      <a:pPr algn="l"/>
                      <a:r>
                        <a:rPr lang="en-US" dirty="0">
                          <a:latin typeface="Times New Roman" pitchFamily="18" charset="0"/>
                          <a:cs typeface="Times New Roman" pitchFamily="18" charset="0"/>
                        </a:rPr>
                        <a:t> 42%  (10/24)</a:t>
                      </a:r>
                    </a:p>
                  </a:txBody>
                  <a:tcPr/>
                </a:tc>
                <a:extLst>
                  <a:ext uri="{0D108BD9-81ED-4DB2-BD59-A6C34878D82A}">
                    <a16:rowId xmlns:a16="http://schemas.microsoft.com/office/drawing/2014/main" val="10004"/>
                  </a:ext>
                </a:extLst>
              </a:tr>
              <a:tr h="370840">
                <a:tc>
                  <a:txBody>
                    <a:bodyPr/>
                    <a:lstStyle/>
                    <a:p>
                      <a:pPr algn="ctr"/>
                      <a:r>
                        <a:rPr lang="en-US" b="1" dirty="0">
                          <a:latin typeface="Times New Roman" pitchFamily="18" charset="0"/>
                          <a:cs typeface="Times New Roman" pitchFamily="18" charset="0"/>
                        </a:rPr>
                        <a:t>AVERAGE</a:t>
                      </a:r>
                    </a:p>
                  </a:txBody>
                  <a:tcPr/>
                </a:tc>
                <a:tc>
                  <a:txBody>
                    <a:bodyPr/>
                    <a:lstStyle/>
                    <a:p>
                      <a:pPr algn="ctr"/>
                      <a:r>
                        <a:rPr lang="en-US" b="1" dirty="0">
                          <a:latin typeface="Times New Roman" pitchFamily="18" charset="0"/>
                          <a:cs typeface="Times New Roman" pitchFamily="18" charset="0"/>
                        </a:rPr>
                        <a:t>35</a:t>
                      </a:r>
                    </a:p>
                  </a:txBody>
                  <a:tcPr/>
                </a:tc>
                <a:tc>
                  <a:txBody>
                    <a:bodyPr/>
                    <a:lstStyle/>
                    <a:p>
                      <a:pPr algn="ctr"/>
                      <a:r>
                        <a:rPr lang="en-US" b="1" dirty="0">
                          <a:latin typeface="Times New Roman" pitchFamily="18" charset="0"/>
                          <a:cs typeface="Times New Roman" pitchFamily="18" charset="0"/>
                        </a:rPr>
                        <a:t>19</a:t>
                      </a:r>
                    </a:p>
                  </a:txBody>
                  <a:tcPr/>
                </a:tc>
                <a:tc>
                  <a:txBody>
                    <a:bodyPr/>
                    <a:lstStyle/>
                    <a:p>
                      <a:pPr algn="ctr"/>
                      <a:r>
                        <a:rPr lang="en-US" b="1" dirty="0">
                          <a:latin typeface="Times New Roman" pitchFamily="18" charset="0"/>
                          <a:cs typeface="Times New Roman" pitchFamily="18" charset="0"/>
                        </a:rPr>
                        <a:t>36</a:t>
                      </a:r>
                    </a:p>
                  </a:txBody>
                  <a:tcPr/>
                </a:tc>
                <a:tc>
                  <a:txBody>
                    <a:bodyPr/>
                    <a:lstStyle/>
                    <a:p>
                      <a:pPr algn="l"/>
                      <a:r>
                        <a:rPr lang="en-US" b="1" dirty="0">
                          <a:latin typeface="Times New Roman" pitchFamily="18" charset="0"/>
                          <a:cs typeface="Times New Roman" pitchFamily="18" charset="0"/>
                        </a:rPr>
                        <a:t> 30%   (32/106)</a:t>
                      </a:r>
                    </a:p>
                  </a:txBody>
                  <a:tcPr/>
                </a:tc>
                <a:extLst>
                  <a:ext uri="{0D108BD9-81ED-4DB2-BD59-A6C34878D82A}">
                    <a16:rowId xmlns:a16="http://schemas.microsoft.com/office/drawing/2014/main" val="10005"/>
                  </a:ext>
                </a:extLst>
              </a:tr>
            </a:tbl>
          </a:graphicData>
        </a:graphic>
      </p:graphicFrame>
      <p:sp>
        <p:nvSpPr>
          <p:cNvPr id="4" name="TextBox 3"/>
          <p:cNvSpPr txBox="1"/>
          <p:nvPr/>
        </p:nvSpPr>
        <p:spPr>
          <a:xfrm>
            <a:off x="152400" y="4572000"/>
            <a:ext cx="5669280" cy="369332"/>
          </a:xfrm>
          <a:prstGeom prst="rect">
            <a:avLst/>
          </a:prstGeom>
          <a:noFill/>
        </p:spPr>
        <p:txBody>
          <a:bodyPr wrap="square" rtlCol="0">
            <a:spAutoFit/>
          </a:bodyPr>
          <a:lstStyle/>
          <a:p>
            <a:pPr algn="ctr"/>
            <a:r>
              <a:rPr lang="en-US" b="1" dirty="0"/>
              <a:t>*</a:t>
            </a:r>
            <a:r>
              <a:rPr lang="en-US" sz="1400" b="1" dirty="0"/>
              <a:t>Numbers in parenthesis are the actual numeric basic/total residue count</a:t>
            </a:r>
          </a:p>
        </p:txBody>
      </p:sp>
      <p:sp>
        <p:nvSpPr>
          <p:cNvPr id="5" name="TextBox 4"/>
          <p:cNvSpPr txBox="1"/>
          <p:nvPr/>
        </p:nvSpPr>
        <p:spPr>
          <a:xfrm>
            <a:off x="1547750" y="838200"/>
            <a:ext cx="6217920" cy="707886"/>
          </a:xfrm>
          <a:prstGeom prst="rect">
            <a:avLst/>
          </a:prstGeom>
          <a:noFill/>
        </p:spPr>
        <p:txBody>
          <a:bodyPr wrap="square" rtlCol="0">
            <a:spAutoFit/>
          </a:bodyPr>
          <a:lstStyle/>
          <a:p>
            <a:pPr algn="ctr"/>
            <a:r>
              <a:rPr lang="en-US" sz="2000" b="1" dirty="0"/>
              <a:t>Superhelical Ramp:</a:t>
            </a:r>
          </a:p>
          <a:p>
            <a:pPr algn="ctr"/>
            <a:r>
              <a:rPr lang="en-US" sz="2000" b="1" dirty="0"/>
              <a:t>Percent (%) basic amino acid residues in indicated region</a:t>
            </a:r>
          </a:p>
        </p:txBody>
      </p:sp>
      <p:pic>
        <p:nvPicPr>
          <p:cNvPr id="6" name="Slide 197.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6" cstate="print"/>
          <a:stretch>
            <a:fillRect/>
          </a:stretch>
        </p:blipFill>
        <p:spPr>
          <a:xfrm>
            <a:off x="93025" y="6617525"/>
            <a:ext cx="304800" cy="304800"/>
          </a:xfrm>
          <a:prstGeom prst="rect">
            <a:avLst/>
          </a:prstGeom>
        </p:spPr>
      </p:pic>
      <p:sp>
        <p:nvSpPr>
          <p:cNvPr id="7" name="TextBox 6"/>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cxnSp>
        <p:nvCxnSpPr>
          <p:cNvPr id="9" name="Straight Arrow Connector 8"/>
          <p:cNvCxnSpPr/>
          <p:nvPr/>
        </p:nvCxnSpPr>
        <p:spPr>
          <a:xfrm>
            <a:off x="2778825" y="1600200"/>
            <a:ext cx="0" cy="533400"/>
          </a:xfrm>
          <a:prstGeom prst="straightConnector1">
            <a:avLst/>
          </a:prstGeom>
          <a:ln w="57150">
            <a:solidFill>
              <a:srgbClr val="FF33CC"/>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536375" y="1600200"/>
            <a:ext cx="0" cy="533400"/>
          </a:xfrm>
          <a:prstGeom prst="straightConnector1">
            <a:avLst/>
          </a:prstGeom>
          <a:ln w="57150">
            <a:solidFill>
              <a:srgbClr val="FF33CC"/>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277100" y="1600200"/>
            <a:ext cx="0" cy="533400"/>
          </a:xfrm>
          <a:prstGeom prst="straightConnector1">
            <a:avLst/>
          </a:prstGeom>
          <a:ln w="57150">
            <a:solidFill>
              <a:srgbClr val="FF33CC"/>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a:off x="2831275" y="4536375"/>
            <a:ext cx="0" cy="533400"/>
          </a:xfrm>
          <a:prstGeom prst="straightConnector1">
            <a:avLst/>
          </a:prstGeom>
          <a:ln w="57150">
            <a:solidFill>
              <a:srgbClr val="FF33CC"/>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a:off x="4588825" y="4536375"/>
            <a:ext cx="0" cy="533400"/>
          </a:xfrm>
          <a:prstGeom prst="straightConnector1">
            <a:avLst/>
          </a:prstGeom>
          <a:ln w="57150">
            <a:solidFill>
              <a:srgbClr val="FF33CC"/>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0800000">
            <a:off x="6317675" y="4536375"/>
            <a:ext cx="0" cy="533400"/>
          </a:xfrm>
          <a:prstGeom prst="straightConnector1">
            <a:avLst/>
          </a:prstGeom>
          <a:ln w="57150">
            <a:solidFill>
              <a:srgbClr val="FF33CC"/>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a:off x="7467600" y="4572000"/>
            <a:ext cx="0" cy="533400"/>
          </a:xfrm>
          <a:prstGeom prst="straightConnector1">
            <a:avLst/>
          </a:prstGeom>
          <a:ln w="57150">
            <a:solidFill>
              <a:srgbClr val="FF33CC"/>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8" name="Table 17"/>
          <p:cNvGraphicFramePr>
            <a:graphicFrameLocks noGrp="1"/>
          </p:cNvGraphicFramePr>
          <p:nvPr/>
        </p:nvGraphicFramePr>
        <p:xfrm>
          <a:off x="304800" y="5002020"/>
          <a:ext cx="8305800" cy="741680"/>
        </p:xfrm>
        <a:graphic>
          <a:graphicData uri="http://schemas.openxmlformats.org/drawingml/2006/table">
            <a:tbl>
              <a:tblPr firstRow="1" bandRow="1">
                <a:tableStyleId>{5C22544A-7EE6-4342-B048-85BDC9FD1C3A}</a:tableStyleId>
              </a:tblPr>
              <a:tblGrid>
                <a:gridCol w="38100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tblGrid>
              <a:tr h="370840">
                <a:tc>
                  <a:txBody>
                    <a:bodyPr/>
                    <a:lstStyle/>
                    <a:p>
                      <a:pPr algn="ctr"/>
                      <a:r>
                        <a:rPr lang="en-US" dirty="0">
                          <a:latin typeface="Times New Roman" pitchFamily="18" charset="0"/>
                          <a:cs typeface="Times New Roman" pitchFamily="18" charset="0"/>
                        </a:rPr>
                        <a:t>STRUCTURE</a:t>
                      </a:r>
                    </a:p>
                  </a:txBody>
                  <a:tcPr/>
                </a:tc>
                <a:tc>
                  <a:txBody>
                    <a:bodyPr/>
                    <a:lstStyle/>
                    <a:p>
                      <a:pPr algn="ctr"/>
                      <a:r>
                        <a:rPr lang="en-US" dirty="0">
                          <a:latin typeface="Times New Roman" pitchFamily="18" charset="0"/>
                          <a:cs typeface="Times New Roman" pitchFamily="18" charset="0"/>
                          <a:sym typeface="Symbol"/>
                        </a:rPr>
                        <a:t>FUNCTION</a:t>
                      </a:r>
                      <a:endParaRPr lang="en-US" dirty="0">
                        <a:latin typeface="Times New Roman" pitchFamily="18" charset="0"/>
                        <a:cs typeface="Times New Roman" pitchFamily="18" charset="0"/>
                      </a:endParaRPr>
                    </a:p>
                  </a:txBody>
                  <a:tcPr/>
                </a:tc>
                <a:tc>
                  <a:txBody>
                    <a:bodyPr/>
                    <a:lstStyle/>
                    <a:p>
                      <a:pPr algn="ctr"/>
                      <a:r>
                        <a:rPr lang="en-US" b="1" dirty="0">
                          <a:latin typeface="Times New Roman" pitchFamily="18" charset="0"/>
                          <a:cs typeface="Times New Roman" pitchFamily="18" charset="0"/>
                        </a:rPr>
                        <a:t>%</a:t>
                      </a:r>
                      <a:r>
                        <a:rPr lang="en-US" b="1" baseline="0" dirty="0">
                          <a:latin typeface="Times New Roman" pitchFamily="18" charset="0"/>
                          <a:cs typeface="Times New Roman" pitchFamily="18" charset="0"/>
                        </a:rPr>
                        <a:t> Lys-</a:t>
                      </a:r>
                      <a:r>
                        <a:rPr lang="en-US" b="1" baseline="0" dirty="0" err="1">
                          <a:latin typeface="Times New Roman" pitchFamily="18" charset="0"/>
                          <a:cs typeface="Times New Roman" pitchFamily="18" charset="0"/>
                        </a:rPr>
                        <a:t>Arg</a:t>
                      </a:r>
                      <a:endParaRPr lang="en-US" b="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370840">
                <a:tc>
                  <a:txBody>
                    <a:bodyPr/>
                    <a:lstStyle/>
                    <a:p>
                      <a:pPr algn="l"/>
                      <a:r>
                        <a:rPr lang="en-US" dirty="0">
                          <a:latin typeface="Times New Roman" pitchFamily="18" charset="0"/>
                          <a:cs typeface="Times New Roman" pitchFamily="18" charset="0"/>
                        </a:rPr>
                        <a:t>Histone</a:t>
                      </a:r>
                      <a:r>
                        <a:rPr lang="en-US" baseline="0" dirty="0">
                          <a:latin typeface="Times New Roman" pitchFamily="18" charset="0"/>
                          <a:cs typeface="Times New Roman" pitchFamily="18" charset="0"/>
                        </a:rPr>
                        <a:t> N-terminal strands</a:t>
                      </a:r>
                      <a:endParaRPr lang="en-US" dirty="0">
                        <a:latin typeface="Times New Roman" pitchFamily="18" charset="0"/>
                        <a:cs typeface="Times New Roman" pitchFamily="18" charset="0"/>
                      </a:endParaRPr>
                    </a:p>
                  </a:txBody>
                  <a:tcPr/>
                </a:tc>
                <a:tc>
                  <a:txBody>
                    <a:bodyPr/>
                    <a:lstStyle/>
                    <a:p>
                      <a:pPr algn="l"/>
                      <a:r>
                        <a:rPr lang="en-US" dirty="0">
                          <a:latin typeface="Times New Roman" pitchFamily="18" charset="0"/>
                          <a:cs typeface="Times New Roman" pitchFamily="18" charset="0"/>
                        </a:rPr>
                        <a:t>DNA</a:t>
                      </a:r>
                      <a:r>
                        <a:rPr lang="en-US" baseline="0" dirty="0">
                          <a:latin typeface="Times New Roman" pitchFamily="18" charset="0"/>
                          <a:cs typeface="Times New Roman" pitchFamily="18" charset="0"/>
                        </a:rPr>
                        <a:t> storage, transcription</a:t>
                      </a:r>
                      <a:endParaRPr lang="en-US" dirty="0">
                        <a:latin typeface="Times New Roman" pitchFamily="18" charset="0"/>
                        <a:cs typeface="Times New Roman" pitchFamily="18" charset="0"/>
                      </a:endParaRPr>
                    </a:p>
                  </a:txBody>
                  <a:tcPr/>
                </a:tc>
                <a:tc>
                  <a:txBody>
                    <a:bodyPr/>
                    <a:lstStyle/>
                    <a:p>
                      <a:pPr algn="ctr"/>
                      <a:r>
                        <a:rPr lang="en-US" dirty="0">
                          <a:latin typeface="Times New Roman" pitchFamily="18" charset="0"/>
                          <a:cs typeface="Times New Roman" pitchFamily="18" charset="0"/>
                        </a:rPr>
                        <a:t>34%</a:t>
                      </a:r>
                    </a:p>
                  </a:txBody>
                  <a:tcPr/>
                </a:tc>
                <a:extLst>
                  <a:ext uri="{0D108BD9-81ED-4DB2-BD59-A6C34878D82A}">
                    <a16:rowId xmlns:a16="http://schemas.microsoft.com/office/drawing/2014/main" val="10001"/>
                  </a:ext>
                </a:extLst>
              </a:tr>
            </a:tbl>
          </a:graphicData>
        </a:graphic>
      </p:graphicFrame>
      <p:graphicFrame>
        <p:nvGraphicFramePr>
          <p:cNvPr id="19" name="Table 18"/>
          <p:cNvGraphicFramePr>
            <a:graphicFrameLocks noGrp="1"/>
          </p:cNvGraphicFramePr>
          <p:nvPr/>
        </p:nvGraphicFramePr>
        <p:xfrm>
          <a:off x="304800" y="5005450"/>
          <a:ext cx="8305800" cy="1112520"/>
        </p:xfrm>
        <a:graphic>
          <a:graphicData uri="http://schemas.openxmlformats.org/drawingml/2006/table">
            <a:tbl>
              <a:tblPr firstRow="1" bandRow="1">
                <a:tableStyleId>{5C22544A-7EE6-4342-B048-85BDC9FD1C3A}</a:tableStyleId>
              </a:tblPr>
              <a:tblGrid>
                <a:gridCol w="38100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tblGrid>
              <a:tr h="370840">
                <a:tc>
                  <a:txBody>
                    <a:bodyPr/>
                    <a:lstStyle/>
                    <a:p>
                      <a:pPr algn="ctr"/>
                      <a:r>
                        <a:rPr lang="en-US" dirty="0">
                          <a:latin typeface="Times New Roman" pitchFamily="18" charset="0"/>
                          <a:cs typeface="Times New Roman" pitchFamily="18" charset="0"/>
                        </a:rPr>
                        <a:t>STRUCTURE</a:t>
                      </a:r>
                    </a:p>
                  </a:txBody>
                  <a:tcPr/>
                </a:tc>
                <a:tc>
                  <a:txBody>
                    <a:bodyPr/>
                    <a:lstStyle/>
                    <a:p>
                      <a:pPr algn="ctr"/>
                      <a:r>
                        <a:rPr lang="en-US" dirty="0">
                          <a:latin typeface="Times New Roman" pitchFamily="18" charset="0"/>
                          <a:cs typeface="Times New Roman" pitchFamily="18" charset="0"/>
                          <a:sym typeface="Symbol"/>
                        </a:rPr>
                        <a:t>FUNCTION</a:t>
                      </a:r>
                      <a:endParaRPr lang="en-US" dirty="0">
                        <a:latin typeface="Times New Roman" pitchFamily="18" charset="0"/>
                        <a:cs typeface="Times New Roman" pitchFamily="18" charset="0"/>
                      </a:endParaRPr>
                    </a:p>
                  </a:txBody>
                  <a:tcPr/>
                </a:tc>
                <a:tc>
                  <a:txBody>
                    <a:bodyPr/>
                    <a:lstStyle/>
                    <a:p>
                      <a:pPr algn="ctr"/>
                      <a:r>
                        <a:rPr lang="en-US" b="1" dirty="0">
                          <a:latin typeface="Times New Roman" pitchFamily="18" charset="0"/>
                          <a:cs typeface="Times New Roman" pitchFamily="18" charset="0"/>
                        </a:rPr>
                        <a:t>%</a:t>
                      </a:r>
                      <a:r>
                        <a:rPr lang="en-US" b="1" baseline="0" dirty="0">
                          <a:latin typeface="Times New Roman" pitchFamily="18" charset="0"/>
                          <a:cs typeface="Times New Roman" pitchFamily="18" charset="0"/>
                        </a:rPr>
                        <a:t> Lys-</a:t>
                      </a:r>
                      <a:r>
                        <a:rPr lang="en-US" b="1" baseline="0" dirty="0" err="1">
                          <a:latin typeface="Times New Roman" pitchFamily="18" charset="0"/>
                          <a:cs typeface="Times New Roman" pitchFamily="18" charset="0"/>
                        </a:rPr>
                        <a:t>Arg</a:t>
                      </a:r>
                      <a:endParaRPr lang="en-US" b="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370840">
                <a:tc>
                  <a:txBody>
                    <a:bodyPr/>
                    <a:lstStyle/>
                    <a:p>
                      <a:pPr algn="l"/>
                      <a:r>
                        <a:rPr lang="en-US" dirty="0">
                          <a:latin typeface="Times New Roman" pitchFamily="18" charset="0"/>
                          <a:cs typeface="Times New Roman" pitchFamily="18" charset="0"/>
                        </a:rPr>
                        <a:t>Histone</a:t>
                      </a:r>
                      <a:r>
                        <a:rPr lang="en-US" baseline="0" dirty="0">
                          <a:latin typeface="Times New Roman" pitchFamily="18" charset="0"/>
                          <a:cs typeface="Times New Roman" pitchFamily="18" charset="0"/>
                        </a:rPr>
                        <a:t> N-terminal strands</a:t>
                      </a:r>
                      <a:endParaRPr lang="en-US" dirty="0">
                        <a:latin typeface="Times New Roman" pitchFamily="18" charset="0"/>
                        <a:cs typeface="Times New Roman" pitchFamily="18" charset="0"/>
                      </a:endParaRPr>
                    </a:p>
                  </a:txBody>
                  <a:tcPr/>
                </a:tc>
                <a:tc>
                  <a:txBody>
                    <a:bodyPr/>
                    <a:lstStyle/>
                    <a:p>
                      <a:pPr algn="l"/>
                      <a:r>
                        <a:rPr lang="en-US" dirty="0">
                          <a:latin typeface="Times New Roman" pitchFamily="18" charset="0"/>
                          <a:cs typeface="Times New Roman" pitchFamily="18" charset="0"/>
                        </a:rPr>
                        <a:t>DNA</a:t>
                      </a:r>
                      <a:r>
                        <a:rPr lang="en-US" baseline="0" dirty="0">
                          <a:latin typeface="Times New Roman" pitchFamily="18" charset="0"/>
                          <a:cs typeface="Times New Roman" pitchFamily="18" charset="0"/>
                        </a:rPr>
                        <a:t> storage, transcription</a:t>
                      </a:r>
                      <a:endParaRPr lang="en-US" dirty="0">
                        <a:latin typeface="Times New Roman" pitchFamily="18" charset="0"/>
                        <a:cs typeface="Times New Roman" pitchFamily="18" charset="0"/>
                      </a:endParaRPr>
                    </a:p>
                  </a:txBody>
                  <a:tcPr/>
                </a:tc>
                <a:tc>
                  <a:txBody>
                    <a:bodyPr/>
                    <a:lstStyle/>
                    <a:p>
                      <a:pPr algn="ctr"/>
                      <a:r>
                        <a:rPr lang="en-US" dirty="0">
                          <a:latin typeface="Times New Roman" pitchFamily="18" charset="0"/>
                          <a:cs typeface="Times New Roman" pitchFamily="18" charset="0"/>
                        </a:rPr>
                        <a:t>34%</a:t>
                      </a:r>
                    </a:p>
                  </a:txBody>
                  <a:tcPr/>
                </a:tc>
                <a:extLst>
                  <a:ext uri="{0D108BD9-81ED-4DB2-BD59-A6C34878D82A}">
                    <a16:rowId xmlns:a16="http://schemas.microsoft.com/office/drawing/2014/main" val="10001"/>
                  </a:ext>
                </a:extLst>
              </a:tr>
              <a:tr h="370840">
                <a:tc>
                  <a:txBody>
                    <a:bodyPr/>
                    <a:lstStyle/>
                    <a:p>
                      <a:pPr algn="l"/>
                      <a:r>
                        <a:rPr lang="en-US" dirty="0">
                          <a:latin typeface="Times New Roman" pitchFamily="18" charset="0"/>
                          <a:cs typeface="Times New Roman" pitchFamily="18" charset="0"/>
                        </a:rPr>
                        <a:t>Protamine,</a:t>
                      </a:r>
                      <a:r>
                        <a:rPr lang="en-US" baseline="0" dirty="0">
                          <a:latin typeface="Times New Roman" pitchFamily="18" charset="0"/>
                          <a:cs typeface="Times New Roman" pitchFamily="18" charset="0"/>
                        </a:rPr>
                        <a:t> P1 &amp;P2 chains</a:t>
                      </a:r>
                      <a:endParaRPr lang="en-US"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itchFamily="18" charset="0"/>
                          <a:cs typeface="Times New Roman" pitchFamily="18" charset="0"/>
                        </a:rPr>
                        <a:t>DNA</a:t>
                      </a:r>
                      <a:r>
                        <a:rPr lang="en-US" baseline="0" dirty="0">
                          <a:latin typeface="Times New Roman" pitchFamily="18" charset="0"/>
                          <a:cs typeface="Times New Roman" pitchFamily="18" charset="0"/>
                        </a:rPr>
                        <a:t> storage only, little function</a:t>
                      </a:r>
                      <a:endParaRPr lang="en-US" dirty="0">
                        <a:latin typeface="Times New Roman" pitchFamily="18" charset="0"/>
                        <a:cs typeface="Times New Roman" pitchFamily="18" charset="0"/>
                      </a:endParaRPr>
                    </a:p>
                  </a:txBody>
                  <a:tcPr/>
                </a:tc>
                <a:tc>
                  <a:txBody>
                    <a:bodyPr/>
                    <a:lstStyle/>
                    <a:p>
                      <a:pPr algn="ctr"/>
                      <a:r>
                        <a:rPr lang="en-US" dirty="0">
                          <a:latin typeface="Times New Roman" pitchFamily="18" charset="0"/>
                          <a:cs typeface="Times New Roman" pitchFamily="18" charset="0"/>
                        </a:rPr>
                        <a:t>50%</a:t>
                      </a:r>
                    </a:p>
                  </a:txBody>
                  <a:tcPr/>
                </a:tc>
                <a:extLst>
                  <a:ext uri="{0D108BD9-81ED-4DB2-BD59-A6C34878D82A}">
                    <a16:rowId xmlns:a16="http://schemas.microsoft.com/office/drawing/2014/main" val="10002"/>
                  </a:ext>
                </a:extLst>
              </a:tr>
            </a:tbl>
          </a:graphicData>
        </a:graphic>
      </p:graphicFrame>
      <p:graphicFrame>
        <p:nvGraphicFramePr>
          <p:cNvPr id="16" name="Table 15"/>
          <p:cNvGraphicFramePr>
            <a:graphicFrameLocks noGrp="1"/>
          </p:cNvGraphicFramePr>
          <p:nvPr/>
        </p:nvGraphicFramePr>
        <p:xfrm>
          <a:off x="304800" y="5005515"/>
          <a:ext cx="8305800" cy="1483360"/>
        </p:xfrm>
        <a:graphic>
          <a:graphicData uri="http://schemas.openxmlformats.org/drawingml/2006/table">
            <a:tbl>
              <a:tblPr firstRow="1" bandRow="1">
                <a:tableStyleId>{5C22544A-7EE6-4342-B048-85BDC9FD1C3A}</a:tableStyleId>
              </a:tblPr>
              <a:tblGrid>
                <a:gridCol w="38100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tblGrid>
              <a:tr h="370840">
                <a:tc>
                  <a:txBody>
                    <a:bodyPr/>
                    <a:lstStyle/>
                    <a:p>
                      <a:pPr algn="ctr"/>
                      <a:r>
                        <a:rPr lang="en-US" dirty="0">
                          <a:latin typeface="Times New Roman" pitchFamily="18" charset="0"/>
                          <a:cs typeface="Times New Roman" pitchFamily="18" charset="0"/>
                        </a:rPr>
                        <a:t>STRUCTURE</a:t>
                      </a:r>
                    </a:p>
                  </a:txBody>
                  <a:tcPr/>
                </a:tc>
                <a:tc>
                  <a:txBody>
                    <a:bodyPr/>
                    <a:lstStyle/>
                    <a:p>
                      <a:pPr algn="ctr"/>
                      <a:r>
                        <a:rPr lang="en-US" dirty="0">
                          <a:latin typeface="Times New Roman" pitchFamily="18" charset="0"/>
                          <a:cs typeface="Times New Roman" pitchFamily="18" charset="0"/>
                          <a:sym typeface="Symbol"/>
                        </a:rPr>
                        <a:t>FUNCTION</a:t>
                      </a:r>
                      <a:endParaRPr lang="en-US" dirty="0">
                        <a:latin typeface="Times New Roman" pitchFamily="18" charset="0"/>
                        <a:cs typeface="Times New Roman" pitchFamily="18" charset="0"/>
                      </a:endParaRPr>
                    </a:p>
                  </a:txBody>
                  <a:tcPr/>
                </a:tc>
                <a:tc>
                  <a:txBody>
                    <a:bodyPr/>
                    <a:lstStyle/>
                    <a:p>
                      <a:pPr algn="ctr"/>
                      <a:r>
                        <a:rPr lang="en-US" b="1" dirty="0">
                          <a:latin typeface="Times New Roman" pitchFamily="18" charset="0"/>
                          <a:cs typeface="Times New Roman" pitchFamily="18" charset="0"/>
                        </a:rPr>
                        <a:t>%</a:t>
                      </a:r>
                      <a:r>
                        <a:rPr lang="en-US" b="1" baseline="0" dirty="0">
                          <a:latin typeface="Times New Roman" pitchFamily="18" charset="0"/>
                          <a:cs typeface="Times New Roman" pitchFamily="18" charset="0"/>
                        </a:rPr>
                        <a:t> Lys-</a:t>
                      </a:r>
                      <a:r>
                        <a:rPr lang="en-US" b="1" baseline="0" dirty="0" err="1">
                          <a:latin typeface="Times New Roman" pitchFamily="18" charset="0"/>
                          <a:cs typeface="Times New Roman" pitchFamily="18" charset="0"/>
                        </a:rPr>
                        <a:t>Arg</a:t>
                      </a:r>
                      <a:endParaRPr lang="en-US" b="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370840">
                <a:tc>
                  <a:txBody>
                    <a:bodyPr/>
                    <a:lstStyle/>
                    <a:p>
                      <a:pPr algn="l"/>
                      <a:r>
                        <a:rPr lang="en-US" dirty="0">
                          <a:latin typeface="Times New Roman" pitchFamily="18" charset="0"/>
                          <a:cs typeface="Times New Roman" pitchFamily="18" charset="0"/>
                        </a:rPr>
                        <a:t>Histone</a:t>
                      </a:r>
                      <a:r>
                        <a:rPr lang="en-US" baseline="0" dirty="0">
                          <a:latin typeface="Times New Roman" pitchFamily="18" charset="0"/>
                          <a:cs typeface="Times New Roman" pitchFamily="18" charset="0"/>
                        </a:rPr>
                        <a:t> N-terminal strands</a:t>
                      </a:r>
                      <a:endParaRPr lang="en-US" dirty="0">
                        <a:latin typeface="Times New Roman" pitchFamily="18" charset="0"/>
                        <a:cs typeface="Times New Roman" pitchFamily="18" charset="0"/>
                      </a:endParaRPr>
                    </a:p>
                  </a:txBody>
                  <a:tcPr/>
                </a:tc>
                <a:tc>
                  <a:txBody>
                    <a:bodyPr/>
                    <a:lstStyle/>
                    <a:p>
                      <a:pPr algn="l"/>
                      <a:r>
                        <a:rPr lang="en-US" dirty="0">
                          <a:latin typeface="Times New Roman" pitchFamily="18" charset="0"/>
                          <a:cs typeface="Times New Roman" pitchFamily="18" charset="0"/>
                        </a:rPr>
                        <a:t>DNA</a:t>
                      </a:r>
                      <a:r>
                        <a:rPr lang="en-US" baseline="0" dirty="0">
                          <a:latin typeface="Times New Roman" pitchFamily="18" charset="0"/>
                          <a:cs typeface="Times New Roman" pitchFamily="18" charset="0"/>
                        </a:rPr>
                        <a:t> storage, transcription</a:t>
                      </a:r>
                      <a:endParaRPr lang="en-US" dirty="0">
                        <a:latin typeface="Times New Roman" pitchFamily="18" charset="0"/>
                        <a:cs typeface="Times New Roman" pitchFamily="18" charset="0"/>
                      </a:endParaRPr>
                    </a:p>
                  </a:txBody>
                  <a:tcPr/>
                </a:tc>
                <a:tc>
                  <a:txBody>
                    <a:bodyPr/>
                    <a:lstStyle/>
                    <a:p>
                      <a:pPr algn="ctr"/>
                      <a:r>
                        <a:rPr lang="en-US" dirty="0">
                          <a:latin typeface="Times New Roman" pitchFamily="18" charset="0"/>
                          <a:cs typeface="Times New Roman" pitchFamily="18" charset="0"/>
                        </a:rPr>
                        <a:t>34%</a:t>
                      </a:r>
                    </a:p>
                  </a:txBody>
                  <a:tcPr/>
                </a:tc>
                <a:extLst>
                  <a:ext uri="{0D108BD9-81ED-4DB2-BD59-A6C34878D82A}">
                    <a16:rowId xmlns:a16="http://schemas.microsoft.com/office/drawing/2014/main" val="10001"/>
                  </a:ext>
                </a:extLst>
              </a:tr>
              <a:tr h="370840">
                <a:tc>
                  <a:txBody>
                    <a:bodyPr/>
                    <a:lstStyle/>
                    <a:p>
                      <a:pPr algn="l"/>
                      <a:r>
                        <a:rPr lang="en-US" dirty="0">
                          <a:latin typeface="Times New Roman" pitchFamily="18" charset="0"/>
                          <a:cs typeface="Times New Roman" pitchFamily="18" charset="0"/>
                        </a:rPr>
                        <a:t>Protamine,</a:t>
                      </a:r>
                      <a:r>
                        <a:rPr lang="en-US" baseline="0" dirty="0">
                          <a:latin typeface="Times New Roman" pitchFamily="18" charset="0"/>
                          <a:cs typeface="Times New Roman" pitchFamily="18" charset="0"/>
                        </a:rPr>
                        <a:t> P1 &amp;P2 chains</a:t>
                      </a:r>
                      <a:endParaRPr lang="en-US"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itchFamily="18" charset="0"/>
                          <a:cs typeface="Times New Roman" pitchFamily="18" charset="0"/>
                        </a:rPr>
                        <a:t>DNA</a:t>
                      </a:r>
                      <a:r>
                        <a:rPr lang="en-US" baseline="0" dirty="0">
                          <a:latin typeface="Times New Roman" pitchFamily="18" charset="0"/>
                          <a:cs typeface="Times New Roman" pitchFamily="18" charset="0"/>
                        </a:rPr>
                        <a:t> storage only, little function</a:t>
                      </a:r>
                      <a:endParaRPr lang="en-US" dirty="0">
                        <a:latin typeface="Times New Roman" pitchFamily="18" charset="0"/>
                        <a:cs typeface="Times New Roman" pitchFamily="18" charset="0"/>
                      </a:endParaRPr>
                    </a:p>
                  </a:txBody>
                  <a:tcPr/>
                </a:tc>
                <a:tc>
                  <a:txBody>
                    <a:bodyPr/>
                    <a:lstStyle/>
                    <a:p>
                      <a:pPr algn="ctr"/>
                      <a:r>
                        <a:rPr lang="en-US" dirty="0">
                          <a:latin typeface="Times New Roman" pitchFamily="18" charset="0"/>
                          <a:cs typeface="Times New Roman" pitchFamily="18" charset="0"/>
                        </a:rPr>
                        <a:t>50%</a:t>
                      </a:r>
                    </a:p>
                  </a:txBody>
                  <a:tcPr/>
                </a:tc>
                <a:extLst>
                  <a:ext uri="{0D108BD9-81ED-4DB2-BD59-A6C34878D82A}">
                    <a16:rowId xmlns:a16="http://schemas.microsoft.com/office/drawing/2014/main" val="10002"/>
                  </a:ext>
                </a:extLst>
              </a:tr>
              <a:tr h="370840">
                <a:tc>
                  <a:txBody>
                    <a:bodyPr/>
                    <a:lstStyle/>
                    <a:p>
                      <a:pPr algn="l"/>
                      <a:r>
                        <a:rPr lang="en-US">
                          <a:latin typeface="Times New Roman" pitchFamily="18" charset="0"/>
                          <a:cs typeface="Times New Roman" pitchFamily="18" charset="0"/>
                        </a:rPr>
                        <a:t>Hypothetical</a:t>
                      </a:r>
                      <a:r>
                        <a:rPr lang="en-US" baseline="0">
                          <a:latin typeface="Times New Roman" pitchFamily="18" charset="0"/>
                          <a:cs typeface="Times New Roman" pitchFamily="18" charset="0"/>
                        </a:rPr>
                        <a:t> 100% basic nucleoprotein</a:t>
                      </a:r>
                      <a:endParaRPr lang="en-US" dirty="0">
                        <a:latin typeface="Times New Roman" pitchFamily="18" charset="0"/>
                        <a:cs typeface="Times New Roman" pitchFamily="18" charset="0"/>
                      </a:endParaRPr>
                    </a:p>
                  </a:txBody>
                  <a:tcPr/>
                </a:tc>
                <a:tc>
                  <a:txBody>
                    <a:bodyPr/>
                    <a:lstStyle/>
                    <a:p>
                      <a:pPr algn="l"/>
                      <a:r>
                        <a:rPr lang="en-US" dirty="0">
                          <a:latin typeface="Times New Roman" pitchFamily="18" charset="0"/>
                          <a:cs typeface="Times New Roman" pitchFamily="18" charset="0"/>
                        </a:rPr>
                        <a:t>[Presumably] lifeless crystal</a:t>
                      </a:r>
                    </a:p>
                  </a:txBody>
                  <a:tcPr/>
                </a:tc>
                <a:tc>
                  <a:txBody>
                    <a:bodyPr/>
                    <a:lstStyle/>
                    <a:p>
                      <a:pPr algn="ctr"/>
                      <a:r>
                        <a:rPr lang="en-US" dirty="0">
                          <a:latin typeface="Times New Roman" pitchFamily="18" charset="0"/>
                          <a:cs typeface="Times New Roman" pitchFamily="18" charset="0"/>
                        </a:rPr>
                        <a:t>100%</a:t>
                      </a:r>
                    </a:p>
                  </a:txBody>
                  <a:tcPr/>
                </a:tc>
                <a:extLst>
                  <a:ext uri="{0D108BD9-81ED-4DB2-BD59-A6C34878D82A}">
                    <a16:rowId xmlns:a16="http://schemas.microsoft.com/office/drawing/2014/main" val="10003"/>
                  </a:ext>
                </a:extLst>
              </a:tr>
            </a:tbl>
          </a:graphicData>
        </a:graphic>
      </p:graphicFrame>
    </p:spTree>
    <p:custDataLst>
      <p:tags r:id="rId1"/>
    </p:custDataLst>
  </p:cSld>
  <p:clrMapOvr>
    <a:masterClrMapping/>
  </p:clrMapOvr>
  <p:transition advClick="0" advTm="16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2" presetClass="entr" presetSubtype="8" fill="hold" nodeType="afterEffect">
                                  <p:stCondLst>
                                    <p:cond delay="110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0-#ppt_w/2"/>
                                          </p:val>
                                        </p:tav>
                                        <p:tav tm="100000">
                                          <p:val>
                                            <p:strVal val="#ppt_x"/>
                                          </p:val>
                                        </p:tav>
                                      </p:tavLst>
                                    </p:anim>
                                    <p:anim calcmode="lin" valueType="num">
                                      <p:cBhvr additive="base">
                                        <p:cTn id="11" dur="500" fill="hold"/>
                                        <p:tgtEl>
                                          <p:spTgt spid="9"/>
                                        </p:tgtEl>
                                        <p:attrNameLst>
                                          <p:attrName>ppt_y</p:attrName>
                                        </p:attrNameLst>
                                      </p:cBhvr>
                                      <p:tavLst>
                                        <p:tav tm="0">
                                          <p:val>
                                            <p:strVal val="#ppt_y"/>
                                          </p:val>
                                        </p:tav>
                                        <p:tav tm="100000">
                                          <p:val>
                                            <p:strVal val="#ppt_y"/>
                                          </p:val>
                                        </p:tav>
                                      </p:tavLst>
                                    </p:anim>
                                  </p:childTnLst>
                                </p:cTn>
                              </p:par>
                            </p:childTnLst>
                          </p:cTn>
                        </p:par>
                        <p:par>
                          <p:cTn id="12" fill="hold">
                            <p:stCondLst>
                              <p:cond delay="11500"/>
                            </p:stCondLst>
                            <p:childTnLst>
                              <p:par>
                                <p:cTn id="13" presetID="2" presetClass="entr" presetSubtype="8" fill="hold" nodeType="afterEffect">
                                  <p:stCondLst>
                                    <p:cond delay="10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par>
                          <p:cTn id="17" fill="hold">
                            <p:stCondLst>
                              <p:cond delay="13000"/>
                            </p:stCondLst>
                            <p:childTnLst>
                              <p:par>
                                <p:cTn id="18" presetID="2" presetClass="entr" presetSubtype="8" fill="hold" nodeType="afterEffect">
                                  <p:stCondLst>
                                    <p:cond delay="100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par>
                          <p:cTn id="22" fill="hold">
                            <p:stCondLst>
                              <p:cond delay="14500"/>
                            </p:stCondLst>
                            <p:childTnLst>
                              <p:par>
                                <p:cTn id="23" presetID="9" presetClass="exit" presetSubtype="0" fill="hold" nodeType="afterEffect">
                                  <p:stCondLst>
                                    <p:cond delay="6000"/>
                                  </p:stCondLst>
                                  <p:childTnLst>
                                    <p:animEffect transition="out" filter="dissolv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par>
                                <p:cTn id="26" presetID="9" presetClass="exit" presetSubtype="0" fill="hold" nodeType="withEffect">
                                  <p:stCondLst>
                                    <p:cond delay="6000"/>
                                  </p:stCondLst>
                                  <p:childTnLst>
                                    <p:animEffect transition="out" filter="dissolv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par>
                                <p:cTn id="29" presetID="9" presetClass="exit" presetSubtype="0" fill="hold" nodeType="withEffect">
                                  <p:stCondLst>
                                    <p:cond delay="6000"/>
                                  </p:stCondLst>
                                  <p:childTnLst>
                                    <p:animEffect transition="out" filter="dissolv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par>
                          <p:cTn id="32" fill="hold">
                            <p:stCondLst>
                              <p:cond delay="21000"/>
                            </p:stCondLst>
                            <p:childTnLst>
                              <p:par>
                                <p:cTn id="33" presetID="2" presetClass="entr" presetSubtype="8" fill="hold" nodeType="afterEffect">
                                  <p:stCondLst>
                                    <p:cond delay="400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0-#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childTnLst>
                          </p:cTn>
                        </p:par>
                        <p:par>
                          <p:cTn id="37" fill="hold">
                            <p:stCondLst>
                              <p:cond delay="25500"/>
                            </p:stCondLst>
                            <p:childTnLst>
                              <p:par>
                                <p:cTn id="38" presetID="2" presetClass="entr" presetSubtype="8" fill="hold" nodeType="afterEffect">
                                  <p:stCondLst>
                                    <p:cond delay="100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0-#ppt_w/2"/>
                                          </p:val>
                                        </p:tav>
                                        <p:tav tm="100000">
                                          <p:val>
                                            <p:strVal val="#ppt_x"/>
                                          </p:val>
                                        </p:tav>
                                      </p:tavLst>
                                    </p:anim>
                                    <p:anim calcmode="lin" valueType="num">
                                      <p:cBhvr additive="base">
                                        <p:cTn id="41" dur="500" fill="hold"/>
                                        <p:tgtEl>
                                          <p:spTgt spid="14"/>
                                        </p:tgtEl>
                                        <p:attrNameLst>
                                          <p:attrName>ppt_y</p:attrName>
                                        </p:attrNameLst>
                                      </p:cBhvr>
                                      <p:tavLst>
                                        <p:tav tm="0">
                                          <p:val>
                                            <p:strVal val="#ppt_y"/>
                                          </p:val>
                                        </p:tav>
                                        <p:tav tm="100000">
                                          <p:val>
                                            <p:strVal val="#ppt_y"/>
                                          </p:val>
                                        </p:tav>
                                      </p:tavLst>
                                    </p:anim>
                                  </p:childTnLst>
                                </p:cTn>
                              </p:par>
                            </p:childTnLst>
                          </p:cTn>
                        </p:par>
                        <p:par>
                          <p:cTn id="42" fill="hold">
                            <p:stCondLst>
                              <p:cond delay="27000"/>
                            </p:stCondLst>
                            <p:childTnLst>
                              <p:par>
                                <p:cTn id="43" presetID="2" presetClass="entr" presetSubtype="8" fill="hold" nodeType="afterEffect">
                                  <p:stCondLst>
                                    <p:cond delay="800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0-#ppt_w/2"/>
                                          </p:val>
                                        </p:tav>
                                        <p:tav tm="100000">
                                          <p:val>
                                            <p:strVal val="#ppt_x"/>
                                          </p:val>
                                        </p:tav>
                                      </p:tavLst>
                                    </p:anim>
                                    <p:anim calcmode="lin" valueType="num">
                                      <p:cBhvr additive="base">
                                        <p:cTn id="46" dur="500" fill="hold"/>
                                        <p:tgtEl>
                                          <p:spTgt spid="13"/>
                                        </p:tgtEl>
                                        <p:attrNameLst>
                                          <p:attrName>ppt_y</p:attrName>
                                        </p:attrNameLst>
                                      </p:cBhvr>
                                      <p:tavLst>
                                        <p:tav tm="0">
                                          <p:val>
                                            <p:strVal val="#ppt_y"/>
                                          </p:val>
                                        </p:tav>
                                        <p:tav tm="100000">
                                          <p:val>
                                            <p:strVal val="#ppt_y"/>
                                          </p:val>
                                        </p:tav>
                                      </p:tavLst>
                                    </p:anim>
                                  </p:childTnLst>
                                </p:cTn>
                              </p:par>
                            </p:childTnLst>
                          </p:cTn>
                        </p:par>
                        <p:par>
                          <p:cTn id="47" fill="hold">
                            <p:stCondLst>
                              <p:cond delay="35500"/>
                            </p:stCondLst>
                            <p:childTnLst>
                              <p:par>
                                <p:cTn id="48" presetID="9" presetClass="exit" presetSubtype="0" fill="hold" nodeType="afterEffect">
                                  <p:stCondLst>
                                    <p:cond delay="6000"/>
                                  </p:stCondLst>
                                  <p:childTnLst>
                                    <p:animEffect transition="out" filter="dissolv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9" presetClass="exit" presetSubtype="0" fill="hold" nodeType="withEffect">
                                  <p:stCondLst>
                                    <p:cond delay="6000"/>
                                  </p:stCondLst>
                                  <p:childTnLst>
                                    <p:animEffect transition="out" filter="dissolve">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9" presetClass="exit" presetSubtype="0" fill="hold" nodeType="withEffect">
                                  <p:stCondLst>
                                    <p:cond delay="6000"/>
                                  </p:stCondLst>
                                  <p:childTnLst>
                                    <p:animEffect transition="out" filter="dissolve">
                                      <p:cBhvr>
                                        <p:cTn id="55" dur="500"/>
                                        <p:tgtEl>
                                          <p:spTgt spid="13"/>
                                        </p:tgtEl>
                                      </p:cBhvr>
                                    </p:animEffect>
                                    <p:set>
                                      <p:cBhvr>
                                        <p:cTn id="56" dur="1" fill="hold">
                                          <p:stCondLst>
                                            <p:cond delay="499"/>
                                          </p:stCondLst>
                                        </p:cTn>
                                        <p:tgtEl>
                                          <p:spTgt spid="13"/>
                                        </p:tgtEl>
                                        <p:attrNameLst>
                                          <p:attrName>style.visibility</p:attrName>
                                        </p:attrNameLst>
                                      </p:cBhvr>
                                      <p:to>
                                        <p:strVal val="hidden"/>
                                      </p:to>
                                    </p:set>
                                  </p:childTnLst>
                                </p:cTn>
                              </p:par>
                            </p:childTnLst>
                          </p:cTn>
                        </p:par>
                        <p:par>
                          <p:cTn id="57" fill="hold">
                            <p:stCondLst>
                              <p:cond delay="42000"/>
                            </p:stCondLst>
                            <p:childTnLst>
                              <p:par>
                                <p:cTn id="58" presetID="2" presetClass="entr" presetSubtype="8" fill="hold" nodeType="afterEffect">
                                  <p:stCondLst>
                                    <p:cond delay="2000"/>
                                  </p:stCondLst>
                                  <p:childTnLst>
                                    <p:set>
                                      <p:cBhvr>
                                        <p:cTn id="59" dur="1" fill="hold">
                                          <p:stCondLst>
                                            <p:cond delay="0"/>
                                          </p:stCondLst>
                                        </p:cTn>
                                        <p:tgtEl>
                                          <p:spTgt spid="15"/>
                                        </p:tgtEl>
                                        <p:attrNameLst>
                                          <p:attrName>style.visibility</p:attrName>
                                        </p:attrNameLst>
                                      </p:cBhvr>
                                      <p:to>
                                        <p:strVal val="visible"/>
                                      </p:to>
                                    </p:set>
                                    <p:anim calcmode="lin" valueType="num">
                                      <p:cBhvr additive="base">
                                        <p:cTn id="60" dur="500" fill="hold"/>
                                        <p:tgtEl>
                                          <p:spTgt spid="15"/>
                                        </p:tgtEl>
                                        <p:attrNameLst>
                                          <p:attrName>ppt_x</p:attrName>
                                        </p:attrNameLst>
                                      </p:cBhvr>
                                      <p:tavLst>
                                        <p:tav tm="0">
                                          <p:val>
                                            <p:strVal val="0-#ppt_w/2"/>
                                          </p:val>
                                        </p:tav>
                                        <p:tav tm="100000">
                                          <p:val>
                                            <p:strVal val="#ppt_x"/>
                                          </p:val>
                                        </p:tav>
                                      </p:tavLst>
                                    </p:anim>
                                    <p:anim calcmode="lin" valueType="num">
                                      <p:cBhvr additive="base">
                                        <p:cTn id="61" dur="500" fill="hold"/>
                                        <p:tgtEl>
                                          <p:spTgt spid="15"/>
                                        </p:tgtEl>
                                        <p:attrNameLst>
                                          <p:attrName>ppt_y</p:attrName>
                                        </p:attrNameLst>
                                      </p:cBhvr>
                                      <p:tavLst>
                                        <p:tav tm="0">
                                          <p:val>
                                            <p:strVal val="#ppt_y"/>
                                          </p:val>
                                        </p:tav>
                                        <p:tav tm="100000">
                                          <p:val>
                                            <p:strVal val="#ppt_y"/>
                                          </p:val>
                                        </p:tav>
                                      </p:tavLst>
                                    </p:anim>
                                  </p:childTnLst>
                                </p:cTn>
                              </p:par>
                            </p:childTnLst>
                          </p:cTn>
                        </p:par>
                        <p:par>
                          <p:cTn id="62" fill="hold">
                            <p:stCondLst>
                              <p:cond delay="44500"/>
                            </p:stCondLst>
                            <p:childTnLst>
                              <p:par>
                                <p:cTn id="63" presetID="1" presetClass="exit" presetSubtype="0" fill="hold" nodeType="afterEffect">
                                  <p:stCondLst>
                                    <p:cond delay="25000"/>
                                  </p:stCondLst>
                                  <p:childTnLst>
                                    <p:set>
                                      <p:cBhvr>
                                        <p:cTn id="64" dur="1" fill="hold">
                                          <p:stCondLst>
                                            <p:cond delay="0"/>
                                          </p:stCondLst>
                                        </p:cTn>
                                        <p:tgtEl>
                                          <p:spTgt spid="15"/>
                                        </p:tgtEl>
                                        <p:attrNameLst>
                                          <p:attrName>style.visibility</p:attrName>
                                        </p:attrNameLst>
                                      </p:cBhvr>
                                      <p:to>
                                        <p:strVal val="hidden"/>
                                      </p:to>
                                    </p:set>
                                  </p:childTnLst>
                                </p:cTn>
                              </p:par>
                              <p:par>
                                <p:cTn id="65" presetID="2" presetClass="entr" presetSubtype="8" fill="hold" nodeType="withEffect">
                                  <p:stCondLst>
                                    <p:cond delay="2500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0-#ppt_w/2"/>
                                          </p:val>
                                        </p:tav>
                                        <p:tav tm="100000">
                                          <p:val>
                                            <p:strVal val="#ppt_x"/>
                                          </p:val>
                                        </p:tav>
                                      </p:tavLst>
                                    </p:anim>
                                    <p:anim calcmode="lin" valueType="num">
                                      <p:cBhvr additive="base">
                                        <p:cTn id="68" dur="500" fill="hold"/>
                                        <p:tgtEl>
                                          <p:spTgt spid="18"/>
                                        </p:tgtEl>
                                        <p:attrNameLst>
                                          <p:attrName>ppt_y</p:attrName>
                                        </p:attrNameLst>
                                      </p:cBhvr>
                                      <p:tavLst>
                                        <p:tav tm="0">
                                          <p:val>
                                            <p:strVal val="#ppt_y"/>
                                          </p:val>
                                        </p:tav>
                                        <p:tav tm="100000">
                                          <p:val>
                                            <p:strVal val="#ppt_y"/>
                                          </p:val>
                                        </p:tav>
                                      </p:tavLst>
                                    </p:anim>
                                  </p:childTnLst>
                                </p:cTn>
                              </p:par>
                            </p:childTnLst>
                          </p:cTn>
                        </p:par>
                        <p:par>
                          <p:cTn id="69" fill="hold">
                            <p:stCondLst>
                              <p:cond delay="70000"/>
                            </p:stCondLst>
                            <p:childTnLst>
                              <p:par>
                                <p:cTn id="70" presetID="9" presetClass="entr" presetSubtype="0" fill="hold" nodeType="afterEffect">
                                  <p:stCondLst>
                                    <p:cond delay="10000"/>
                                  </p:stCondLst>
                                  <p:childTnLst>
                                    <p:set>
                                      <p:cBhvr>
                                        <p:cTn id="71" dur="1" fill="hold">
                                          <p:stCondLst>
                                            <p:cond delay="0"/>
                                          </p:stCondLst>
                                        </p:cTn>
                                        <p:tgtEl>
                                          <p:spTgt spid="19"/>
                                        </p:tgtEl>
                                        <p:attrNameLst>
                                          <p:attrName>style.visibility</p:attrName>
                                        </p:attrNameLst>
                                      </p:cBhvr>
                                      <p:to>
                                        <p:strVal val="visible"/>
                                      </p:to>
                                    </p:set>
                                    <p:animEffect transition="in" filter="dissolve">
                                      <p:cBhvr>
                                        <p:cTn id="72" dur="500"/>
                                        <p:tgtEl>
                                          <p:spTgt spid="19"/>
                                        </p:tgtEl>
                                      </p:cBhvr>
                                    </p:animEffect>
                                  </p:childTnLst>
                                </p:cTn>
                              </p:par>
                            </p:childTnLst>
                          </p:cTn>
                        </p:par>
                        <p:par>
                          <p:cTn id="73" fill="hold">
                            <p:stCondLst>
                              <p:cond delay="80500"/>
                            </p:stCondLst>
                            <p:childTnLst>
                              <p:par>
                                <p:cTn id="74" presetID="9" presetClass="entr" presetSubtype="0" fill="hold" nodeType="afterEffect">
                                  <p:stCondLst>
                                    <p:cond delay="28000"/>
                                  </p:stCondLst>
                                  <p:childTnLst>
                                    <p:set>
                                      <p:cBhvr>
                                        <p:cTn id="75" dur="1" fill="hold">
                                          <p:stCondLst>
                                            <p:cond delay="0"/>
                                          </p:stCondLst>
                                        </p:cTn>
                                        <p:tgtEl>
                                          <p:spTgt spid="16"/>
                                        </p:tgtEl>
                                        <p:attrNameLst>
                                          <p:attrName>style.visibility</p:attrName>
                                        </p:attrNameLst>
                                      </p:cBhvr>
                                      <p:to>
                                        <p:strVal val="visible"/>
                                      </p:to>
                                    </p:set>
                                    <p:animEffect transition="in" filter="dissolve">
                                      <p:cBhvr>
                                        <p:cTn id="7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1707" numSld="999">
                <p:cTn id="7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2A[g]-H2B[h]_large_centered.jpg"/>
          <p:cNvPicPr>
            <a:picLocks noChangeAspect="1"/>
          </p:cNvPicPr>
          <p:nvPr/>
        </p:nvPicPr>
        <p:blipFill>
          <a:blip r:embed="rId6" cstate="print"/>
          <a:stretch>
            <a:fillRect/>
          </a:stretch>
        </p:blipFill>
        <p:spPr>
          <a:xfrm>
            <a:off x="2141220" y="998220"/>
            <a:ext cx="4861560" cy="4861560"/>
          </a:xfrm>
          <a:prstGeom prst="rect">
            <a:avLst/>
          </a:prstGeom>
        </p:spPr>
      </p:pic>
      <p:sp>
        <p:nvSpPr>
          <p:cNvPr id="6" name="TextBox 5"/>
          <p:cNvSpPr txBox="1"/>
          <p:nvPr/>
        </p:nvSpPr>
        <p:spPr>
          <a:xfrm>
            <a:off x="3761096" y="4719935"/>
            <a:ext cx="1295400" cy="461665"/>
          </a:xfrm>
          <a:prstGeom prst="rect">
            <a:avLst/>
          </a:prstGeom>
          <a:noFill/>
        </p:spPr>
        <p:txBody>
          <a:bodyPr wrap="square" rtlCol="0">
            <a:spAutoFit/>
          </a:bodyPr>
          <a:lstStyle/>
          <a:p>
            <a:pPr algn="ctr"/>
            <a:r>
              <a:rPr lang="en-US" sz="2400" dirty="0">
                <a:solidFill>
                  <a:srgbClr val="5BE7C6"/>
                </a:solidFill>
                <a:latin typeface="Times New Roman" pitchFamily="18" charset="0"/>
                <a:cs typeface="Times New Roman" pitchFamily="18" charset="0"/>
              </a:rPr>
              <a:t>Helix I</a:t>
            </a:r>
          </a:p>
        </p:txBody>
      </p:sp>
      <p:sp>
        <p:nvSpPr>
          <p:cNvPr id="7" name="TextBox 6"/>
          <p:cNvSpPr txBox="1"/>
          <p:nvPr/>
        </p:nvSpPr>
        <p:spPr>
          <a:xfrm>
            <a:off x="5638800" y="3491552"/>
            <a:ext cx="1295400" cy="461665"/>
          </a:xfrm>
          <a:prstGeom prst="rect">
            <a:avLst/>
          </a:prstGeom>
          <a:noFill/>
        </p:spPr>
        <p:txBody>
          <a:bodyPr wrap="square" rtlCol="0">
            <a:spAutoFit/>
          </a:bodyPr>
          <a:lstStyle/>
          <a:p>
            <a:pPr algn="ctr"/>
            <a:r>
              <a:rPr lang="en-US" sz="2400" dirty="0">
                <a:solidFill>
                  <a:srgbClr val="FF99CC"/>
                </a:solidFill>
                <a:latin typeface="Times New Roman" pitchFamily="18" charset="0"/>
                <a:cs typeface="Times New Roman" pitchFamily="18" charset="0"/>
              </a:rPr>
              <a:t>Helix I</a:t>
            </a:r>
          </a:p>
        </p:txBody>
      </p:sp>
      <p:grpSp>
        <p:nvGrpSpPr>
          <p:cNvPr id="3" name="Group 10"/>
          <p:cNvGrpSpPr/>
          <p:nvPr/>
        </p:nvGrpSpPr>
        <p:grpSpPr>
          <a:xfrm>
            <a:off x="1447800" y="4738048"/>
            <a:ext cx="2035792" cy="1045949"/>
            <a:chOff x="1447800" y="4738048"/>
            <a:chExt cx="2035792" cy="1045949"/>
          </a:xfrm>
        </p:grpSpPr>
        <p:sp>
          <p:nvSpPr>
            <p:cNvPr id="8" name="TextBox 7"/>
            <p:cNvSpPr txBox="1"/>
            <p:nvPr/>
          </p:nvSpPr>
          <p:spPr>
            <a:xfrm>
              <a:off x="1447800" y="4953000"/>
              <a:ext cx="1508760" cy="830997"/>
            </a:xfrm>
            <a:prstGeom prst="rect">
              <a:avLst/>
            </a:prstGeom>
            <a:noFill/>
          </p:spPr>
          <p:txBody>
            <a:bodyPr wrap="square" rtlCol="0">
              <a:spAutoFit/>
            </a:bodyPr>
            <a:lstStyle/>
            <a:p>
              <a:pPr algn="ctr"/>
              <a:r>
                <a:rPr lang="en-US" sz="2400" dirty="0">
                  <a:solidFill>
                    <a:srgbClr val="5BE7C6"/>
                  </a:solidFill>
                  <a:latin typeface="Times New Roman" pitchFamily="18" charset="0"/>
                  <a:cs typeface="Times New Roman" pitchFamily="18" charset="0"/>
                  <a:sym typeface="Symbol"/>
                </a:rPr>
                <a:t>-Strand</a:t>
              </a:r>
              <a:r>
                <a:rPr lang="en-US" sz="2400" dirty="0">
                  <a:solidFill>
                    <a:srgbClr val="5BE7C6"/>
                  </a:solidFill>
                  <a:latin typeface="Times New Roman" pitchFamily="18" charset="0"/>
                  <a:cs typeface="Times New Roman" pitchFamily="18" charset="0"/>
                </a:rPr>
                <a:t> 1</a:t>
              </a:r>
            </a:p>
          </p:txBody>
        </p:sp>
        <p:cxnSp>
          <p:nvCxnSpPr>
            <p:cNvPr id="10" name="Straight Arrow Connector 9"/>
            <p:cNvCxnSpPr/>
            <p:nvPr/>
          </p:nvCxnSpPr>
          <p:spPr>
            <a:xfrm flipV="1">
              <a:off x="2873992" y="4738048"/>
              <a:ext cx="609600" cy="304800"/>
            </a:xfrm>
            <a:prstGeom prst="straightConnector1">
              <a:avLst/>
            </a:prstGeom>
            <a:ln w="19050">
              <a:solidFill>
                <a:srgbClr val="5BE7C6"/>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Group 14"/>
          <p:cNvGrpSpPr/>
          <p:nvPr/>
        </p:nvGrpSpPr>
        <p:grpSpPr>
          <a:xfrm>
            <a:off x="6204040" y="3084400"/>
            <a:ext cx="2110400" cy="822960"/>
            <a:chOff x="6463352" y="2784144"/>
            <a:chExt cx="2110400" cy="822960"/>
          </a:xfrm>
        </p:grpSpPr>
        <p:sp>
          <p:nvSpPr>
            <p:cNvPr id="12" name="TextBox 11"/>
            <p:cNvSpPr txBox="1"/>
            <p:nvPr/>
          </p:nvSpPr>
          <p:spPr>
            <a:xfrm>
              <a:off x="7064992" y="2784144"/>
              <a:ext cx="1508760" cy="822960"/>
            </a:xfrm>
            <a:prstGeom prst="rect">
              <a:avLst/>
            </a:prstGeom>
            <a:noFill/>
          </p:spPr>
          <p:txBody>
            <a:bodyPr wrap="square" rtlCol="0">
              <a:spAutoFit/>
            </a:bodyPr>
            <a:lstStyle/>
            <a:p>
              <a:pPr algn="ctr"/>
              <a:r>
                <a:rPr lang="en-US" sz="2400" dirty="0">
                  <a:solidFill>
                    <a:srgbClr val="FF99CC"/>
                  </a:solidFill>
                  <a:latin typeface="Times New Roman" pitchFamily="18" charset="0"/>
                  <a:cs typeface="Times New Roman" pitchFamily="18" charset="0"/>
                  <a:sym typeface="Symbol"/>
                </a:rPr>
                <a:t>-Strand</a:t>
              </a:r>
              <a:r>
                <a:rPr lang="en-US" sz="2400" dirty="0">
                  <a:solidFill>
                    <a:srgbClr val="FF99CC"/>
                  </a:solidFill>
                  <a:latin typeface="Times New Roman" pitchFamily="18" charset="0"/>
                  <a:cs typeface="Times New Roman" pitchFamily="18" charset="0"/>
                </a:rPr>
                <a:t> 1</a:t>
              </a:r>
            </a:p>
          </p:txBody>
        </p:sp>
        <p:cxnSp>
          <p:nvCxnSpPr>
            <p:cNvPr id="14" name="Straight Arrow Connector 13"/>
            <p:cNvCxnSpPr/>
            <p:nvPr/>
          </p:nvCxnSpPr>
          <p:spPr>
            <a:xfrm rot="10800000">
              <a:off x="6463352" y="3040040"/>
              <a:ext cx="533400" cy="1588"/>
            </a:xfrm>
            <a:prstGeom prst="straightConnector1">
              <a:avLst/>
            </a:prstGeom>
            <a:ln w="19050">
              <a:solidFill>
                <a:srgbClr val="FF99CC"/>
              </a:solidFill>
              <a:tailEnd type="arrow"/>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1371600" y="4142096"/>
            <a:ext cx="1600200" cy="461665"/>
          </a:xfrm>
          <a:prstGeom prst="rect">
            <a:avLst/>
          </a:prstGeom>
          <a:noFill/>
        </p:spPr>
        <p:txBody>
          <a:bodyPr wrap="square" rtlCol="0">
            <a:spAutoFit/>
          </a:bodyPr>
          <a:lstStyle/>
          <a:p>
            <a:pPr algn="ctr"/>
            <a:r>
              <a:rPr lang="en-US" sz="2400" dirty="0">
                <a:solidFill>
                  <a:srgbClr val="FF99CC"/>
                </a:solidFill>
                <a:latin typeface="Times New Roman" pitchFamily="18" charset="0"/>
                <a:cs typeface="Times New Roman" pitchFamily="18" charset="0"/>
                <a:sym typeface="Symbol"/>
              </a:rPr>
              <a:t>-Strand</a:t>
            </a:r>
            <a:r>
              <a:rPr lang="en-US" sz="2400" dirty="0">
                <a:solidFill>
                  <a:srgbClr val="FF99CC"/>
                </a:solidFill>
                <a:latin typeface="Times New Roman" pitchFamily="18" charset="0"/>
                <a:cs typeface="Times New Roman" pitchFamily="18" charset="0"/>
              </a:rPr>
              <a:t> 2</a:t>
            </a:r>
          </a:p>
        </p:txBody>
      </p:sp>
      <p:sp>
        <p:nvSpPr>
          <p:cNvPr id="17" name="TextBox 16"/>
          <p:cNvSpPr txBox="1"/>
          <p:nvPr/>
        </p:nvSpPr>
        <p:spPr>
          <a:xfrm>
            <a:off x="6342792" y="2218983"/>
            <a:ext cx="1582008" cy="461665"/>
          </a:xfrm>
          <a:prstGeom prst="rect">
            <a:avLst/>
          </a:prstGeom>
          <a:noFill/>
        </p:spPr>
        <p:txBody>
          <a:bodyPr wrap="square" rtlCol="0">
            <a:spAutoFit/>
          </a:bodyPr>
          <a:lstStyle/>
          <a:p>
            <a:pPr algn="ctr"/>
            <a:r>
              <a:rPr lang="en-US" sz="2400" dirty="0">
                <a:solidFill>
                  <a:srgbClr val="5BE7C6"/>
                </a:solidFill>
                <a:latin typeface="Times New Roman" pitchFamily="18" charset="0"/>
                <a:cs typeface="Times New Roman" pitchFamily="18" charset="0"/>
                <a:sym typeface="Symbol"/>
              </a:rPr>
              <a:t>-Strand</a:t>
            </a:r>
            <a:r>
              <a:rPr lang="en-US" sz="2400" dirty="0">
                <a:solidFill>
                  <a:srgbClr val="5BE7C6"/>
                </a:solidFill>
                <a:latin typeface="Times New Roman" pitchFamily="18" charset="0"/>
                <a:cs typeface="Times New Roman" pitchFamily="18" charset="0"/>
              </a:rPr>
              <a:t> 2</a:t>
            </a:r>
          </a:p>
        </p:txBody>
      </p:sp>
      <p:sp>
        <p:nvSpPr>
          <p:cNvPr id="13" name="TextBox 12"/>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15" name="Slide 198.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617525"/>
            <a:ext cx="304800" cy="304800"/>
          </a:xfrm>
          <a:prstGeom prst="rect">
            <a:avLst/>
          </a:prstGeom>
        </p:spPr>
      </p:pic>
    </p:spTree>
    <p:custDataLst>
      <p:tags r:id="rId1"/>
    </p:custDataLst>
  </p:cSld>
  <p:clrMapOvr>
    <a:masterClrMapping/>
  </p:clrMapOvr>
  <p:transition advClick="0" advTm="36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6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5366">
                <p:cTn id="7"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H2A-H2B_adjust position1.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8" cstate="print"/>
          <a:stretch>
            <a:fillRect/>
          </a:stretch>
        </p:blipFill>
        <p:spPr>
          <a:xfrm>
            <a:off x="2141538" y="998538"/>
            <a:ext cx="4860925" cy="4860925"/>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9" action="ppaction://hlinksldjump"/>
              </a:rPr>
              <a:t>Table of Contents</a:t>
            </a:r>
            <a:endParaRPr lang="en-US" dirty="0"/>
          </a:p>
        </p:txBody>
      </p:sp>
      <p:pic>
        <p:nvPicPr>
          <p:cNvPr id="4" name="Slide 199.mp3">
            <a:hlinkClick r:id="" action="ppaction://media"/>
          </p:cNvPr>
          <p:cNvPicPr>
            <a:picLocks noChangeAspect="1"/>
          </p:cNvPicPr>
          <p:nvPr>
            <a:audioFile r:link="rId5"/>
            <p:extLst>
              <p:ext uri="{DAA4B4D4-6D71-4841-9C94-3DE7FCFB9230}">
                <p14:media xmlns:p14="http://schemas.microsoft.com/office/powerpoint/2010/main" r:link="rId4"/>
              </p:ext>
            </p:extLst>
          </p:nvPr>
        </p:nvPicPr>
        <p:blipFill>
          <a:blip r:embed="rId10" cstate="print"/>
          <a:stretch>
            <a:fillRect/>
          </a:stretch>
        </p:blipFill>
        <p:spPr>
          <a:xfrm>
            <a:off x="76200" y="6629400"/>
            <a:ext cx="304800" cy="304800"/>
          </a:xfrm>
          <a:prstGeom prst="rect">
            <a:avLst/>
          </a:prstGeom>
        </p:spPr>
      </p:pic>
    </p:spTree>
    <p:custDataLst>
      <p:tags r:id="rId1"/>
    </p:custDataLst>
  </p:cSld>
  <p:clrMapOvr>
    <a:masterClrMapping/>
  </p:clrMapOvr>
  <p:transition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 presetClass="mediacall" presetSubtype="0" fill="hold" nodeType="afterEffect">
                                  <p:stCondLst>
                                    <p:cond delay="5000"/>
                                  </p:stCondLst>
                                  <p:childTnLst>
                                    <p:cmd type="call" cmd="playFrom(0.0)">
                                      <p:cBhvr>
                                        <p:cTn id="9" dur="1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2"/>
                </p:tgtEl>
              </p:cMediaNode>
            </p:video>
            <p:audio>
              <p:cMediaNode vol="86585" numSld="999">
                <p:cTn id="11"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797175"/>
            <a:ext cx="7772400" cy="1470025"/>
          </a:xfrm>
        </p:spPr>
        <p:txBody>
          <a:bodyPr>
            <a:noAutofit/>
          </a:bodyPr>
          <a:lstStyle/>
          <a:p>
            <a:pPr algn="l"/>
            <a:r>
              <a:rPr lang="en-US" sz="3200" dirty="0">
                <a:latin typeface="Arial" pitchFamily="34" charset="0"/>
                <a:cs typeface="Arial" pitchFamily="34" charset="0"/>
              </a:rPr>
              <a:t>Most of the virtual structure files in this project were created in Maestro, a component of the Schrödinger Suite, which was kindly made available by Schrödinger, Inc. (</a:t>
            </a:r>
            <a:r>
              <a:rPr lang="en-US" sz="3200" dirty="0">
                <a:latin typeface="Arial" pitchFamily="34" charset="0"/>
                <a:cs typeface="Arial" pitchFamily="34" charset="0"/>
                <a:hlinkClick r:id="rId4"/>
              </a:rPr>
              <a:t>www.schrodinger.com</a:t>
            </a:r>
            <a:r>
              <a:rPr lang="en-US" sz="3200" dirty="0">
                <a:latin typeface="Arial" pitchFamily="34" charset="0"/>
                <a:cs typeface="Arial" pitchFamily="34" charset="0"/>
              </a:rPr>
              <a:t>).</a:t>
            </a:r>
            <a:br>
              <a:rPr lang="en-US" sz="3200" dirty="0">
                <a:latin typeface="Arial" pitchFamily="34" charset="0"/>
                <a:cs typeface="Arial" pitchFamily="34" charset="0"/>
              </a:rPr>
            </a:br>
            <a:br>
              <a:rPr lang="en-US" sz="3200" dirty="0">
                <a:latin typeface="Arial" pitchFamily="34" charset="0"/>
                <a:cs typeface="Arial" pitchFamily="34" charset="0"/>
              </a:rPr>
            </a:br>
            <a:r>
              <a:rPr lang="en-US" sz="3200" dirty="0">
                <a:latin typeface="Arial" pitchFamily="34" charset="0"/>
                <a:cs typeface="Arial" pitchFamily="34" charset="0"/>
              </a:rPr>
              <a:t>Most of the graphics were created from </a:t>
            </a:r>
            <a:r>
              <a:rPr lang="en-US" sz="3200" dirty="0" err="1">
                <a:latin typeface="Arial" pitchFamily="34" charset="0"/>
                <a:cs typeface="Arial" pitchFamily="34" charset="0"/>
              </a:rPr>
              <a:t>pdb</a:t>
            </a:r>
            <a:r>
              <a:rPr lang="en-US" sz="3200" dirty="0">
                <a:latin typeface="Arial" pitchFamily="34" charset="0"/>
                <a:cs typeface="Arial" pitchFamily="34" charset="0"/>
              </a:rPr>
              <a:t> files via DS </a:t>
            </a:r>
            <a:r>
              <a:rPr lang="en-US" sz="3200" dirty="0" err="1">
                <a:latin typeface="Arial" pitchFamily="34" charset="0"/>
                <a:cs typeface="Arial" pitchFamily="34" charset="0"/>
              </a:rPr>
              <a:t>Visualizer</a:t>
            </a:r>
            <a:r>
              <a:rPr lang="en-US" sz="3200" dirty="0">
                <a:latin typeface="Arial" pitchFamily="34" charset="0"/>
                <a:cs typeface="Arial" pitchFamily="34" charset="0"/>
              </a:rPr>
              <a:t>, a product of </a:t>
            </a:r>
            <a:r>
              <a:rPr lang="en-US" sz="3200" dirty="0" err="1">
                <a:latin typeface="Arial" pitchFamily="34" charset="0"/>
                <a:cs typeface="Arial" pitchFamily="34" charset="0"/>
              </a:rPr>
              <a:t>Accelrys</a:t>
            </a:r>
            <a:r>
              <a:rPr lang="en-US" sz="3200" dirty="0">
                <a:latin typeface="Arial" pitchFamily="34" charset="0"/>
                <a:cs typeface="Arial" pitchFamily="34" charset="0"/>
              </a:rPr>
              <a:t> (</a:t>
            </a:r>
            <a:r>
              <a:rPr lang="en-US" sz="3200" dirty="0">
                <a:latin typeface="Arial" pitchFamily="34" charset="0"/>
                <a:cs typeface="Arial" pitchFamily="34" charset="0"/>
                <a:hlinkClick r:id="rId5"/>
              </a:rPr>
              <a:t>www.accelrys.com</a:t>
            </a:r>
            <a:r>
              <a:rPr lang="en-US" sz="3200" dirty="0">
                <a:latin typeface="Arial" pitchFamily="34" charset="0"/>
                <a:cs typeface="Arial" pitchFamily="34" charset="0"/>
              </a:rPr>
              <a:t>), which, incredibly, is freeware.</a:t>
            </a:r>
            <a:br>
              <a:rPr lang="en-US" sz="3200" dirty="0">
                <a:latin typeface="Arial" pitchFamily="34" charset="0"/>
                <a:cs typeface="Arial" pitchFamily="34" charset="0"/>
              </a:rPr>
            </a:br>
            <a:endParaRPr lang="en-US" sz="2400" dirty="0">
              <a:latin typeface="Arial" pitchFamily="34" charset="0"/>
              <a:cs typeface="Arial" pitchFamily="34" charset="0"/>
            </a:endParaRPr>
          </a:p>
        </p:txBody>
      </p:sp>
    </p:spTree>
    <p:custDataLst>
      <p:tags r:id="rId1"/>
    </p:custDataLst>
  </p:cSld>
  <p:clrMapOvr>
    <a:masterClrMapping/>
  </p:clrMapOvr>
  <p:transition advClick="0" advTm="14000"/>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1AOI-ribbons-no-DNA.png"/>
          <p:cNvPicPr>
            <a:picLocks noChangeAspect="1"/>
          </p:cNvPicPr>
          <p:nvPr/>
        </p:nvPicPr>
        <p:blipFill>
          <a:blip r:embed="rId6" cstate="print"/>
          <a:stretch>
            <a:fillRect/>
          </a:stretch>
        </p:blipFill>
        <p:spPr>
          <a:xfrm>
            <a:off x="1972927" y="444137"/>
            <a:ext cx="5989320" cy="5989320"/>
          </a:xfrm>
          <a:prstGeom prst="rect">
            <a:avLst/>
          </a:prstGeom>
        </p:spPr>
      </p:pic>
      <p:cxnSp>
        <p:nvCxnSpPr>
          <p:cNvPr id="14" name="Straight Arrow Connector 13"/>
          <p:cNvCxnSpPr/>
          <p:nvPr/>
        </p:nvCxnSpPr>
        <p:spPr>
          <a:xfrm rot="5280000">
            <a:off x="4877246" y="1961810"/>
            <a:ext cx="1066800" cy="38100"/>
          </a:xfrm>
          <a:prstGeom prst="straightConnector1">
            <a:avLst/>
          </a:prstGeom>
          <a:ln w="381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04800" y="6488668"/>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cxnSp>
        <p:nvCxnSpPr>
          <p:cNvPr id="10" name="Straight Arrow Connector 9"/>
          <p:cNvCxnSpPr/>
          <p:nvPr/>
        </p:nvCxnSpPr>
        <p:spPr>
          <a:xfrm rot="5160000">
            <a:off x="4305746" y="1860550"/>
            <a:ext cx="1066800" cy="38100"/>
          </a:xfrm>
          <a:prstGeom prst="straightConnector1">
            <a:avLst/>
          </a:prstGeom>
          <a:ln w="38100">
            <a:solidFill>
              <a:srgbClr val="CCCC00"/>
            </a:solidFill>
            <a:tailEnd type="arrow"/>
          </a:ln>
        </p:spPr>
        <p:style>
          <a:lnRef idx="1">
            <a:schemeClr val="accent1"/>
          </a:lnRef>
          <a:fillRef idx="0">
            <a:schemeClr val="accent1"/>
          </a:fillRef>
          <a:effectRef idx="0">
            <a:schemeClr val="accent1"/>
          </a:effectRef>
          <a:fontRef idx="minor">
            <a:schemeClr val="tx1"/>
          </a:fontRef>
        </p:style>
      </p:cxnSp>
      <p:pic>
        <p:nvPicPr>
          <p:cNvPr id="8" name="Slide 20.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600700"/>
            <a:ext cx="304800" cy="304800"/>
          </a:xfrm>
          <a:prstGeom prst="rect">
            <a:avLst/>
          </a:prstGeom>
        </p:spPr>
      </p:pic>
    </p:spTree>
    <p:custDataLst>
      <p:tags r:id="rId1"/>
    </p:custDataLst>
  </p:cSld>
  <p:clrMapOvr>
    <a:masterClrMapping/>
  </p:clrMapOvr>
  <p:transition advClick="0" advTm="8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2" presetClass="entr" presetSubtype="1" fill="hold" nodeType="afterEffect">
                                  <p:stCondLst>
                                    <p:cond delay="5900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0-#ppt_h/2"/>
                                          </p:val>
                                        </p:tav>
                                        <p:tav tm="100000">
                                          <p:val>
                                            <p:strVal val="#ppt_y"/>
                                          </p:val>
                                        </p:tav>
                                      </p:tavLst>
                                    </p:anim>
                                  </p:childTnLst>
                                </p:cTn>
                              </p:par>
                              <p:par>
                                <p:cTn id="12" presetID="2" presetClass="entr" presetSubtype="1" fill="hold" nodeType="withEffect">
                                  <p:stCondLst>
                                    <p:cond delay="5900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6829" numSld="999">
                <p:cTn id="16"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H2A-H2B_adjust position2.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8" cstate="print"/>
          <a:stretch>
            <a:fillRect/>
          </a:stretch>
        </p:blipFill>
        <p:spPr>
          <a:xfrm>
            <a:off x="2141538" y="998538"/>
            <a:ext cx="4860925" cy="4860925"/>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9" action="ppaction://hlinksldjump"/>
              </a:rPr>
              <a:t>Table of Contents</a:t>
            </a:r>
            <a:endParaRPr lang="en-US" dirty="0"/>
          </a:p>
        </p:txBody>
      </p:sp>
      <p:pic>
        <p:nvPicPr>
          <p:cNvPr id="4" name="Slide 200.mp3">
            <a:hlinkClick r:id="" action="ppaction://media"/>
          </p:cNvPr>
          <p:cNvPicPr>
            <a:picLocks noChangeAspect="1"/>
          </p:cNvPicPr>
          <p:nvPr>
            <a:audioFile r:link="rId5"/>
            <p:extLst>
              <p:ext uri="{DAA4B4D4-6D71-4841-9C94-3DE7FCFB9230}">
                <p14:media xmlns:p14="http://schemas.microsoft.com/office/powerpoint/2010/main" r:link="rId4"/>
              </p:ext>
            </p:extLst>
          </p:nvPr>
        </p:nvPicPr>
        <p:blipFill>
          <a:blip r:embed="rId10" cstate="print"/>
          <a:stretch>
            <a:fillRect/>
          </a:stretch>
        </p:blipFill>
        <p:spPr>
          <a:xfrm>
            <a:off x="76200" y="6629400"/>
            <a:ext cx="304800" cy="304800"/>
          </a:xfrm>
          <a:prstGeom prst="rect">
            <a:avLst/>
          </a:prstGeom>
        </p:spPr>
      </p:pic>
    </p:spTree>
    <p:custDataLst>
      <p:tags r:id="rId1"/>
    </p:custDataLst>
  </p:cSld>
  <p:clrMapOvr>
    <a:masterClrMapping/>
  </p:clrMapOvr>
  <p:transition advClick="0" advTm="3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2" presetClass="mediacall" presetSubtype="0" fill="hold" nodeType="afterEffect">
                                  <p:stCondLst>
                                    <p:cond delay="4000"/>
                                  </p:stCondLst>
                                  <p:childTnLst>
                                    <p:cmd type="call" cmd="togglePause">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afterEffect">
                                  <p:stCondLst>
                                    <p:cond delay="100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audio>
              <p:cMediaNode vol="82927" numSld="999">
                <p:cTn id="16"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2A[g]-H2B[h]_final_helix2_selected.jpg"/>
          <p:cNvPicPr>
            <a:picLocks noChangeAspect="1"/>
          </p:cNvPicPr>
          <p:nvPr/>
        </p:nvPicPr>
        <p:blipFill>
          <a:blip r:embed="rId6" cstate="print"/>
          <a:stretch>
            <a:fillRect/>
          </a:stretch>
        </p:blipFill>
        <p:spPr>
          <a:xfrm>
            <a:off x="2141220" y="998220"/>
            <a:ext cx="4861560" cy="4861560"/>
          </a:xfrm>
          <a:prstGeom prst="rect">
            <a:avLst/>
          </a:prstGeom>
        </p:spPr>
      </p:pic>
      <p:sp>
        <p:nvSpPr>
          <p:cNvPr id="4" name="TextBox 3"/>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5" name="Slide 201.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612575"/>
            <a:ext cx="304800" cy="304800"/>
          </a:xfrm>
          <a:prstGeom prst="rect">
            <a:avLst/>
          </a:prstGeom>
        </p:spPr>
      </p:pic>
    </p:spTree>
    <p:custDataLst>
      <p:tags r:id="rId1"/>
    </p:custDataLst>
  </p:cSld>
  <p:clrMapOvr>
    <a:masterClrMapping/>
  </p:clrMapOvr>
  <p:transition advClick="0" advTm="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2927">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2A[g]-H2B[h]_final_helix2_deleted.jpg"/>
          <p:cNvPicPr>
            <a:picLocks noChangeAspect="1"/>
          </p:cNvPicPr>
          <p:nvPr/>
        </p:nvPicPr>
        <p:blipFill>
          <a:blip r:embed="rId6" cstate="print"/>
          <a:stretch>
            <a:fillRect/>
          </a:stretch>
        </p:blipFill>
        <p:spPr>
          <a:xfrm>
            <a:off x="2141220" y="998220"/>
            <a:ext cx="4861560" cy="4861560"/>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202.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76200" y="6576950"/>
            <a:ext cx="304800" cy="304800"/>
          </a:xfrm>
          <a:prstGeom prst="rect">
            <a:avLst/>
          </a:prstGeom>
        </p:spPr>
      </p:pic>
    </p:spTree>
    <p:custDataLst>
      <p:tags r:id="rId1"/>
    </p:custDataLst>
  </p:cSld>
  <p:clrMapOvr>
    <a:masterClrMapping/>
  </p:clrMapOvr>
  <p:transition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8049">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2A[g]-H2B[h]_final_helix3_selected.jpg"/>
          <p:cNvPicPr>
            <a:picLocks noChangeAspect="1"/>
          </p:cNvPicPr>
          <p:nvPr/>
        </p:nvPicPr>
        <p:blipFill>
          <a:blip r:embed="rId6" cstate="print"/>
          <a:stretch>
            <a:fillRect/>
          </a:stretch>
        </p:blipFill>
        <p:spPr>
          <a:xfrm>
            <a:off x="2141220" y="998220"/>
            <a:ext cx="4861560" cy="4861560"/>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203.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81150" y="6593775"/>
            <a:ext cx="304800" cy="304800"/>
          </a:xfrm>
          <a:prstGeom prst="rect">
            <a:avLst/>
          </a:prstGeom>
        </p:spPr>
      </p:pic>
    </p:spTree>
    <p:custDataLst>
      <p:tags r:id="rId1"/>
    </p:custData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1707">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2A[g]-H2B[h]_final_helix3_deleted.jpg"/>
          <p:cNvPicPr>
            <a:picLocks noChangeAspect="1"/>
          </p:cNvPicPr>
          <p:nvPr/>
        </p:nvPicPr>
        <p:blipFill>
          <a:blip r:embed="rId6" cstate="print"/>
          <a:stretch>
            <a:fillRect/>
          </a:stretch>
        </p:blipFill>
        <p:spPr>
          <a:xfrm>
            <a:off x="2141220" y="998220"/>
            <a:ext cx="4861560" cy="4861560"/>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204.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76200" y="6612575"/>
            <a:ext cx="304800" cy="304800"/>
          </a:xfrm>
          <a:prstGeom prst="rect">
            <a:avLst/>
          </a:prstGeom>
        </p:spPr>
      </p:pic>
    </p:spTree>
    <p:custDataLst>
      <p:tags r:id="rId1"/>
    </p:custDataLst>
  </p:cSld>
  <p:clrMapOvr>
    <a:masterClrMapping/>
  </p:clrMapOvr>
  <p:transition advClick="0" advTm="2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9268">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2A[g]-H2B[h]_final_helix3_deleted.jpg"/>
          <p:cNvPicPr>
            <a:picLocks noChangeAspect="1"/>
          </p:cNvPicPr>
          <p:nvPr/>
        </p:nvPicPr>
        <p:blipFill>
          <a:blip r:embed="rId6" cstate="print"/>
          <a:stretch>
            <a:fillRect/>
          </a:stretch>
        </p:blipFill>
        <p:spPr>
          <a:xfrm>
            <a:off x="2141220" y="998220"/>
            <a:ext cx="4861560" cy="4861560"/>
          </a:xfrm>
          <a:prstGeom prst="rect">
            <a:avLst/>
          </a:prstGeom>
        </p:spPr>
      </p:pic>
      <p:sp>
        <p:nvSpPr>
          <p:cNvPr id="3" name="TextBox 2"/>
          <p:cNvSpPr txBox="1"/>
          <p:nvPr/>
        </p:nvSpPr>
        <p:spPr>
          <a:xfrm>
            <a:off x="6096000" y="2590800"/>
            <a:ext cx="1295400" cy="461665"/>
          </a:xfrm>
          <a:prstGeom prst="rect">
            <a:avLst/>
          </a:prstGeom>
          <a:noFill/>
        </p:spPr>
        <p:txBody>
          <a:bodyPr wrap="square" rtlCol="0">
            <a:spAutoFit/>
          </a:bodyPr>
          <a:lstStyle/>
          <a:p>
            <a:pPr algn="ctr"/>
            <a:r>
              <a:rPr lang="en-US" sz="2400" dirty="0">
                <a:solidFill>
                  <a:srgbClr val="5BE7C6"/>
                </a:solidFill>
                <a:latin typeface="Times New Roman" pitchFamily="18" charset="0"/>
                <a:cs typeface="Times New Roman" pitchFamily="18" charset="0"/>
              </a:rPr>
              <a:t>Helix I</a:t>
            </a:r>
          </a:p>
        </p:txBody>
      </p:sp>
      <p:sp>
        <p:nvSpPr>
          <p:cNvPr id="4" name="TextBox 3"/>
          <p:cNvSpPr txBox="1"/>
          <p:nvPr/>
        </p:nvSpPr>
        <p:spPr>
          <a:xfrm>
            <a:off x="1524000" y="4150056"/>
            <a:ext cx="1295400" cy="461665"/>
          </a:xfrm>
          <a:prstGeom prst="rect">
            <a:avLst/>
          </a:prstGeom>
          <a:noFill/>
        </p:spPr>
        <p:txBody>
          <a:bodyPr wrap="square" rtlCol="0">
            <a:spAutoFit/>
          </a:bodyPr>
          <a:lstStyle/>
          <a:p>
            <a:pPr algn="ctr"/>
            <a:r>
              <a:rPr lang="en-US" sz="2400" dirty="0">
                <a:solidFill>
                  <a:srgbClr val="FF99CC"/>
                </a:solidFill>
                <a:latin typeface="Times New Roman" pitchFamily="18" charset="0"/>
                <a:cs typeface="Times New Roman" pitchFamily="18" charset="0"/>
              </a:rPr>
              <a:t>Helix I</a:t>
            </a:r>
          </a:p>
        </p:txBody>
      </p:sp>
      <p:sp>
        <p:nvSpPr>
          <p:cNvPr id="6" name="TextBox 5"/>
          <p:cNvSpPr txBox="1"/>
          <p:nvPr/>
        </p:nvSpPr>
        <p:spPr>
          <a:xfrm>
            <a:off x="5992504" y="1981200"/>
            <a:ext cx="1508760" cy="457200"/>
          </a:xfrm>
          <a:prstGeom prst="rect">
            <a:avLst/>
          </a:prstGeom>
          <a:noFill/>
        </p:spPr>
        <p:txBody>
          <a:bodyPr wrap="square" rtlCol="0">
            <a:spAutoFit/>
          </a:bodyPr>
          <a:lstStyle/>
          <a:p>
            <a:pPr algn="ctr"/>
            <a:r>
              <a:rPr lang="en-US" sz="2400" dirty="0">
                <a:solidFill>
                  <a:srgbClr val="5BE7C6"/>
                </a:solidFill>
                <a:latin typeface="Times New Roman" pitchFamily="18" charset="0"/>
                <a:cs typeface="Times New Roman" pitchFamily="18" charset="0"/>
                <a:sym typeface="Symbol"/>
              </a:rPr>
              <a:t>-Strand</a:t>
            </a:r>
            <a:r>
              <a:rPr lang="en-US" sz="2400" dirty="0">
                <a:solidFill>
                  <a:srgbClr val="5BE7C6"/>
                </a:solidFill>
                <a:latin typeface="Times New Roman" pitchFamily="18" charset="0"/>
                <a:cs typeface="Times New Roman" pitchFamily="18" charset="0"/>
              </a:rPr>
              <a:t> 1</a:t>
            </a:r>
          </a:p>
        </p:txBody>
      </p:sp>
      <p:sp>
        <p:nvSpPr>
          <p:cNvPr id="9" name="TextBox 8"/>
          <p:cNvSpPr txBox="1"/>
          <p:nvPr/>
        </p:nvSpPr>
        <p:spPr>
          <a:xfrm>
            <a:off x="1447800" y="4691416"/>
            <a:ext cx="1508760" cy="457200"/>
          </a:xfrm>
          <a:prstGeom prst="rect">
            <a:avLst/>
          </a:prstGeom>
          <a:noFill/>
        </p:spPr>
        <p:txBody>
          <a:bodyPr wrap="square" rtlCol="0">
            <a:spAutoFit/>
          </a:bodyPr>
          <a:lstStyle/>
          <a:p>
            <a:pPr algn="ctr"/>
            <a:r>
              <a:rPr lang="en-US" sz="2400" dirty="0">
                <a:solidFill>
                  <a:srgbClr val="FF99CC"/>
                </a:solidFill>
                <a:latin typeface="Times New Roman" pitchFamily="18" charset="0"/>
                <a:cs typeface="Times New Roman" pitchFamily="18" charset="0"/>
                <a:sym typeface="Symbol"/>
              </a:rPr>
              <a:t>-Strand</a:t>
            </a:r>
            <a:r>
              <a:rPr lang="en-US" sz="2400" dirty="0">
                <a:solidFill>
                  <a:srgbClr val="FF99CC"/>
                </a:solidFill>
                <a:latin typeface="Times New Roman" pitchFamily="18" charset="0"/>
                <a:cs typeface="Times New Roman" pitchFamily="18" charset="0"/>
              </a:rPr>
              <a:t> 1</a:t>
            </a:r>
          </a:p>
        </p:txBody>
      </p:sp>
      <p:sp>
        <p:nvSpPr>
          <p:cNvPr id="11" name="TextBox 10"/>
          <p:cNvSpPr txBox="1"/>
          <p:nvPr/>
        </p:nvSpPr>
        <p:spPr>
          <a:xfrm>
            <a:off x="5916304" y="1371600"/>
            <a:ext cx="1600200" cy="461665"/>
          </a:xfrm>
          <a:prstGeom prst="rect">
            <a:avLst/>
          </a:prstGeom>
          <a:noFill/>
        </p:spPr>
        <p:txBody>
          <a:bodyPr wrap="square" rtlCol="0">
            <a:spAutoFit/>
          </a:bodyPr>
          <a:lstStyle/>
          <a:p>
            <a:pPr algn="ctr"/>
            <a:r>
              <a:rPr lang="en-US" sz="2400" dirty="0">
                <a:solidFill>
                  <a:srgbClr val="FF99CC"/>
                </a:solidFill>
                <a:latin typeface="Times New Roman" pitchFamily="18" charset="0"/>
                <a:cs typeface="Times New Roman" pitchFamily="18" charset="0"/>
                <a:sym typeface="Symbol"/>
              </a:rPr>
              <a:t>-Strand</a:t>
            </a:r>
            <a:r>
              <a:rPr lang="en-US" sz="2400" dirty="0">
                <a:solidFill>
                  <a:srgbClr val="FF99CC"/>
                </a:solidFill>
                <a:latin typeface="Times New Roman" pitchFamily="18" charset="0"/>
                <a:cs typeface="Times New Roman" pitchFamily="18" charset="0"/>
              </a:rPr>
              <a:t> 2</a:t>
            </a:r>
          </a:p>
        </p:txBody>
      </p:sp>
      <p:sp>
        <p:nvSpPr>
          <p:cNvPr id="12" name="TextBox 11"/>
          <p:cNvSpPr txBox="1"/>
          <p:nvPr/>
        </p:nvSpPr>
        <p:spPr>
          <a:xfrm>
            <a:off x="1420504" y="5266983"/>
            <a:ext cx="1582008" cy="461665"/>
          </a:xfrm>
          <a:prstGeom prst="rect">
            <a:avLst/>
          </a:prstGeom>
          <a:noFill/>
        </p:spPr>
        <p:txBody>
          <a:bodyPr wrap="square" rtlCol="0">
            <a:spAutoFit/>
          </a:bodyPr>
          <a:lstStyle/>
          <a:p>
            <a:pPr algn="ctr"/>
            <a:r>
              <a:rPr lang="en-US" sz="2400" dirty="0">
                <a:solidFill>
                  <a:srgbClr val="5BE7C6"/>
                </a:solidFill>
                <a:latin typeface="Times New Roman" pitchFamily="18" charset="0"/>
                <a:cs typeface="Times New Roman" pitchFamily="18" charset="0"/>
                <a:sym typeface="Symbol"/>
              </a:rPr>
              <a:t>-Strand</a:t>
            </a:r>
            <a:r>
              <a:rPr lang="en-US" sz="2400" dirty="0">
                <a:solidFill>
                  <a:srgbClr val="5BE7C6"/>
                </a:solidFill>
                <a:latin typeface="Times New Roman" pitchFamily="18" charset="0"/>
                <a:cs typeface="Times New Roman" pitchFamily="18" charset="0"/>
              </a:rPr>
              <a:t> 2</a:t>
            </a:r>
          </a:p>
        </p:txBody>
      </p:sp>
      <p:sp>
        <p:nvSpPr>
          <p:cNvPr id="10" name="TextBox 9"/>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13" name="Slide 205.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600700"/>
            <a:ext cx="304800" cy="304800"/>
          </a:xfrm>
          <a:prstGeom prst="rect">
            <a:avLst/>
          </a:prstGeom>
        </p:spPr>
      </p:pic>
    </p:spTree>
    <p:custDataLst>
      <p:tags r:id="rId1"/>
    </p:custDataLst>
  </p:cSld>
  <p:clrMapOvr>
    <a:masterClrMapping/>
  </p:clrMapOvr>
  <p:transition advClick="0" advTm="5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0"/>
                            </p:stCondLst>
                            <p:childTnLst>
                              <p:par>
                                <p:cTn id="8" presetID="2" presetClass="entr" presetSubtype="8" fill="hold" grpId="0" nodeType="afterEffect">
                                  <p:stCondLst>
                                    <p:cond delay="1800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0-#ppt_w/2"/>
                                          </p:val>
                                        </p:tav>
                                        <p:tav tm="100000">
                                          <p:val>
                                            <p:strVal val="#ppt_x"/>
                                          </p:val>
                                        </p:tav>
                                      </p:tavLst>
                                    </p:anim>
                                    <p:anim calcmode="lin" valueType="num">
                                      <p:cBhvr additive="base">
                                        <p:cTn id="11" dur="500" fill="hold"/>
                                        <p:tgtEl>
                                          <p:spTgt spid="12"/>
                                        </p:tgtEl>
                                        <p:attrNameLst>
                                          <p:attrName>ppt_y</p:attrName>
                                        </p:attrNameLst>
                                      </p:cBhvr>
                                      <p:tavLst>
                                        <p:tav tm="0">
                                          <p:val>
                                            <p:strVal val="#ppt_y"/>
                                          </p:val>
                                        </p:tav>
                                        <p:tav tm="100000">
                                          <p:val>
                                            <p:strVal val="#ppt_y"/>
                                          </p:val>
                                        </p:tav>
                                      </p:tavLst>
                                    </p:anim>
                                  </p:childTnLst>
                                </p:cTn>
                              </p:par>
                            </p:childTnLst>
                          </p:cTn>
                        </p:par>
                        <p:par>
                          <p:cTn id="12" fill="hold">
                            <p:stCondLst>
                              <p:cond delay="18500"/>
                            </p:stCondLst>
                            <p:childTnLst>
                              <p:par>
                                <p:cTn id="13" presetID="2" presetClass="entr" presetSubtype="8" fill="hold" grpId="0" nodeType="afterEffect">
                                  <p:stCondLst>
                                    <p:cond delay="120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31000"/>
                            </p:stCondLst>
                            <p:childTnLst>
                              <p:par>
                                <p:cTn id="18" presetID="2" presetClass="entr" presetSubtype="8" fill="hold" grpId="0" nodeType="afterEffect">
                                  <p:stCondLst>
                                    <p:cond delay="200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0-#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par>
                          <p:cTn id="22" fill="hold">
                            <p:stCondLst>
                              <p:cond delay="33500"/>
                            </p:stCondLst>
                            <p:childTnLst>
                              <p:par>
                                <p:cTn id="23" presetID="2" presetClass="entr" presetSubtype="2" fill="hold" grpId="0" nodeType="afterEffect">
                                  <p:stCondLst>
                                    <p:cond delay="400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1+#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childTnLst>
                          </p:cTn>
                        </p:par>
                        <p:par>
                          <p:cTn id="27" fill="hold">
                            <p:stCondLst>
                              <p:cond delay="38000"/>
                            </p:stCondLst>
                            <p:childTnLst>
                              <p:par>
                                <p:cTn id="28" presetID="2" presetClass="entr" presetSubtype="2" fill="hold" grpId="0" nodeType="afterEffect">
                                  <p:stCondLst>
                                    <p:cond delay="200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1+#ppt_w/2"/>
                                          </p:val>
                                        </p:tav>
                                        <p:tav tm="100000">
                                          <p:val>
                                            <p:strVal val="#ppt_x"/>
                                          </p:val>
                                        </p:tav>
                                      </p:tavLst>
                                    </p:anim>
                                    <p:anim calcmode="lin" valueType="num">
                                      <p:cBhvr additive="base">
                                        <p:cTn id="31" dur="500" fill="hold"/>
                                        <p:tgtEl>
                                          <p:spTgt spid="6"/>
                                        </p:tgtEl>
                                        <p:attrNameLst>
                                          <p:attrName>ppt_y</p:attrName>
                                        </p:attrNameLst>
                                      </p:cBhvr>
                                      <p:tavLst>
                                        <p:tav tm="0">
                                          <p:val>
                                            <p:strVal val="#ppt_y"/>
                                          </p:val>
                                        </p:tav>
                                        <p:tav tm="100000">
                                          <p:val>
                                            <p:strVal val="#ppt_y"/>
                                          </p:val>
                                        </p:tav>
                                      </p:tavLst>
                                    </p:anim>
                                  </p:childTnLst>
                                </p:cTn>
                              </p:par>
                            </p:childTnLst>
                          </p:cTn>
                        </p:par>
                        <p:par>
                          <p:cTn id="32" fill="hold">
                            <p:stCondLst>
                              <p:cond delay="40500"/>
                            </p:stCondLst>
                            <p:childTnLst>
                              <p:par>
                                <p:cTn id="33" presetID="2" presetClass="entr" presetSubtype="2" fill="hold" grpId="0" nodeType="afterEffect">
                                  <p:stCondLst>
                                    <p:cond delay="20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488" numSld="999">
                <p:cTn id="37" fill="hold" display="0">
                  <p:stCondLst>
                    <p:cond delay="indefinite"/>
                  </p:stCondLst>
                  <p:endCondLst>
                    <p:cond evt="onPrev" delay="0">
                      <p:tgtEl>
                        <p:sldTgt/>
                      </p:tgtEl>
                    </p:cond>
                    <p:cond evt="onStopAudio" delay="0">
                      <p:tgtEl>
                        <p:sldTgt/>
                      </p:tgtEl>
                    </p:cond>
                  </p:endCondLst>
                </p:cTn>
                <p:tgtEl>
                  <p:spTgt spid="13"/>
                </p:tgtEl>
              </p:cMediaNode>
            </p:audio>
          </p:childTnLst>
        </p:cTn>
      </p:par>
    </p:tnLst>
    <p:bldLst>
      <p:bldP spid="3" grpId="0"/>
      <p:bldP spid="4" grpId="0"/>
      <p:bldP spid="6" grpId="0"/>
      <p:bldP spid="9" grpId="0"/>
      <p:bldP spid="11" grpId="0"/>
      <p:bldP spid="12" grpId="0"/>
    </p:bldLst>
  </p:timing>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otate-super-DNA-ribbon-intro1.jpg"/>
          <p:cNvPicPr>
            <a:picLocks noChangeAspect="1"/>
          </p:cNvPicPr>
          <p:nvPr/>
        </p:nvPicPr>
        <p:blipFill>
          <a:blip r:embed="rId6" cstate="print"/>
          <a:stretch>
            <a:fillRect/>
          </a:stretch>
        </p:blipFill>
        <p:spPr>
          <a:xfrm>
            <a:off x="2141220" y="998220"/>
            <a:ext cx="4861560" cy="4861560"/>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206.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600700"/>
            <a:ext cx="304800" cy="304800"/>
          </a:xfrm>
          <a:prstGeom prst="rect">
            <a:avLst/>
          </a:prstGeom>
        </p:spPr>
      </p:pic>
    </p:spTree>
    <p:custDataLst>
      <p:tags r:id="rId1"/>
    </p:custDataLst>
  </p:cSld>
  <p:clrMapOvr>
    <a:masterClrMapping/>
  </p:clrMapOvr>
  <p:transition advClick="0" advTm="1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7805">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otate-super-DNA-ribbon-intro2.jpg"/>
          <p:cNvPicPr>
            <a:picLocks noChangeAspect="1"/>
          </p:cNvPicPr>
          <p:nvPr/>
        </p:nvPicPr>
        <p:blipFill>
          <a:blip r:embed="rId6" cstate="print"/>
          <a:stretch>
            <a:fillRect/>
          </a:stretch>
        </p:blipFill>
        <p:spPr>
          <a:xfrm>
            <a:off x="2141220" y="998220"/>
            <a:ext cx="4861560" cy="4861560"/>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207.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600700"/>
            <a:ext cx="304800" cy="304800"/>
          </a:xfrm>
          <a:prstGeom prst="rect">
            <a:avLst/>
          </a:prstGeom>
        </p:spPr>
      </p:pic>
    </p:spTree>
    <p:custDataLst>
      <p:tags r:id="rId1"/>
    </p:custDataLst>
  </p:cSld>
  <p:clrMapOvr>
    <a:masterClrMapping/>
  </p:clrMapOvr>
  <p:transition spd="slow" advClick="0" advTm="25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5366">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otate-super-DNA-ribbon-intro3.jpg"/>
          <p:cNvPicPr>
            <a:picLocks noChangeAspect="1"/>
          </p:cNvPicPr>
          <p:nvPr/>
        </p:nvPicPr>
        <p:blipFill>
          <a:blip r:embed="rId6" cstate="print"/>
          <a:stretch>
            <a:fillRect/>
          </a:stretch>
        </p:blipFill>
        <p:spPr>
          <a:xfrm>
            <a:off x="2141220" y="998220"/>
            <a:ext cx="4861560" cy="4861560"/>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208.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600700"/>
            <a:ext cx="304800" cy="304800"/>
          </a:xfrm>
          <a:prstGeom prst="rect">
            <a:avLst/>
          </a:prstGeom>
        </p:spPr>
      </p:pic>
    </p:spTree>
    <p:custDataLst>
      <p:tags r:id="rId1"/>
    </p:custDataLst>
  </p:cSld>
  <p:clrMapOvr>
    <a:masterClrMapping/>
  </p:clrMapOvr>
  <p:transition advClick="0" advTm="2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488">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otate-super-DNA-ribbon-intro4.jpg"/>
          <p:cNvPicPr>
            <a:picLocks noChangeAspect="1"/>
          </p:cNvPicPr>
          <p:nvPr/>
        </p:nvPicPr>
        <p:blipFill>
          <a:blip r:embed="rId6" cstate="print"/>
          <a:stretch>
            <a:fillRect/>
          </a:stretch>
        </p:blipFill>
        <p:spPr>
          <a:xfrm>
            <a:off x="2141220" y="998220"/>
            <a:ext cx="4861560" cy="4861560"/>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209.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593775"/>
            <a:ext cx="304800" cy="304800"/>
          </a:xfrm>
          <a:prstGeom prst="rect">
            <a:avLst/>
          </a:prstGeom>
        </p:spPr>
      </p:pic>
    </p:spTree>
    <p:custDataLst>
      <p:tags r:id="rId1"/>
    </p:custDataLst>
  </p:cSld>
  <p:clrMapOvr>
    <a:masterClrMapping/>
  </p:clrMapOvr>
  <p:transition advClick="0" advTm="1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1707">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1AOI-ribbons-no-DNA.png"/>
          <p:cNvPicPr>
            <a:picLocks noChangeAspect="1"/>
          </p:cNvPicPr>
          <p:nvPr/>
        </p:nvPicPr>
        <p:blipFill>
          <a:blip r:embed="rId6" cstate="print"/>
          <a:stretch>
            <a:fillRect/>
          </a:stretch>
        </p:blipFill>
        <p:spPr>
          <a:xfrm>
            <a:off x="1972927" y="444137"/>
            <a:ext cx="5989320" cy="5989320"/>
          </a:xfrm>
          <a:prstGeom prst="rect">
            <a:avLst/>
          </a:prstGeom>
        </p:spPr>
      </p:pic>
      <p:sp>
        <p:nvSpPr>
          <p:cNvPr id="5" name="TextBox 4"/>
          <p:cNvSpPr txBox="1"/>
          <p:nvPr/>
        </p:nvSpPr>
        <p:spPr>
          <a:xfrm>
            <a:off x="2318660" y="1360715"/>
            <a:ext cx="914400" cy="461665"/>
          </a:xfrm>
          <a:prstGeom prst="rect">
            <a:avLst/>
          </a:prstGeom>
          <a:noFill/>
        </p:spPr>
        <p:txBody>
          <a:bodyPr wrap="square" rtlCol="0">
            <a:spAutoFit/>
          </a:bodyPr>
          <a:lstStyle/>
          <a:p>
            <a:pPr algn="ctr"/>
            <a:r>
              <a:rPr lang="en-US" sz="2400" dirty="0">
                <a:solidFill>
                  <a:srgbClr val="FFFF00"/>
                </a:solidFill>
              </a:rPr>
              <a:t>H3[e]</a:t>
            </a:r>
          </a:p>
        </p:txBody>
      </p:sp>
      <p:sp>
        <p:nvSpPr>
          <p:cNvPr id="6" name="TextBox 5"/>
          <p:cNvSpPr txBox="1"/>
          <p:nvPr/>
        </p:nvSpPr>
        <p:spPr>
          <a:xfrm>
            <a:off x="5943600" y="1850461"/>
            <a:ext cx="914400" cy="461665"/>
          </a:xfrm>
          <a:prstGeom prst="rect">
            <a:avLst/>
          </a:prstGeom>
          <a:noFill/>
        </p:spPr>
        <p:txBody>
          <a:bodyPr wrap="square" rtlCol="0">
            <a:spAutoFit/>
          </a:bodyPr>
          <a:lstStyle/>
          <a:p>
            <a:pPr algn="ctr"/>
            <a:r>
              <a:rPr lang="en-US" sz="2400" dirty="0">
                <a:solidFill>
                  <a:schemeClr val="bg1"/>
                </a:solidFill>
              </a:rPr>
              <a:t>H3[a]</a:t>
            </a:r>
          </a:p>
        </p:txBody>
      </p:sp>
      <p:pic>
        <p:nvPicPr>
          <p:cNvPr id="13" name="Slide 21.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12700" y="6565900"/>
            <a:ext cx="304800" cy="304800"/>
          </a:xfrm>
          <a:prstGeom prst="rect">
            <a:avLst/>
          </a:prstGeom>
        </p:spPr>
      </p:pic>
      <p:sp>
        <p:nvSpPr>
          <p:cNvPr id="14" name="TextBox 13"/>
          <p:cNvSpPr txBox="1"/>
          <p:nvPr/>
        </p:nvSpPr>
        <p:spPr>
          <a:xfrm>
            <a:off x="304800" y="6488668"/>
            <a:ext cx="1828800" cy="369332"/>
          </a:xfrm>
          <a:prstGeom prst="rect">
            <a:avLst/>
          </a:prstGeom>
          <a:noFill/>
        </p:spPr>
        <p:txBody>
          <a:bodyPr wrap="square" rtlCol="0">
            <a:spAutoFit/>
          </a:bodyPr>
          <a:lstStyle/>
          <a:p>
            <a:r>
              <a:rPr lang="en-US" dirty="0">
                <a:hlinkClick r:id="rId8" action="ppaction://hlinksldjump"/>
              </a:rPr>
              <a:t>Table of Contents</a:t>
            </a:r>
            <a:endParaRPr lang="en-US" dirty="0"/>
          </a:p>
        </p:txBody>
      </p:sp>
      <p:sp>
        <p:nvSpPr>
          <p:cNvPr id="15" name="TextBox 14"/>
          <p:cNvSpPr txBox="1"/>
          <p:nvPr/>
        </p:nvSpPr>
        <p:spPr>
          <a:xfrm>
            <a:off x="3352800" y="152400"/>
            <a:ext cx="2743200" cy="457200"/>
          </a:xfrm>
          <a:prstGeom prst="rect">
            <a:avLst/>
          </a:prstGeom>
          <a:noFill/>
        </p:spPr>
        <p:txBody>
          <a:bodyPr wrap="square" rtlCol="0">
            <a:spAutoFit/>
          </a:bodyPr>
          <a:lstStyle/>
          <a:p>
            <a:pPr algn="ctr"/>
            <a:r>
              <a:rPr lang="en-US" sz="2800" b="1" dirty="0">
                <a:solidFill>
                  <a:schemeClr val="bg1"/>
                </a:solidFill>
              </a:rPr>
              <a:t>H3, H4, H2A, H2B</a:t>
            </a:r>
          </a:p>
        </p:txBody>
      </p:sp>
    </p:spTree>
    <p:custDataLst>
      <p:tags r:id="rId1"/>
    </p:custDataLst>
  </p:cSld>
  <p:clrMapOvr>
    <a:masterClrMapping/>
  </p:clrMapOvr>
  <p:transition advClick="0" advTm="79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0"/>
                            </p:stCondLst>
                            <p:childTnLst>
                              <p:par>
                                <p:cTn id="8" presetID="2" presetClass="entr" presetSubtype="8" fill="hold" grpId="0" nodeType="afterEffect">
                                  <p:stCondLst>
                                    <p:cond delay="700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0-#ppt_w/2"/>
                                          </p:val>
                                        </p:tav>
                                        <p:tav tm="100000">
                                          <p:val>
                                            <p:strVal val="#ppt_x"/>
                                          </p:val>
                                        </p:tav>
                                      </p:tavLst>
                                    </p:anim>
                                    <p:anim calcmode="lin" valueType="num">
                                      <p:cBhvr additive="base">
                                        <p:cTn id="11" dur="500" fill="hold"/>
                                        <p:tgtEl>
                                          <p:spTgt spid="15"/>
                                        </p:tgtEl>
                                        <p:attrNameLst>
                                          <p:attrName>ppt_y</p:attrName>
                                        </p:attrNameLst>
                                      </p:cBhvr>
                                      <p:tavLst>
                                        <p:tav tm="0">
                                          <p:val>
                                            <p:strVal val="#ppt_y"/>
                                          </p:val>
                                        </p:tav>
                                        <p:tav tm="100000">
                                          <p:val>
                                            <p:strVal val="#ppt_y"/>
                                          </p:val>
                                        </p:tav>
                                      </p:tavLst>
                                    </p:anim>
                                  </p:childTnLst>
                                </p:cTn>
                              </p:par>
                            </p:childTnLst>
                          </p:cTn>
                        </p:par>
                        <p:par>
                          <p:cTn id="12" fill="hold">
                            <p:stCondLst>
                              <p:cond delay="7500"/>
                            </p:stCondLst>
                            <p:childTnLst>
                              <p:par>
                                <p:cTn id="13" presetID="9" presetClass="exit" presetSubtype="0" fill="hold" grpId="1" nodeType="afterEffect">
                                  <p:stCondLst>
                                    <p:cond delay="6000"/>
                                  </p:stCondLst>
                                  <p:childTnLst>
                                    <p:animEffect transition="out" filter="dissolv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par>
                          <p:cTn id="16" fill="hold">
                            <p:stCondLst>
                              <p:cond delay="14000"/>
                            </p:stCondLst>
                            <p:childTnLst>
                              <p:par>
                                <p:cTn id="17" presetID="2" presetClass="entr" presetSubtype="8" fill="hold" grpId="0" nodeType="afterEffect">
                                  <p:stCondLst>
                                    <p:cond delay="2500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2500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1+#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par>
                          <p:cTn id="25" fill="hold">
                            <p:stCondLst>
                              <p:cond delay="39500"/>
                            </p:stCondLst>
                            <p:childTnLst>
                              <p:par>
                                <p:cTn id="26" presetID="6" presetClass="emph" presetSubtype="0" fill="hold" grpId="1" nodeType="afterEffect">
                                  <p:stCondLst>
                                    <p:cond delay="31000"/>
                                  </p:stCondLst>
                                  <p:childTnLst>
                                    <p:animScale>
                                      <p:cBhvr>
                                        <p:cTn id="27" dur="2000" fill="hold"/>
                                        <p:tgtEl>
                                          <p:spTgt spid="6"/>
                                        </p:tgtEl>
                                      </p:cBhvr>
                                      <p:by x="150000" y="150000"/>
                                    </p:animScale>
                                  </p:childTnLst>
                                </p:cTn>
                              </p:par>
                            </p:childTnLst>
                          </p:cTn>
                        </p:par>
                        <p:par>
                          <p:cTn id="28" fill="hold">
                            <p:stCondLst>
                              <p:cond delay="72500"/>
                            </p:stCondLst>
                            <p:childTnLst>
                              <p:par>
                                <p:cTn id="29" presetID="6" presetClass="emph" presetSubtype="0" fill="hold" grpId="1" nodeType="afterEffect">
                                  <p:stCondLst>
                                    <p:cond delay="0"/>
                                  </p:stCondLst>
                                  <p:childTnLst>
                                    <p:animScale>
                                      <p:cBhvr>
                                        <p:cTn id="30"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488" numSld="999">
                <p:cTn id="31" fill="hold" display="0">
                  <p:stCondLst>
                    <p:cond delay="indefinite"/>
                  </p:stCondLst>
                  <p:endCondLst>
                    <p:cond evt="onPrev" delay="0">
                      <p:tgtEl>
                        <p:sldTgt/>
                      </p:tgtEl>
                    </p:cond>
                    <p:cond evt="onStopAudio" delay="0">
                      <p:tgtEl>
                        <p:sldTgt/>
                      </p:tgtEl>
                    </p:cond>
                  </p:endCondLst>
                </p:cTn>
                <p:tgtEl>
                  <p:spTgt spid="13"/>
                </p:tgtEl>
              </p:cMediaNode>
            </p:audio>
          </p:childTnLst>
        </p:cTn>
      </p:par>
    </p:tnLst>
    <p:bldLst>
      <p:bldP spid="5" grpId="0"/>
      <p:bldP spid="5" grpId="1"/>
      <p:bldP spid="6" grpId="0"/>
      <p:bldP spid="6" grpId="1"/>
      <p:bldP spid="15" grpId="0"/>
      <p:bldP spid="15" grpId="1"/>
    </p:bldLst>
  </p:timing>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8" action="ppaction://hlinksldjump"/>
              </a:rPr>
              <a:t>Table of Contents</a:t>
            </a:r>
            <a:endParaRPr lang="en-US" dirty="0"/>
          </a:p>
        </p:txBody>
      </p:sp>
      <p:pic>
        <p:nvPicPr>
          <p:cNvPr id="5" name="super_DNA_turn-to-side.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9" cstate="print"/>
          <a:stretch>
            <a:fillRect/>
          </a:stretch>
        </p:blipFill>
        <p:spPr>
          <a:xfrm>
            <a:off x="2139696" y="996696"/>
            <a:ext cx="4864608" cy="4864608"/>
          </a:xfrm>
          <a:prstGeom prst="rect">
            <a:avLst/>
          </a:prstGeom>
        </p:spPr>
      </p:pic>
      <p:pic>
        <p:nvPicPr>
          <p:cNvPr id="6" name="Slide 210.mp3">
            <a:hlinkClick r:id="" action="ppaction://media"/>
          </p:cNvPr>
          <p:cNvPicPr>
            <a:picLocks noChangeAspect="1"/>
          </p:cNvPicPr>
          <p:nvPr>
            <a:audioFile r:link="rId5"/>
            <p:extLst>
              <p:ext uri="{DAA4B4D4-6D71-4841-9C94-3DE7FCFB9230}">
                <p14:media xmlns:p14="http://schemas.microsoft.com/office/powerpoint/2010/main" r:link="rId4"/>
              </p:ext>
            </p:extLst>
          </p:nvPr>
        </p:nvPicPr>
        <p:blipFill>
          <a:blip r:embed="rId10" cstate="print"/>
          <a:stretch>
            <a:fillRect/>
          </a:stretch>
        </p:blipFill>
        <p:spPr>
          <a:xfrm>
            <a:off x="47500" y="6600700"/>
            <a:ext cx="304800" cy="304800"/>
          </a:xfrm>
          <a:prstGeom prst="rect">
            <a:avLst/>
          </a:prstGeom>
        </p:spPr>
      </p:pic>
    </p:spTree>
    <p:custDataLst>
      <p:tags r:id="rId1"/>
    </p:custDataLst>
  </p:cSld>
  <p:clrMapOvr>
    <a:masterClrMapping/>
  </p:clrMapOvr>
  <p:transition advClick="0" advTm="1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 fill="hold"/>
                                        <p:tgtEl>
                                          <p:spTgt spid="5"/>
                                        </p:tgtEl>
                                      </p:cBhvr>
                                    </p:cmd>
                                  </p:childTnLst>
                                </p:cTn>
                              </p:par>
                            </p:childTnLst>
                          </p:cTn>
                        </p:par>
                        <p:par>
                          <p:cTn id="7" fill="hold">
                            <p:stCondLst>
                              <p:cond delay="1000"/>
                            </p:stCondLst>
                            <p:childTnLst>
                              <p:par>
                                <p:cTn id="8" presetID="1" presetClass="mediacall" presetSubtype="0" fill="hold" nodeType="afterEffect">
                                  <p:stCondLst>
                                    <p:cond delay="0"/>
                                  </p:stCondLst>
                                  <p:childTnLs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audio>
              <p:cMediaNode vol="80488" numSld="999">
                <p:cTn id="16"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super_DNA_rewind.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6" cstate="print"/>
          <a:stretch>
            <a:fillRect/>
          </a:stretch>
        </p:blipFill>
        <p:spPr>
          <a:xfrm>
            <a:off x="2141538" y="998538"/>
            <a:ext cx="4860925" cy="4860925"/>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spTree>
    <p:custDataLst>
      <p:tags r:id="rId1"/>
    </p:custDataLst>
  </p:cSld>
  <p:clrMapOvr>
    <a:masterClrMapping/>
  </p:clrMapOvr>
  <p:transition advClick="0" advTm="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uper_DNA_rotate0.jpg"/>
          <p:cNvPicPr>
            <a:picLocks noChangeAspect="1"/>
          </p:cNvPicPr>
          <p:nvPr/>
        </p:nvPicPr>
        <p:blipFill>
          <a:blip r:embed="rId6" cstate="print"/>
          <a:stretch>
            <a:fillRect/>
          </a:stretch>
        </p:blipFill>
        <p:spPr>
          <a:xfrm>
            <a:off x="2141220" y="998220"/>
            <a:ext cx="4861560" cy="4861560"/>
          </a:xfrm>
          <a:prstGeom prst="rect">
            <a:avLst/>
          </a:prstGeom>
        </p:spPr>
      </p:pic>
      <p:cxnSp>
        <p:nvCxnSpPr>
          <p:cNvPr id="4" name="Straight Arrow Connector 3"/>
          <p:cNvCxnSpPr/>
          <p:nvPr/>
        </p:nvCxnSpPr>
        <p:spPr>
          <a:xfrm>
            <a:off x="1524000" y="3886200"/>
            <a:ext cx="1295400" cy="1588"/>
          </a:xfrm>
          <a:prstGeom prst="straightConnector1">
            <a:avLst/>
          </a:prstGeom>
          <a:ln w="28575">
            <a:solidFill>
              <a:srgbClr val="FF99CC"/>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6" name="Slide 212.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581900"/>
            <a:ext cx="304800" cy="304800"/>
          </a:xfrm>
          <a:prstGeom prst="rect">
            <a:avLst/>
          </a:prstGeom>
        </p:spPr>
      </p:pic>
    </p:spTree>
    <p:custDataLst>
      <p:tags r:id="rId1"/>
    </p:custDataLst>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2" presetClass="entr" presetSubtype="8" fill="hold" nodeType="afterEffect">
                                  <p:stCondLst>
                                    <p:cond delay="300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0-#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1707" numSld="999">
                <p:cTn id="12"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super_DNA-rotate.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8" cstate="print"/>
          <a:stretch>
            <a:fillRect/>
          </a:stretch>
        </p:blipFill>
        <p:spPr>
          <a:xfrm>
            <a:off x="2141538" y="998538"/>
            <a:ext cx="4860925" cy="4860925"/>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9" action="ppaction://hlinksldjump"/>
              </a:rPr>
              <a:t>Table of Contents</a:t>
            </a:r>
            <a:endParaRPr lang="en-US" dirty="0"/>
          </a:p>
        </p:txBody>
      </p:sp>
      <p:pic>
        <p:nvPicPr>
          <p:cNvPr id="4" name="Slide 213.mp3">
            <a:hlinkClick r:id="" action="ppaction://media"/>
          </p:cNvPr>
          <p:cNvPicPr>
            <a:picLocks noChangeAspect="1"/>
          </p:cNvPicPr>
          <p:nvPr>
            <a:audioFile r:link="rId5"/>
            <p:extLst>
              <p:ext uri="{DAA4B4D4-6D71-4841-9C94-3DE7FCFB9230}">
                <p14:media xmlns:p14="http://schemas.microsoft.com/office/powerpoint/2010/main" r:link="rId4"/>
              </p:ext>
            </p:extLst>
          </p:nvPr>
        </p:nvPicPr>
        <p:blipFill>
          <a:blip r:embed="rId10" cstate="print"/>
          <a:stretch>
            <a:fillRect/>
          </a:stretch>
        </p:blipFill>
        <p:spPr>
          <a:xfrm>
            <a:off x="64325" y="6600700"/>
            <a:ext cx="304800" cy="304800"/>
          </a:xfrm>
          <a:prstGeom prst="rect">
            <a:avLst/>
          </a:prstGeom>
        </p:spPr>
      </p:pic>
    </p:spTree>
    <p:custDataLst>
      <p:tags r:id="rId1"/>
    </p:custDataLst>
  </p:cSld>
  <p:clrMapOvr>
    <a:masterClrMapping/>
  </p:clrMapOvr>
  <p:transition advClick="0" advTm="293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repeatCount="4000" fill="hold" display="0">
                  <p:stCondLst>
                    <p:cond delay="indefinite"/>
                  </p:stCondLst>
                  <p:endCondLst>
                    <p:cond evt="onPrev" delay="0">
                      <p:tgtEl>
                        <p:sldTgt/>
                      </p:tgtEl>
                    </p:cond>
                  </p:end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audio>
              <p:cMediaNode vol="80488" numSld="999">
                <p:cTn id="16"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uper_DNA_rotate0.jpg"/>
          <p:cNvPicPr>
            <a:picLocks noChangeAspect="1"/>
          </p:cNvPicPr>
          <p:nvPr/>
        </p:nvPicPr>
        <p:blipFill>
          <a:blip r:embed="rId6" cstate="print"/>
          <a:stretch>
            <a:fillRect/>
          </a:stretch>
        </p:blipFill>
        <p:spPr>
          <a:xfrm>
            <a:off x="2141220" y="998220"/>
            <a:ext cx="4861560" cy="4861560"/>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214.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600700"/>
            <a:ext cx="304800" cy="304800"/>
          </a:xfrm>
          <a:prstGeom prst="rect">
            <a:avLst/>
          </a:prstGeom>
        </p:spPr>
      </p:pic>
    </p:spTree>
    <p:custDataLst>
      <p:tags r:id="rId1"/>
    </p:custDataLst>
  </p:cSld>
  <p:clrMapOvr>
    <a:masterClrMapping/>
  </p:clrMapOvr>
  <p:transition advClick="0" advTm="1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1707">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000-start-y-rotation-SPRING.jpg"/>
          <p:cNvPicPr>
            <a:picLocks noChangeAspect="1"/>
          </p:cNvPicPr>
          <p:nvPr/>
        </p:nvPicPr>
        <p:blipFill>
          <a:blip r:embed="rId6" cstate="print"/>
          <a:stretch>
            <a:fillRect/>
          </a:stretch>
        </p:blipFill>
        <p:spPr>
          <a:xfrm>
            <a:off x="2225040" y="998220"/>
            <a:ext cx="4861560" cy="4861560"/>
          </a:xfrm>
          <a:prstGeom prst="rect">
            <a:avLst/>
          </a:prstGeom>
        </p:spPr>
      </p:pic>
      <p:cxnSp>
        <p:nvCxnSpPr>
          <p:cNvPr id="4" name="Straight Arrow Connector 3"/>
          <p:cNvCxnSpPr/>
          <p:nvPr/>
        </p:nvCxnSpPr>
        <p:spPr>
          <a:xfrm rot="10800000">
            <a:off x="5410200" y="1524000"/>
            <a:ext cx="990600" cy="1588"/>
          </a:xfrm>
          <a:prstGeom prst="straightConnector1">
            <a:avLst/>
          </a:prstGeom>
          <a:ln w="57150">
            <a:solidFill>
              <a:srgbClr val="74ECFC"/>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rot="10800000" flipV="1">
            <a:off x="2318984" y="1637044"/>
            <a:ext cx="685800" cy="684212"/>
          </a:xfrm>
          <a:prstGeom prst="straightConnector1">
            <a:avLst/>
          </a:prstGeom>
          <a:ln w="57150">
            <a:solidFill>
              <a:srgbClr val="74ECFC"/>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16200000" flipH="1">
            <a:off x="1968349" y="2730349"/>
            <a:ext cx="730848" cy="56858"/>
          </a:xfrm>
          <a:prstGeom prst="straightConnector1">
            <a:avLst/>
          </a:prstGeom>
          <a:ln w="57150">
            <a:solidFill>
              <a:srgbClr val="74ECFC"/>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438400" y="3128058"/>
            <a:ext cx="914400" cy="300942"/>
          </a:xfrm>
          <a:prstGeom prst="straightConnector1">
            <a:avLst/>
          </a:prstGeom>
          <a:ln w="57150">
            <a:solidFill>
              <a:srgbClr val="74ECFC"/>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429000" y="3429000"/>
            <a:ext cx="990600" cy="152400"/>
          </a:xfrm>
          <a:prstGeom prst="straightConnector1">
            <a:avLst/>
          </a:prstGeom>
          <a:ln w="57150">
            <a:solidFill>
              <a:srgbClr val="74ECFC"/>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flipV="1">
            <a:off x="6553200" y="3532496"/>
            <a:ext cx="990600" cy="74612"/>
          </a:xfrm>
          <a:prstGeom prst="straightConnector1">
            <a:avLst/>
          </a:prstGeom>
          <a:ln w="57150">
            <a:solidFill>
              <a:srgbClr val="74ECFC">
                <a:alpha val="49804"/>
              </a:srgbClr>
            </a:solidFill>
            <a:tailEnd type="arrow"/>
          </a:ln>
        </p:spPr>
        <p:style>
          <a:lnRef idx="1">
            <a:schemeClr val="accent1"/>
          </a:lnRef>
          <a:fillRef idx="0">
            <a:schemeClr val="accent1"/>
          </a:fillRef>
          <a:effectRef idx="0">
            <a:schemeClr val="accent1"/>
          </a:effectRef>
          <a:fontRef idx="minor">
            <a:schemeClr val="tx1"/>
          </a:fontRef>
        </p:style>
      </p:cxnSp>
      <p:pic>
        <p:nvPicPr>
          <p:cNvPr id="9" name="Picture 8" descr="Octamer_x-rotated_0.jpg"/>
          <p:cNvPicPr>
            <a:picLocks noChangeAspect="1"/>
          </p:cNvPicPr>
          <p:nvPr/>
        </p:nvPicPr>
        <p:blipFill>
          <a:blip r:embed="rId7" cstate="print"/>
          <a:stretch>
            <a:fillRect/>
          </a:stretch>
        </p:blipFill>
        <p:spPr>
          <a:xfrm>
            <a:off x="0" y="0"/>
            <a:ext cx="1645920" cy="1645920"/>
          </a:xfrm>
          <a:prstGeom prst="rect">
            <a:avLst/>
          </a:prstGeom>
        </p:spPr>
      </p:pic>
      <p:sp>
        <p:nvSpPr>
          <p:cNvPr id="10" name="TextBox 9"/>
          <p:cNvSpPr txBox="1"/>
          <p:nvPr/>
        </p:nvSpPr>
        <p:spPr>
          <a:xfrm>
            <a:off x="316675" y="6548250"/>
            <a:ext cx="1828800" cy="369332"/>
          </a:xfrm>
          <a:prstGeom prst="rect">
            <a:avLst/>
          </a:prstGeom>
          <a:noFill/>
        </p:spPr>
        <p:txBody>
          <a:bodyPr wrap="square" rtlCol="0">
            <a:spAutoFit/>
          </a:bodyPr>
          <a:lstStyle/>
          <a:p>
            <a:r>
              <a:rPr lang="en-US" dirty="0">
                <a:hlinkClick r:id="rId8" action="ppaction://hlinksldjump"/>
              </a:rPr>
              <a:t>Table of Contents</a:t>
            </a:r>
            <a:endParaRPr lang="en-US" dirty="0"/>
          </a:p>
        </p:txBody>
      </p:sp>
      <p:pic>
        <p:nvPicPr>
          <p:cNvPr id="11" name="Slide 215.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cstate="print"/>
          <a:stretch>
            <a:fillRect/>
          </a:stretch>
        </p:blipFill>
        <p:spPr>
          <a:xfrm>
            <a:off x="47500" y="6588825"/>
            <a:ext cx="304800" cy="304800"/>
          </a:xfrm>
          <a:prstGeom prst="rect">
            <a:avLst/>
          </a:prstGeom>
        </p:spPr>
      </p:pic>
    </p:spTree>
    <p:custDataLst>
      <p:tags r:id="rId1"/>
    </p:custDataLst>
  </p:cSld>
  <p:clrMapOvr>
    <a:masterClrMapping/>
  </p:clrMapOvr>
  <p:transition spd="slow"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2" presetClass="entr" presetSubtype="2"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35" presetClass="path" presetSubtype="0" accel="50000" decel="50000" fill="hold" nodeType="afterEffect">
                                  <p:stCondLst>
                                    <p:cond delay="0"/>
                                  </p:stCondLst>
                                  <p:childTnLst>
                                    <p:animMotion origin="layout" path="M -3.33333E-6 3.34875E-6 L -0.25416 3.34875E-6 " pathEditMode="relative" rAng="0" ptsTypes="AA">
                                      <p:cBhvr>
                                        <p:cTn id="14" dur="2000" fill="hold"/>
                                        <p:tgtEl>
                                          <p:spTgt spid="4"/>
                                        </p:tgtEl>
                                        <p:attrNameLst>
                                          <p:attrName>ppt_x</p:attrName>
                                          <p:attrName>ppt_y</p:attrName>
                                        </p:attrNameLst>
                                      </p:cBhvr>
                                      <p:rCtr x="-127" y="0"/>
                                    </p:animMotion>
                                  </p:childTnLst>
                                </p:cTn>
                              </p:par>
                            </p:childTnLst>
                          </p:cTn>
                        </p:par>
                        <p:par>
                          <p:cTn id="15" fill="hold">
                            <p:stCondLst>
                              <p:cond delay="2500"/>
                            </p:stCondLst>
                            <p:childTnLst>
                              <p:par>
                                <p:cTn id="16" presetID="1" presetClass="exit" presetSubtype="0" fill="hold" nodeType="afterEffect">
                                  <p:stCondLst>
                                    <p:cond delay="0"/>
                                  </p:stCondLst>
                                  <p:childTnLst>
                                    <p:set>
                                      <p:cBhvr>
                                        <p:cTn id="17" dur="1" fill="hold">
                                          <p:stCondLst>
                                            <p:cond delay="0"/>
                                          </p:stCondLst>
                                        </p:cTn>
                                        <p:tgtEl>
                                          <p:spTgt spid="4"/>
                                        </p:tgtEl>
                                        <p:attrNameLst>
                                          <p:attrName>style.visibility</p:attrName>
                                        </p:attrNameLst>
                                      </p:cBhvr>
                                      <p:to>
                                        <p:strVal val="hidden"/>
                                      </p:to>
                                    </p:set>
                                  </p:childTnLst>
                                </p:cTn>
                              </p:par>
                            </p:childTnLst>
                          </p:cTn>
                        </p:par>
                        <p:par>
                          <p:cTn id="18" fill="hold">
                            <p:stCondLst>
                              <p:cond delay="2500"/>
                            </p:stCondLst>
                            <p:childTnLst>
                              <p:par>
                                <p:cTn id="19" presetID="1" presetClass="entr" presetSubtype="0" fill="hold" nodeType="afterEffect">
                                  <p:stCondLst>
                                    <p:cond delay="10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p:stCondLst>
                              <p:cond delay="2600"/>
                            </p:stCondLst>
                            <p:childTnLst>
                              <p:par>
                                <p:cTn id="22" presetID="1" presetClass="exit" presetSubtype="0" fill="hold" nodeType="afterEffect">
                                  <p:stCondLst>
                                    <p:cond delay="500"/>
                                  </p:stCondLst>
                                  <p:childTnLst>
                                    <p:set>
                                      <p:cBhvr>
                                        <p:cTn id="23" dur="1" fill="hold">
                                          <p:stCondLst>
                                            <p:cond delay="0"/>
                                          </p:stCondLst>
                                        </p:cTn>
                                        <p:tgtEl>
                                          <p:spTgt spid="5"/>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7"/>
                                        </p:tgtEl>
                                        <p:attrNameLst>
                                          <p:attrName>style.visibility</p:attrName>
                                        </p:attrNameLst>
                                      </p:cBhvr>
                                      <p:to>
                                        <p:strVal val="visible"/>
                                      </p:to>
                                    </p:set>
                                  </p:childTnLst>
                                </p:cTn>
                              </p:par>
                            </p:childTnLst>
                          </p:cTn>
                        </p:par>
                        <p:par>
                          <p:cTn id="26" fill="hold">
                            <p:stCondLst>
                              <p:cond delay="3100"/>
                            </p:stCondLst>
                            <p:childTnLst>
                              <p:par>
                                <p:cTn id="27" presetID="1" presetClass="exit" presetSubtype="0" fill="hold" nodeType="afterEffect">
                                  <p:stCondLst>
                                    <p:cond delay="500"/>
                                  </p:stCondLst>
                                  <p:childTnLst>
                                    <p:set>
                                      <p:cBhvr>
                                        <p:cTn id="28" dur="1" fill="hold">
                                          <p:stCondLst>
                                            <p:cond delay="0"/>
                                          </p:stCondLst>
                                        </p:cTn>
                                        <p:tgtEl>
                                          <p:spTgt spid="7"/>
                                        </p:tgtEl>
                                        <p:attrNameLst>
                                          <p:attrName>style.visibility</p:attrName>
                                        </p:attrNameLst>
                                      </p:cBhvr>
                                      <p:to>
                                        <p:strVal val="hidden"/>
                                      </p:to>
                                    </p:set>
                                  </p:childTnLst>
                                </p:cTn>
                              </p:par>
                              <p:par>
                                <p:cTn id="29" presetID="1" presetClass="entr" presetSubtype="0" fill="hold" nodeType="withEffect">
                                  <p:stCondLst>
                                    <p:cond delay="50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3600"/>
                            </p:stCondLst>
                            <p:childTnLst>
                              <p:par>
                                <p:cTn id="32" presetID="1" presetClass="exit" presetSubtype="0" fill="hold" nodeType="afterEffect">
                                  <p:stCondLst>
                                    <p:cond delay="500"/>
                                  </p:stCondLst>
                                  <p:childTnLst>
                                    <p:set>
                                      <p:cBhvr>
                                        <p:cTn id="33" dur="1" fill="hold">
                                          <p:stCondLst>
                                            <p:cond delay="0"/>
                                          </p:stCondLst>
                                        </p:cTn>
                                        <p:tgtEl>
                                          <p:spTgt spid="17"/>
                                        </p:tgtEl>
                                        <p:attrNameLst>
                                          <p:attrName>style.visibility</p:attrName>
                                        </p:attrNameLst>
                                      </p:cBhvr>
                                      <p:to>
                                        <p:strVal val="hidden"/>
                                      </p:to>
                                    </p:set>
                                  </p:childTnLst>
                                </p:cTn>
                              </p:par>
                              <p:par>
                                <p:cTn id="34" presetID="1" presetClass="entr" presetSubtype="0" fill="hold" nodeType="withEffect">
                                  <p:stCondLst>
                                    <p:cond delay="500"/>
                                  </p:stCondLst>
                                  <p:childTnLst>
                                    <p:set>
                                      <p:cBhvr>
                                        <p:cTn id="35" dur="1" fill="hold">
                                          <p:stCondLst>
                                            <p:cond delay="0"/>
                                          </p:stCondLst>
                                        </p:cTn>
                                        <p:tgtEl>
                                          <p:spTgt spid="21"/>
                                        </p:tgtEl>
                                        <p:attrNameLst>
                                          <p:attrName>style.visibility</p:attrName>
                                        </p:attrNameLst>
                                      </p:cBhvr>
                                      <p:to>
                                        <p:strVal val="visible"/>
                                      </p:to>
                                    </p:set>
                                  </p:childTnLst>
                                </p:cTn>
                              </p:par>
                            </p:childTnLst>
                          </p:cTn>
                        </p:par>
                        <p:par>
                          <p:cTn id="36" fill="hold">
                            <p:stCondLst>
                              <p:cond delay="4100"/>
                            </p:stCondLst>
                            <p:childTnLst>
                              <p:par>
                                <p:cTn id="37" presetID="0" presetClass="path" presetSubtype="0" accel="50000" decel="50000" fill="hold" nodeType="afterEffect">
                                  <p:stCondLst>
                                    <p:cond delay="0"/>
                                  </p:stCondLst>
                                  <p:childTnLst>
                                    <p:animMotion origin="layout" path="M -6.66667E-6 -8.32562E-7 L 0.19999 0.0222 " pathEditMode="relative" ptsTypes="AA">
                                      <p:cBhvr>
                                        <p:cTn id="38" dur="2000" fill="hold"/>
                                        <p:tgtEl>
                                          <p:spTgt spid="21"/>
                                        </p:tgtEl>
                                        <p:attrNameLst>
                                          <p:attrName>ppt_x</p:attrName>
                                          <p:attrName>ppt_y</p:attrName>
                                        </p:attrNameLst>
                                      </p:cBhvr>
                                    </p:animMotion>
                                  </p:childTnLst>
                                </p:cTn>
                              </p:par>
                            </p:childTnLst>
                          </p:cTn>
                        </p:par>
                        <p:par>
                          <p:cTn id="39" fill="hold">
                            <p:stCondLst>
                              <p:cond delay="6100"/>
                            </p:stCondLst>
                            <p:childTnLst>
                              <p:par>
                                <p:cTn id="40" presetID="1" presetClass="exit" presetSubtype="0" fill="hold" nodeType="afterEffect">
                                  <p:stCondLst>
                                    <p:cond delay="0"/>
                                  </p:stCondLst>
                                  <p:childTnLst>
                                    <p:set>
                                      <p:cBhvr>
                                        <p:cTn id="41" dur="1" fill="hold">
                                          <p:stCondLst>
                                            <p:cond delay="0"/>
                                          </p:stCondLst>
                                        </p:cTn>
                                        <p:tgtEl>
                                          <p:spTgt spid="21"/>
                                        </p:tgtEl>
                                        <p:attrNameLst>
                                          <p:attrName>style.visibility</p:attrName>
                                        </p:attrNameLst>
                                      </p:cBhvr>
                                      <p:to>
                                        <p:strVal val="hidden"/>
                                      </p:to>
                                    </p:set>
                                  </p:childTnLst>
                                </p:cTn>
                              </p:par>
                            </p:childTnLst>
                          </p:cTn>
                        </p:par>
                        <p:par>
                          <p:cTn id="42" fill="hold">
                            <p:stCondLst>
                              <p:cond delay="6100"/>
                            </p:stCondLst>
                            <p:childTnLst>
                              <p:par>
                                <p:cTn id="43" presetID="1" presetClass="entr" presetSubtype="0" fill="hold" nodeType="afterEffect">
                                  <p:stCondLst>
                                    <p:cond delay="100"/>
                                  </p:stCondLst>
                                  <p:childTnLst>
                                    <p:set>
                                      <p:cBhvr>
                                        <p:cTn id="44" dur="1" fill="hold">
                                          <p:stCondLst>
                                            <p:cond delay="0"/>
                                          </p:stCondLst>
                                        </p:cTn>
                                        <p:tgtEl>
                                          <p:spTgt spid="23"/>
                                        </p:tgtEl>
                                        <p:attrNameLst>
                                          <p:attrName>style.visibility</p:attrName>
                                        </p:attrNameLst>
                                      </p:cBhvr>
                                      <p:to>
                                        <p:strVal val="visible"/>
                                      </p:to>
                                    </p:set>
                                  </p:childTnLst>
                                </p:cTn>
                              </p:par>
                            </p:childTnLst>
                          </p:cTn>
                        </p:par>
                        <p:par>
                          <p:cTn id="45" fill="hold">
                            <p:stCondLst>
                              <p:cond delay="6200"/>
                            </p:stCondLst>
                            <p:childTnLst>
                              <p:par>
                                <p:cTn id="46" presetID="35" presetClass="path" presetSubtype="0" accel="50000" decel="50000" fill="hold" nodeType="afterEffect">
                                  <p:stCondLst>
                                    <p:cond delay="500"/>
                                  </p:stCondLst>
                                  <p:childTnLst>
                                    <p:animMotion origin="layout" path="M -0.14166 0.01295 L -0.35416 0.03515 " pathEditMode="relative" rAng="0" ptsTypes="AA">
                                      <p:cBhvr>
                                        <p:cTn id="47" dur="2000" fill="hold"/>
                                        <p:tgtEl>
                                          <p:spTgt spid="23"/>
                                        </p:tgtEl>
                                        <p:attrNameLst>
                                          <p:attrName>ppt_x</p:attrName>
                                          <p:attrName>ppt_y</p:attrName>
                                        </p:attrNameLst>
                                      </p:cBhvr>
                                      <p:rCtr x="-106" y="11"/>
                                    </p:animMotion>
                                  </p:childTnLst>
                                </p:cTn>
                              </p:par>
                            </p:childTnLst>
                          </p:cTn>
                        </p:par>
                      </p:childTnLst>
                    </p:cTn>
                  </p:par>
                </p:childTnLst>
              </p:cTn>
              <p:prevCondLst>
                <p:cond evt="onPrev" delay="0">
                  <p:tgtEl>
                    <p:sldTgt/>
                  </p:tgtEl>
                </p:cond>
              </p:prevCondLst>
              <p:nextCondLst>
                <p:cond evt="onNext" delay="0">
                  <p:tgtEl>
                    <p:sldTgt/>
                  </p:tgtEl>
                </p:cond>
              </p:nextCondLst>
            </p:seq>
            <p:audio>
              <p:cMediaNode vol="78049" numSld="999">
                <p:cTn id="48"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000_x-then-y-rotation.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8" cstate="print"/>
          <a:stretch>
            <a:fillRect/>
          </a:stretch>
        </p:blipFill>
        <p:spPr>
          <a:xfrm>
            <a:off x="2225675" y="998538"/>
            <a:ext cx="4860925" cy="4860925"/>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9" action="ppaction://hlinksldjump"/>
              </a:rPr>
              <a:t>Table of Contents</a:t>
            </a:r>
            <a:endParaRPr lang="en-US" dirty="0"/>
          </a:p>
        </p:txBody>
      </p:sp>
      <p:pic>
        <p:nvPicPr>
          <p:cNvPr id="5" name="Slide 216.mp3">
            <a:hlinkClick r:id="" action="ppaction://media"/>
          </p:cNvPr>
          <p:cNvPicPr>
            <a:picLocks noChangeAspect="1"/>
          </p:cNvPicPr>
          <p:nvPr>
            <a:audioFile r:link="rId5"/>
            <p:extLst>
              <p:ext uri="{DAA4B4D4-6D71-4841-9C94-3DE7FCFB9230}">
                <p14:media xmlns:p14="http://schemas.microsoft.com/office/powerpoint/2010/main" r:link="rId4"/>
              </p:ext>
            </p:extLst>
          </p:nvPr>
        </p:nvPicPr>
        <p:blipFill>
          <a:blip r:embed="rId10" cstate="print"/>
          <a:stretch>
            <a:fillRect/>
          </a:stretch>
        </p:blipFill>
        <p:spPr>
          <a:xfrm>
            <a:off x="64325" y="6600700"/>
            <a:ext cx="304800" cy="304800"/>
          </a:xfrm>
          <a:prstGeom prst="rect">
            <a:avLst/>
          </a:prstGeom>
        </p:spPr>
      </p:pic>
    </p:spTree>
    <p:custDataLst>
      <p:tags r:id="rId1"/>
    </p:custDataLst>
  </p:cSld>
  <p:clrMapOvr>
    <a:masterClrMapping/>
  </p:clrMapOvr>
  <p:transition advClick="0" advTm="1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repeatCount="indefinite" fill="hold" display="0">
                  <p:stCondLst>
                    <p:cond delay="indefinite"/>
                  </p:stCondLst>
                  <p:endCondLst>
                    <p:cond evt="onNext" delay="0">
                      <p:tgtEl>
                        <p:sldTgt/>
                      </p:tgtEl>
                    </p:cond>
                    <p:cond evt="onPrev" delay="0">
                      <p:tgtEl>
                        <p:sldTgt/>
                      </p:tgtEl>
                    </p:cond>
                  </p:end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audio>
              <p:cMediaNode vol="90244" numSld="999">
                <p:cTn id="16"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uper_DNA_rotate0.jpg"/>
          <p:cNvPicPr>
            <a:picLocks noChangeAspect="1"/>
          </p:cNvPicPr>
          <p:nvPr/>
        </p:nvPicPr>
        <p:blipFill>
          <a:blip r:embed="rId6" cstate="print"/>
          <a:stretch>
            <a:fillRect/>
          </a:stretch>
        </p:blipFill>
        <p:spPr>
          <a:xfrm>
            <a:off x="2141220" y="998220"/>
            <a:ext cx="4861560" cy="4861560"/>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217.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600700"/>
            <a:ext cx="304800" cy="304800"/>
          </a:xfrm>
          <a:prstGeom prst="rect">
            <a:avLst/>
          </a:prstGeom>
        </p:spPr>
      </p:pic>
    </p:spTree>
    <p:custDataLst>
      <p:tags r:id="rId1"/>
    </p:custDataLst>
  </p:cSld>
  <p:clrMapOvr>
    <a:masterClrMapping/>
  </p:clrMapOvr>
  <p:transition advClick="0" advTm="2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2927">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super-rotate_disappear-1.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6" cstate="print"/>
          <a:stretch>
            <a:fillRect/>
          </a:stretch>
        </p:blipFill>
        <p:spPr>
          <a:xfrm>
            <a:off x="2141538" y="998538"/>
            <a:ext cx="4860925" cy="4860925"/>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spTree>
    <p:custDataLst>
      <p:tags r:id="rId1"/>
    </p:custData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uper-DNA-ribbon_rotate0_9_22_21-MID1.jpg"/>
          <p:cNvPicPr>
            <a:picLocks noChangeAspect="1"/>
          </p:cNvPicPr>
          <p:nvPr/>
        </p:nvPicPr>
        <p:blipFill>
          <a:blip r:embed="rId6" cstate="print"/>
          <a:stretch>
            <a:fillRect/>
          </a:stretch>
        </p:blipFill>
        <p:spPr>
          <a:xfrm>
            <a:off x="2141220" y="998220"/>
            <a:ext cx="4861560" cy="4861560"/>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219.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600700"/>
            <a:ext cx="304800" cy="304800"/>
          </a:xfrm>
          <a:prstGeom prst="rect">
            <a:avLst/>
          </a:prstGeom>
        </p:spPr>
      </p:pic>
    </p:spTree>
    <p:custDataLst>
      <p:tags r:id="rId1"/>
    </p:custDataLst>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1707">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1AOI-ribbons-no-DNA.png"/>
          <p:cNvPicPr>
            <a:picLocks noChangeAspect="1"/>
          </p:cNvPicPr>
          <p:nvPr/>
        </p:nvPicPr>
        <p:blipFill>
          <a:blip r:embed="rId6" cstate="print"/>
          <a:stretch>
            <a:fillRect/>
          </a:stretch>
        </p:blipFill>
        <p:spPr>
          <a:xfrm>
            <a:off x="1972927" y="444137"/>
            <a:ext cx="5989320" cy="5989320"/>
          </a:xfrm>
          <a:prstGeom prst="rect">
            <a:avLst/>
          </a:prstGeom>
        </p:spPr>
      </p:pic>
      <p:sp>
        <p:nvSpPr>
          <p:cNvPr id="5" name="TextBox 4"/>
          <p:cNvSpPr txBox="1"/>
          <p:nvPr/>
        </p:nvSpPr>
        <p:spPr>
          <a:xfrm>
            <a:off x="2318660" y="1360715"/>
            <a:ext cx="914400" cy="461665"/>
          </a:xfrm>
          <a:prstGeom prst="rect">
            <a:avLst/>
          </a:prstGeom>
          <a:noFill/>
        </p:spPr>
        <p:txBody>
          <a:bodyPr wrap="square" rtlCol="0">
            <a:spAutoFit/>
          </a:bodyPr>
          <a:lstStyle/>
          <a:p>
            <a:pPr algn="ctr"/>
            <a:r>
              <a:rPr lang="en-US" sz="2400" dirty="0">
                <a:solidFill>
                  <a:srgbClr val="FFFF00"/>
                </a:solidFill>
              </a:rPr>
              <a:t>H3[e]</a:t>
            </a:r>
          </a:p>
        </p:txBody>
      </p:sp>
      <p:sp>
        <p:nvSpPr>
          <p:cNvPr id="6" name="TextBox 5"/>
          <p:cNvSpPr txBox="1"/>
          <p:nvPr/>
        </p:nvSpPr>
        <p:spPr>
          <a:xfrm>
            <a:off x="5943600" y="1850461"/>
            <a:ext cx="914400" cy="461665"/>
          </a:xfrm>
          <a:prstGeom prst="rect">
            <a:avLst/>
          </a:prstGeom>
          <a:noFill/>
        </p:spPr>
        <p:txBody>
          <a:bodyPr wrap="square" rtlCol="0">
            <a:spAutoFit/>
          </a:bodyPr>
          <a:lstStyle/>
          <a:p>
            <a:pPr algn="ctr"/>
            <a:r>
              <a:rPr lang="en-US" sz="2400" dirty="0">
                <a:solidFill>
                  <a:schemeClr val="bg1"/>
                </a:solidFill>
              </a:rPr>
              <a:t>H3[a]</a:t>
            </a:r>
          </a:p>
        </p:txBody>
      </p:sp>
      <p:sp>
        <p:nvSpPr>
          <p:cNvPr id="14" name="TextBox 13"/>
          <p:cNvSpPr txBox="1"/>
          <p:nvPr/>
        </p:nvSpPr>
        <p:spPr>
          <a:xfrm>
            <a:off x="304800" y="6488668"/>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8" name="Slide 22.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38100" y="6565900"/>
            <a:ext cx="304800" cy="304800"/>
          </a:xfrm>
          <a:prstGeom prst="rect">
            <a:avLst/>
          </a:prstGeom>
        </p:spPr>
      </p:pic>
      <p:cxnSp>
        <p:nvCxnSpPr>
          <p:cNvPr id="9" name="Straight Arrow Connector 8"/>
          <p:cNvCxnSpPr/>
          <p:nvPr/>
        </p:nvCxnSpPr>
        <p:spPr>
          <a:xfrm rot="10680000">
            <a:off x="6895653" y="2280096"/>
            <a:ext cx="1066800" cy="38100"/>
          </a:xfrm>
          <a:prstGeom prst="straightConnector1">
            <a:avLst/>
          </a:prstGeom>
          <a:ln w="381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80000">
            <a:off x="991402" y="763954"/>
            <a:ext cx="1046841" cy="58024"/>
          </a:xfrm>
          <a:prstGeom prst="straightConnector1">
            <a:avLst/>
          </a:prstGeom>
          <a:ln w="38100">
            <a:solidFill>
              <a:srgbClr val="CCCC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spd="slow" advClick="0" advTm="3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9" presetClass="exit" presetSubtype="0" fill="hold" grpId="0" nodeType="afterEffect">
                                  <p:stCondLst>
                                    <p:cond delay="14000"/>
                                  </p:stCondLst>
                                  <p:childTnLst>
                                    <p:animEffect transition="out" filter="dissolv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2" presetClass="entr" presetSubtype="8" fill="hold" nodeType="withEffect">
                                  <p:stCondLst>
                                    <p:cond delay="140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par>
                          <p:cTn id="15" fill="hold">
                            <p:stCondLst>
                              <p:cond delay="14500"/>
                            </p:stCondLst>
                            <p:childTnLst>
                              <p:par>
                                <p:cTn id="16" presetID="9" presetClass="exit" presetSubtype="0" fill="hold" grpId="0" nodeType="afterEffect">
                                  <p:stCondLst>
                                    <p:cond delay="5000"/>
                                  </p:stCondLst>
                                  <p:childTnLst>
                                    <p:animEffect transition="out" filter="dissolv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par>
                          <p:cTn id="19" fill="hold">
                            <p:stCondLst>
                              <p:cond delay="20000"/>
                            </p:stCondLst>
                            <p:childTnLst>
                              <p:par>
                                <p:cTn id="20" presetID="2" presetClass="entr" presetSubtype="2"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1+#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3171" numSld="999">
                <p:cTn id="24"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5" grpId="0"/>
      <p:bldP spid="6" grpId="0"/>
    </p:bldLst>
  </p:timing>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uper-DNA-ribbon_rotate0_9_22_21-subunits-only.jpg"/>
          <p:cNvPicPr>
            <a:picLocks noChangeAspect="1"/>
          </p:cNvPicPr>
          <p:nvPr/>
        </p:nvPicPr>
        <p:blipFill>
          <a:blip r:embed="rId6" cstate="print"/>
          <a:stretch>
            <a:fillRect/>
          </a:stretch>
        </p:blipFill>
        <p:spPr>
          <a:xfrm>
            <a:off x="2141220" y="998220"/>
            <a:ext cx="4861560" cy="4861560"/>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220.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600700"/>
            <a:ext cx="304800" cy="304800"/>
          </a:xfrm>
          <a:prstGeom prst="rect">
            <a:avLst/>
          </a:prstGeom>
        </p:spPr>
      </p:pic>
    </p:spTree>
    <p:custDataLst>
      <p:tags r:id="rId1"/>
    </p:custDataLst>
  </p:cSld>
  <p:clrMapOvr>
    <a:masterClrMapping/>
  </p:clrMapOvr>
  <p:transition spd="slow" advClick="0" advTm="3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9268">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uper-DNA-ribbon_rotate0_9_22_21-MID1.jpg"/>
          <p:cNvPicPr>
            <a:picLocks noChangeAspect="1"/>
          </p:cNvPicPr>
          <p:nvPr/>
        </p:nvPicPr>
        <p:blipFill>
          <a:blip r:embed="rId6" cstate="print"/>
          <a:stretch>
            <a:fillRect/>
          </a:stretch>
        </p:blipFill>
        <p:spPr>
          <a:xfrm>
            <a:off x="2141220" y="998220"/>
            <a:ext cx="4861560" cy="4861560"/>
          </a:xfrm>
          <a:prstGeom prst="rect">
            <a:avLst/>
          </a:prstGeom>
        </p:spPr>
      </p:pic>
      <p:cxnSp>
        <p:nvCxnSpPr>
          <p:cNvPr id="3" name="Straight Arrow Connector 2"/>
          <p:cNvCxnSpPr/>
          <p:nvPr/>
        </p:nvCxnSpPr>
        <p:spPr>
          <a:xfrm>
            <a:off x="1947088" y="4009716"/>
            <a:ext cx="1295400" cy="1588"/>
          </a:xfrm>
          <a:prstGeom prst="straightConnector1">
            <a:avLst/>
          </a:prstGeom>
          <a:ln w="28575">
            <a:solidFill>
              <a:srgbClr val="FF99CC"/>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rot="10800000">
            <a:off x="4800600" y="3110552"/>
            <a:ext cx="1295400" cy="1588"/>
          </a:xfrm>
          <a:prstGeom prst="straightConnector1">
            <a:avLst/>
          </a:prstGeom>
          <a:ln w="28575">
            <a:solidFill>
              <a:srgbClr val="5BE7C6"/>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6" name="Slide 221.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600700"/>
            <a:ext cx="304800" cy="304800"/>
          </a:xfrm>
          <a:prstGeom prst="rect">
            <a:avLst/>
          </a:prstGeom>
        </p:spPr>
      </p:pic>
    </p:spTree>
    <p:custDataLst>
      <p:tags r:id="rId1"/>
    </p:custDataLst>
  </p:cSld>
  <p:clrMapOvr>
    <a:masterClrMapping/>
  </p:clrMapOvr>
  <p:transition advClick="0" advTm="5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2" presetClass="entr" presetSubtype="2" fill="hold" nodeType="afterEffect">
                                  <p:stCondLst>
                                    <p:cond delay="300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par>
                          <p:cTn id="12" fill="hold">
                            <p:stCondLst>
                              <p:cond delay="3500"/>
                            </p:stCondLst>
                            <p:childTnLst>
                              <p:par>
                                <p:cTn id="13" presetID="2" presetClass="entr" presetSubtype="8" fill="hold" nodeType="afterEffect">
                                  <p:stCondLst>
                                    <p:cond delay="70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1707" numSld="999">
                <p:cTn id="1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uper-DNA-ribbon_rotate0_9_22_21-NO-subunits.jpg"/>
          <p:cNvPicPr>
            <a:picLocks noChangeAspect="1"/>
          </p:cNvPicPr>
          <p:nvPr/>
        </p:nvPicPr>
        <p:blipFill>
          <a:blip r:embed="rId6" cstate="print"/>
          <a:stretch>
            <a:fillRect/>
          </a:stretch>
        </p:blipFill>
        <p:spPr>
          <a:xfrm>
            <a:off x="2141220" y="998220"/>
            <a:ext cx="4861560" cy="4861560"/>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222.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600700"/>
            <a:ext cx="304800" cy="304800"/>
          </a:xfrm>
          <a:prstGeom prst="rect">
            <a:avLst/>
          </a:prstGeom>
        </p:spPr>
      </p:pic>
    </p:spTree>
    <p:custDataLst>
      <p:tags r:id="rId1"/>
    </p:custDataLst>
  </p:cSld>
  <p:clrMapOvr>
    <a:masterClrMapping/>
  </p:clrMapOvr>
  <p:transition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9268">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super-rotate_disappear-2.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6" cstate="print"/>
          <a:stretch>
            <a:fillRect/>
          </a:stretch>
        </p:blipFill>
        <p:spPr>
          <a:xfrm>
            <a:off x="2141538" y="998538"/>
            <a:ext cx="4860925" cy="4860925"/>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spTree>
    <p:custDataLst>
      <p:tags r:id="rId1"/>
    </p:custData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uper-DNA-ribbon_rotate0_9_22_50-mid2.jpg"/>
          <p:cNvPicPr>
            <a:picLocks noChangeAspect="1"/>
          </p:cNvPicPr>
          <p:nvPr/>
        </p:nvPicPr>
        <p:blipFill>
          <a:blip r:embed="rId6" cstate="print"/>
          <a:stretch>
            <a:fillRect/>
          </a:stretch>
        </p:blipFill>
        <p:spPr>
          <a:xfrm>
            <a:off x="2141220" y="998220"/>
            <a:ext cx="4861560" cy="4861560"/>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224.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581900"/>
            <a:ext cx="304800" cy="304800"/>
          </a:xfrm>
          <a:prstGeom prst="rect">
            <a:avLst/>
          </a:prstGeom>
        </p:spPr>
      </p:pic>
    </p:spTree>
    <p:custDataLst>
      <p:tags r:id="rId1"/>
    </p:custDataLst>
  </p:cSld>
  <p:clrMapOvr>
    <a:masterClrMapping/>
  </p:clrMapOvr>
  <p:transition advClick="0" advTm="1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488">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uper-DNA-ribbon_rotate0_9_22_50-subunits-only.jpg"/>
          <p:cNvPicPr>
            <a:picLocks noChangeAspect="1"/>
          </p:cNvPicPr>
          <p:nvPr/>
        </p:nvPicPr>
        <p:blipFill>
          <a:blip r:embed="rId6" cstate="print"/>
          <a:stretch>
            <a:fillRect/>
          </a:stretch>
        </p:blipFill>
        <p:spPr>
          <a:xfrm>
            <a:off x="2141220" y="998220"/>
            <a:ext cx="4861560" cy="4861560"/>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225.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600700"/>
            <a:ext cx="304800" cy="304800"/>
          </a:xfrm>
          <a:prstGeom prst="rect">
            <a:avLst/>
          </a:prstGeom>
        </p:spPr>
      </p:pic>
    </p:spTree>
    <p:custDataLst>
      <p:tags r:id="rId1"/>
    </p:custDataLst>
  </p:cSld>
  <p:clrMapOvr>
    <a:masterClrMapping/>
  </p:clrMapOvr>
  <p:transition spd="slow" advClick="0" advTm="1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8049">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uper-DNA-ribbon_rotate0_9_22_50-mid2.jpg"/>
          <p:cNvPicPr>
            <a:picLocks noChangeAspect="1"/>
          </p:cNvPicPr>
          <p:nvPr/>
        </p:nvPicPr>
        <p:blipFill>
          <a:blip r:embed="rId6" cstate="print"/>
          <a:stretch>
            <a:fillRect/>
          </a:stretch>
        </p:blipFill>
        <p:spPr>
          <a:xfrm>
            <a:off x="2141220" y="998220"/>
            <a:ext cx="4861560" cy="4861560"/>
          </a:xfrm>
          <a:prstGeom prst="rect">
            <a:avLst/>
          </a:prstGeom>
        </p:spPr>
      </p:pic>
      <p:cxnSp>
        <p:nvCxnSpPr>
          <p:cNvPr id="3" name="Straight Arrow Connector 2"/>
          <p:cNvCxnSpPr/>
          <p:nvPr/>
        </p:nvCxnSpPr>
        <p:spPr>
          <a:xfrm>
            <a:off x="2097216" y="3796352"/>
            <a:ext cx="1295400" cy="158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rot="10800000">
            <a:off x="4841544" y="2971800"/>
            <a:ext cx="1295400" cy="1588"/>
          </a:xfrm>
          <a:prstGeom prst="straightConnector1">
            <a:avLst/>
          </a:prstGeom>
          <a:ln w="28575">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6" name="Slide 226.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600700"/>
            <a:ext cx="304800" cy="304800"/>
          </a:xfrm>
          <a:prstGeom prst="rect">
            <a:avLst/>
          </a:prstGeom>
        </p:spPr>
      </p:pic>
    </p:spTree>
    <p:custDataLst>
      <p:tags r:id="rId1"/>
    </p:custDataLst>
  </p:cSld>
  <p:clrMapOvr>
    <a:masterClrMapping/>
  </p:clrMapOvr>
  <p:transition advClick="0" advTm="2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2" presetClass="entr" presetSubtype="8" fill="hold" nodeType="afterEffect">
                                  <p:stCondLst>
                                    <p:cond delay="1000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0-#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1000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1707" numSld="999">
                <p:cTn id="16"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uper-DNA-ribbon_rotate0_9_22_50-NO-subunits.jpg"/>
          <p:cNvPicPr>
            <a:picLocks noChangeAspect="1"/>
          </p:cNvPicPr>
          <p:nvPr/>
        </p:nvPicPr>
        <p:blipFill>
          <a:blip r:embed="rId6" cstate="print"/>
          <a:stretch>
            <a:fillRect/>
          </a:stretch>
        </p:blipFill>
        <p:spPr>
          <a:xfrm>
            <a:off x="2141220" y="998220"/>
            <a:ext cx="4861560" cy="4861560"/>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227.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600700"/>
            <a:ext cx="304800" cy="304800"/>
          </a:xfrm>
          <a:prstGeom prst="rect">
            <a:avLst/>
          </a:prstGeom>
        </p:spPr>
      </p:pic>
    </p:spTree>
    <p:custDataLst>
      <p:tags r:id="rId1"/>
    </p:custDataLst>
  </p:cSld>
  <p:clrMapOvr>
    <a:masterClrMapping/>
  </p:clrMapOvr>
  <p:transition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9024">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super-rotate_disappear-3.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6" cstate="print"/>
          <a:stretch>
            <a:fillRect/>
          </a:stretch>
        </p:blipFill>
        <p:spPr>
          <a:xfrm>
            <a:off x="2141538" y="998538"/>
            <a:ext cx="4860925" cy="4860925"/>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spTree>
    <p:custDataLst>
      <p:tags r:id="rId1"/>
    </p:custData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uper-DNA-ribbon_rotate0_9_22_76-mid3.jpg"/>
          <p:cNvPicPr>
            <a:picLocks noChangeAspect="1"/>
          </p:cNvPicPr>
          <p:nvPr/>
        </p:nvPicPr>
        <p:blipFill>
          <a:blip r:embed="rId6" cstate="print"/>
          <a:stretch>
            <a:fillRect/>
          </a:stretch>
        </p:blipFill>
        <p:spPr>
          <a:xfrm>
            <a:off x="2141220" y="998220"/>
            <a:ext cx="4861560" cy="4861560"/>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229.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600700"/>
            <a:ext cx="304800" cy="304800"/>
          </a:xfrm>
          <a:prstGeom prst="rect">
            <a:avLst/>
          </a:prstGeom>
        </p:spPr>
      </p:pic>
    </p:spTree>
    <p:custDataLst>
      <p:tags r:id="rId1"/>
    </p:custDataLst>
  </p:cSld>
  <p:clrMapOvr>
    <a:masterClrMapping/>
  </p:clrMapOvr>
  <p:transition advClick="0" advTm="1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1707">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1AOI-ribbons-no-DNA.png"/>
          <p:cNvPicPr>
            <a:picLocks noChangeAspect="1"/>
          </p:cNvPicPr>
          <p:nvPr/>
        </p:nvPicPr>
        <p:blipFill>
          <a:blip r:embed="rId6" cstate="print"/>
          <a:stretch>
            <a:fillRect/>
          </a:stretch>
        </p:blipFill>
        <p:spPr>
          <a:xfrm>
            <a:off x="1972927" y="444137"/>
            <a:ext cx="5989320" cy="5989320"/>
          </a:xfrm>
          <a:prstGeom prst="rect">
            <a:avLst/>
          </a:prstGeom>
        </p:spPr>
      </p:pic>
      <p:sp>
        <p:nvSpPr>
          <p:cNvPr id="17" name="TextBox 16"/>
          <p:cNvSpPr txBox="1"/>
          <p:nvPr/>
        </p:nvSpPr>
        <p:spPr>
          <a:xfrm>
            <a:off x="2664837" y="3838304"/>
            <a:ext cx="914400" cy="461665"/>
          </a:xfrm>
          <a:prstGeom prst="rect">
            <a:avLst/>
          </a:prstGeom>
          <a:noFill/>
        </p:spPr>
        <p:txBody>
          <a:bodyPr wrap="square" rtlCol="0">
            <a:spAutoFit/>
          </a:bodyPr>
          <a:lstStyle/>
          <a:p>
            <a:pPr algn="ctr"/>
            <a:r>
              <a:rPr lang="en-US" sz="2400" dirty="0">
                <a:solidFill>
                  <a:schemeClr val="accent6">
                    <a:lumMod val="50000"/>
                  </a:schemeClr>
                </a:solidFill>
              </a:rPr>
              <a:t>H4[f]</a:t>
            </a:r>
          </a:p>
        </p:txBody>
      </p:sp>
      <p:sp>
        <p:nvSpPr>
          <p:cNvPr id="18" name="TextBox 17"/>
          <p:cNvSpPr txBox="1"/>
          <p:nvPr/>
        </p:nvSpPr>
        <p:spPr>
          <a:xfrm>
            <a:off x="6640285" y="2788809"/>
            <a:ext cx="914400" cy="461665"/>
          </a:xfrm>
          <a:prstGeom prst="rect">
            <a:avLst/>
          </a:prstGeom>
          <a:noFill/>
        </p:spPr>
        <p:txBody>
          <a:bodyPr wrap="square" rtlCol="0">
            <a:spAutoFit/>
          </a:bodyPr>
          <a:lstStyle/>
          <a:p>
            <a:pPr algn="ctr"/>
            <a:r>
              <a:rPr lang="en-US" sz="2400" dirty="0">
                <a:solidFill>
                  <a:srgbClr val="FF0000"/>
                </a:solidFill>
              </a:rPr>
              <a:t>H4[b]</a:t>
            </a:r>
          </a:p>
        </p:txBody>
      </p:sp>
      <p:pic>
        <p:nvPicPr>
          <p:cNvPr id="13" name="Slide 23.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38100" y="6553200"/>
            <a:ext cx="304800" cy="304800"/>
          </a:xfrm>
          <a:prstGeom prst="rect">
            <a:avLst/>
          </a:prstGeom>
        </p:spPr>
      </p:pic>
      <p:sp>
        <p:nvSpPr>
          <p:cNvPr id="14" name="TextBox 13"/>
          <p:cNvSpPr txBox="1"/>
          <p:nvPr/>
        </p:nvSpPr>
        <p:spPr>
          <a:xfrm>
            <a:off x="304800" y="6488668"/>
            <a:ext cx="1828800" cy="369332"/>
          </a:xfrm>
          <a:prstGeom prst="rect">
            <a:avLst/>
          </a:prstGeom>
          <a:noFill/>
        </p:spPr>
        <p:txBody>
          <a:bodyPr wrap="square" rtlCol="0">
            <a:spAutoFit/>
          </a:bodyPr>
          <a:lstStyle/>
          <a:p>
            <a:r>
              <a:rPr lang="en-US" dirty="0">
                <a:hlinkClick r:id="rId8" action="ppaction://hlinksldjump"/>
              </a:rPr>
              <a:t>Table of Contents</a:t>
            </a:r>
            <a:endParaRPr lang="en-US" dirty="0"/>
          </a:p>
        </p:txBody>
      </p:sp>
    </p:spTree>
    <p:custDataLst>
      <p:tags r:id="rId1"/>
    </p:custDataLst>
  </p:cSld>
  <p:clrMapOvr>
    <a:masterClrMapping/>
  </p:clrMapOvr>
  <p:transition advClick="0" advTm="21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0"/>
                            </p:stCondLst>
                            <p:childTnLst>
                              <p:par>
                                <p:cTn id="8" presetID="2" presetClass="entr" presetSubtype="2" fill="hold" grpId="0" nodeType="afterEffect">
                                  <p:stCondLst>
                                    <p:cond delay="200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2000" fill="hold"/>
                                        <p:tgtEl>
                                          <p:spTgt spid="18"/>
                                        </p:tgtEl>
                                        <p:attrNameLst>
                                          <p:attrName>ppt_x</p:attrName>
                                        </p:attrNameLst>
                                      </p:cBhvr>
                                      <p:tavLst>
                                        <p:tav tm="0">
                                          <p:val>
                                            <p:strVal val="1+#ppt_w/2"/>
                                          </p:val>
                                        </p:tav>
                                        <p:tav tm="100000">
                                          <p:val>
                                            <p:strVal val="#ppt_x"/>
                                          </p:val>
                                        </p:tav>
                                      </p:tavLst>
                                    </p:anim>
                                    <p:anim calcmode="lin" valueType="num">
                                      <p:cBhvr additive="base">
                                        <p:cTn id="11" dur="2000" fill="hold"/>
                                        <p:tgtEl>
                                          <p:spTgt spid="18"/>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200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2000" fill="hold"/>
                                        <p:tgtEl>
                                          <p:spTgt spid="17"/>
                                        </p:tgtEl>
                                        <p:attrNameLst>
                                          <p:attrName>ppt_x</p:attrName>
                                        </p:attrNameLst>
                                      </p:cBhvr>
                                      <p:tavLst>
                                        <p:tav tm="0">
                                          <p:val>
                                            <p:strVal val="0-#ppt_w/2"/>
                                          </p:val>
                                        </p:tav>
                                        <p:tav tm="100000">
                                          <p:val>
                                            <p:strVal val="#ppt_x"/>
                                          </p:val>
                                        </p:tav>
                                      </p:tavLst>
                                    </p:anim>
                                    <p:anim calcmode="lin" valueType="num">
                                      <p:cBhvr additive="base">
                                        <p:cTn id="15" dur="2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5610" numSld="999">
                <p:cTn id="16" fill="hold" display="0">
                  <p:stCondLst>
                    <p:cond delay="indefinite"/>
                  </p:stCondLst>
                  <p:endCondLst>
                    <p:cond evt="onPrev" delay="0">
                      <p:tgtEl>
                        <p:sldTgt/>
                      </p:tgtEl>
                    </p:cond>
                    <p:cond evt="onStopAudio" delay="0">
                      <p:tgtEl>
                        <p:sldTgt/>
                      </p:tgtEl>
                    </p:cond>
                  </p:endCondLst>
                </p:cTn>
                <p:tgtEl>
                  <p:spTgt spid="13"/>
                </p:tgtEl>
              </p:cMediaNode>
            </p:audio>
          </p:childTnLst>
        </p:cTn>
      </p:par>
    </p:tnLst>
    <p:bldLst>
      <p:bldP spid="17" grpId="0"/>
      <p:bldP spid="18" grpId="0"/>
    </p:bldLst>
  </p:timing>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uper-DNA-ribbon_rotate0_9_22_76-subunits-only.jpg"/>
          <p:cNvPicPr>
            <a:picLocks noChangeAspect="1"/>
          </p:cNvPicPr>
          <p:nvPr/>
        </p:nvPicPr>
        <p:blipFill>
          <a:blip r:embed="rId6" cstate="print"/>
          <a:stretch>
            <a:fillRect/>
          </a:stretch>
        </p:blipFill>
        <p:spPr>
          <a:xfrm>
            <a:off x="2141220" y="998220"/>
            <a:ext cx="4861560" cy="4861560"/>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230.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600700"/>
            <a:ext cx="304800" cy="304800"/>
          </a:xfrm>
          <a:prstGeom prst="rect">
            <a:avLst/>
          </a:prstGeom>
        </p:spPr>
      </p:pic>
    </p:spTree>
    <p:custDataLst>
      <p:tags r:id="rId1"/>
    </p:custDataLst>
  </p:cSld>
  <p:clrMapOvr>
    <a:masterClrMapping/>
  </p:clrMapOvr>
  <p:transition spd="slow" advClick="0" advTm="1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1463">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uper-DNA-ribbon_rotate0_9_22_76-mid3.jpg"/>
          <p:cNvPicPr>
            <a:picLocks noChangeAspect="1"/>
          </p:cNvPicPr>
          <p:nvPr/>
        </p:nvPicPr>
        <p:blipFill>
          <a:blip r:embed="rId6" cstate="print"/>
          <a:stretch>
            <a:fillRect/>
          </a:stretch>
        </p:blipFill>
        <p:spPr>
          <a:xfrm>
            <a:off x="2141220" y="998220"/>
            <a:ext cx="4861560" cy="4861560"/>
          </a:xfrm>
          <a:prstGeom prst="rect">
            <a:avLst/>
          </a:prstGeom>
        </p:spPr>
      </p:pic>
      <p:cxnSp>
        <p:nvCxnSpPr>
          <p:cNvPr id="4" name="Straight Arrow Connector 3"/>
          <p:cNvCxnSpPr/>
          <p:nvPr/>
        </p:nvCxnSpPr>
        <p:spPr>
          <a:xfrm>
            <a:off x="2895600" y="3843668"/>
            <a:ext cx="1295400"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rot="10800000">
            <a:off x="5902656" y="3198811"/>
            <a:ext cx="1295400" cy="158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7" name="Slide 231.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600700"/>
            <a:ext cx="304800" cy="304800"/>
          </a:xfrm>
          <a:prstGeom prst="rect">
            <a:avLst/>
          </a:prstGeom>
        </p:spPr>
      </p:pic>
    </p:spTree>
    <p:custDataLst>
      <p:tags r:id="rId1"/>
    </p:custDataLst>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2" presetClass="entr" presetSubtype="8" fill="hold" nodeType="afterEffect">
                                  <p:stCondLst>
                                    <p:cond delay="1000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0-#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1000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1+#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5366" numSld="999">
                <p:cTn id="16"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uper-DNA-ribbon_rotate0_9_22_76-NO-subunits.jpg"/>
          <p:cNvPicPr>
            <a:picLocks noChangeAspect="1"/>
          </p:cNvPicPr>
          <p:nvPr/>
        </p:nvPicPr>
        <p:blipFill>
          <a:blip r:embed="rId6" cstate="print"/>
          <a:stretch>
            <a:fillRect/>
          </a:stretch>
        </p:blipFill>
        <p:spPr>
          <a:xfrm>
            <a:off x="2141220" y="998220"/>
            <a:ext cx="4861560" cy="4861560"/>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232.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600700"/>
            <a:ext cx="304800" cy="304800"/>
          </a:xfrm>
          <a:prstGeom prst="rect">
            <a:avLst/>
          </a:prstGeom>
        </p:spPr>
      </p:pic>
    </p:spTree>
    <p:custDataLst>
      <p:tags r:id="rId1"/>
    </p:custDataLst>
  </p:cSld>
  <p:clrMapOvr>
    <a:masterClrMapping/>
  </p:clrMapOvr>
  <p:transition advClick="0" advTm="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1707">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super-rotate_disappear-4.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6" cstate="print"/>
          <a:stretch>
            <a:fillRect/>
          </a:stretch>
        </p:blipFill>
        <p:spPr>
          <a:xfrm>
            <a:off x="2141538" y="998538"/>
            <a:ext cx="4860925" cy="4860925"/>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spTree>
    <p:custDataLst>
      <p:tags r:id="rId1"/>
    </p:custDataLst>
  </p:cSld>
  <p:clrMapOvr>
    <a:masterClrMapping/>
  </p:clrMapOvr>
  <p:transition advClick="0" advTm="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uper-DNA-ribbon_rotate0_9_22_105-mid4.jpg"/>
          <p:cNvPicPr>
            <a:picLocks noChangeAspect="1"/>
          </p:cNvPicPr>
          <p:nvPr/>
        </p:nvPicPr>
        <p:blipFill>
          <a:blip r:embed="rId6" cstate="print"/>
          <a:stretch>
            <a:fillRect/>
          </a:stretch>
        </p:blipFill>
        <p:spPr>
          <a:xfrm>
            <a:off x="2141220" y="998220"/>
            <a:ext cx="4861560" cy="4861560"/>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234.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600700"/>
            <a:ext cx="304800" cy="304800"/>
          </a:xfrm>
          <a:prstGeom prst="rect">
            <a:avLst/>
          </a:prstGeom>
        </p:spPr>
      </p:pic>
    </p:spTree>
    <p:custDataLst>
      <p:tags r:id="rId1"/>
    </p:custDataLst>
  </p:cSld>
  <p:clrMapOvr>
    <a:masterClrMapping/>
  </p:clrMapOvr>
  <p:transition advClick="0" advTm="1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6585">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uper-DNA-ribbon_rotate0_9_22_105-subunits-only.jpg"/>
          <p:cNvPicPr>
            <a:picLocks noChangeAspect="1"/>
          </p:cNvPicPr>
          <p:nvPr/>
        </p:nvPicPr>
        <p:blipFill>
          <a:blip r:embed="rId6" cstate="print"/>
          <a:stretch>
            <a:fillRect/>
          </a:stretch>
        </p:blipFill>
        <p:spPr>
          <a:xfrm>
            <a:off x="2141220" y="998220"/>
            <a:ext cx="4861560" cy="4861560"/>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235.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600700"/>
            <a:ext cx="304800" cy="304800"/>
          </a:xfrm>
          <a:prstGeom prst="rect">
            <a:avLst/>
          </a:prstGeom>
        </p:spPr>
      </p:pic>
    </p:spTree>
    <p:custDataLst>
      <p:tags r:id="rId1"/>
    </p:custDataLst>
  </p:cSld>
  <p:clrMapOvr>
    <a:masterClrMapping/>
  </p:clrMapOvr>
  <p:transition spd="slow" advClick="0" advTm="1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2927">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uper-DNA-ribbon_rotate0_9_22_105-mid4.jpg"/>
          <p:cNvPicPr>
            <a:picLocks noChangeAspect="1"/>
          </p:cNvPicPr>
          <p:nvPr/>
        </p:nvPicPr>
        <p:blipFill>
          <a:blip r:embed="rId6" cstate="print"/>
          <a:stretch>
            <a:fillRect/>
          </a:stretch>
        </p:blipFill>
        <p:spPr>
          <a:xfrm>
            <a:off x="2141220" y="998220"/>
            <a:ext cx="4861560" cy="4861560"/>
          </a:xfrm>
          <a:prstGeom prst="rect">
            <a:avLst/>
          </a:prstGeom>
        </p:spPr>
      </p:pic>
      <p:cxnSp>
        <p:nvCxnSpPr>
          <p:cNvPr id="3" name="Straight Arrow Connector 2"/>
          <p:cNvCxnSpPr/>
          <p:nvPr/>
        </p:nvCxnSpPr>
        <p:spPr>
          <a:xfrm>
            <a:off x="3415352" y="3816372"/>
            <a:ext cx="1295400" cy="1588"/>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rot="10800000">
            <a:off x="6039136" y="2764808"/>
            <a:ext cx="1295400" cy="1588"/>
          </a:xfrm>
          <a:prstGeom prst="straightConnector1">
            <a:avLst/>
          </a:prstGeom>
          <a:ln w="28575">
            <a:solidFill>
              <a:srgbClr val="0066FF"/>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6" name="Slide 236.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600700"/>
            <a:ext cx="304800" cy="304800"/>
          </a:xfrm>
          <a:prstGeom prst="rect">
            <a:avLst/>
          </a:prstGeom>
        </p:spPr>
      </p:pic>
    </p:spTree>
    <p:custDataLst>
      <p:tags r:id="rId1"/>
    </p:custDataLst>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2" presetClass="entr" presetSubtype="8" fill="hold" nodeType="afterEffect">
                                  <p:stCondLst>
                                    <p:cond delay="600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0-#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600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7805" numSld="999">
                <p:cTn id="16"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uper-DNA-ribbon_rotate0_9_22_105-NO-subunits.jpg"/>
          <p:cNvPicPr>
            <a:picLocks noChangeAspect="1"/>
          </p:cNvPicPr>
          <p:nvPr/>
        </p:nvPicPr>
        <p:blipFill>
          <a:blip r:embed="rId4" cstate="print"/>
          <a:stretch>
            <a:fillRect/>
          </a:stretch>
        </p:blipFill>
        <p:spPr>
          <a:xfrm>
            <a:off x="2141220" y="998220"/>
            <a:ext cx="4861560" cy="4861560"/>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5" action="ppaction://hlinksldjump"/>
              </a:rPr>
              <a:t>Table of Contents</a:t>
            </a:r>
            <a:endParaRPr lang="en-US" dirty="0"/>
          </a:p>
        </p:txBody>
      </p:sp>
    </p:spTree>
    <p:custDataLst>
      <p:tags r:id="rId1"/>
    </p:custDataLst>
  </p:cSld>
  <p:clrMapOvr>
    <a:masterClrMapping/>
  </p:clrMapOvr>
  <p:transition advClick="0" advTm="2000"/>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super-rotate_disappear-End.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6" cstate="print"/>
          <a:stretch>
            <a:fillRect/>
          </a:stretch>
        </p:blipFill>
        <p:spPr>
          <a:xfrm>
            <a:off x="2141538" y="998538"/>
            <a:ext cx="4860925" cy="4860925"/>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spTree>
    <p:custDataLst>
      <p:tags r:id="rId1"/>
    </p:custDataLst>
  </p:cSld>
  <p:clrMapOvr>
    <a:masterClrMapping/>
  </p:clrMapOvr>
  <p:transition advClick="0" advTm="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uper-DNA-ribbon_rotate0_9_22_127-END.jpg"/>
          <p:cNvPicPr>
            <a:picLocks noChangeAspect="1"/>
          </p:cNvPicPr>
          <p:nvPr/>
        </p:nvPicPr>
        <p:blipFill>
          <a:blip r:embed="rId6" cstate="print"/>
          <a:stretch>
            <a:fillRect/>
          </a:stretch>
        </p:blipFill>
        <p:spPr>
          <a:xfrm>
            <a:off x="2141220" y="998220"/>
            <a:ext cx="4861560" cy="4861560"/>
          </a:xfrm>
          <a:prstGeom prst="rect">
            <a:avLst/>
          </a:prstGeom>
        </p:spPr>
      </p:pic>
      <p:cxnSp>
        <p:nvCxnSpPr>
          <p:cNvPr id="3" name="Straight Arrow Connector 2"/>
          <p:cNvCxnSpPr/>
          <p:nvPr/>
        </p:nvCxnSpPr>
        <p:spPr>
          <a:xfrm rot="10800000">
            <a:off x="6039136" y="2970212"/>
            <a:ext cx="1295400" cy="1588"/>
          </a:xfrm>
          <a:prstGeom prst="straightConnector1">
            <a:avLst/>
          </a:prstGeom>
          <a:ln w="28575">
            <a:solidFill>
              <a:srgbClr val="0066FF"/>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5" name="Slide 239.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600700"/>
            <a:ext cx="304800" cy="304800"/>
          </a:xfrm>
          <a:prstGeom prst="rect">
            <a:avLst/>
          </a:prstGeom>
        </p:spPr>
      </p:pic>
    </p:spTree>
    <p:custDataLst>
      <p:tags r:id="rId1"/>
    </p:custDataLst>
  </p:cSld>
  <p:clrMapOvr>
    <a:masterClrMapping/>
  </p:clrMapOvr>
  <p:transition advClick="0" advTm="2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 presetClass="entr" presetSubtype="2" fill="hold" nodeType="withEffect">
                                  <p:stCondLst>
                                    <p:cond delay="100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1+#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91463" numSld="999">
                <p:cTn id="11"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1AOI-ribbons-no-DNA.png"/>
          <p:cNvPicPr>
            <a:picLocks noChangeAspect="1"/>
          </p:cNvPicPr>
          <p:nvPr/>
        </p:nvPicPr>
        <p:blipFill>
          <a:blip r:embed="rId6" cstate="print"/>
          <a:stretch>
            <a:fillRect/>
          </a:stretch>
        </p:blipFill>
        <p:spPr>
          <a:xfrm>
            <a:off x="1972927" y="444137"/>
            <a:ext cx="5989320" cy="5989320"/>
          </a:xfrm>
          <a:prstGeom prst="rect">
            <a:avLst/>
          </a:prstGeom>
        </p:spPr>
      </p:pic>
      <p:sp>
        <p:nvSpPr>
          <p:cNvPr id="5" name="TextBox 4"/>
          <p:cNvSpPr txBox="1"/>
          <p:nvPr/>
        </p:nvSpPr>
        <p:spPr>
          <a:xfrm>
            <a:off x="2318660" y="1360715"/>
            <a:ext cx="914400" cy="461665"/>
          </a:xfrm>
          <a:prstGeom prst="rect">
            <a:avLst/>
          </a:prstGeom>
          <a:noFill/>
        </p:spPr>
        <p:txBody>
          <a:bodyPr wrap="square" rtlCol="0">
            <a:spAutoFit/>
          </a:bodyPr>
          <a:lstStyle/>
          <a:p>
            <a:pPr algn="ctr"/>
            <a:r>
              <a:rPr lang="en-US" sz="2400" dirty="0">
                <a:solidFill>
                  <a:srgbClr val="FFFF00"/>
                </a:solidFill>
              </a:rPr>
              <a:t>H3[e]</a:t>
            </a:r>
          </a:p>
        </p:txBody>
      </p:sp>
      <p:sp>
        <p:nvSpPr>
          <p:cNvPr id="6" name="TextBox 5"/>
          <p:cNvSpPr txBox="1"/>
          <p:nvPr/>
        </p:nvSpPr>
        <p:spPr>
          <a:xfrm>
            <a:off x="5943600" y="1850461"/>
            <a:ext cx="914400" cy="461665"/>
          </a:xfrm>
          <a:prstGeom prst="rect">
            <a:avLst/>
          </a:prstGeom>
          <a:noFill/>
        </p:spPr>
        <p:txBody>
          <a:bodyPr wrap="square" rtlCol="0">
            <a:spAutoFit/>
          </a:bodyPr>
          <a:lstStyle/>
          <a:p>
            <a:pPr algn="ctr"/>
            <a:r>
              <a:rPr lang="en-US" sz="2400" dirty="0">
                <a:solidFill>
                  <a:schemeClr val="bg1"/>
                </a:solidFill>
              </a:rPr>
              <a:t>H3[a]</a:t>
            </a:r>
          </a:p>
        </p:txBody>
      </p:sp>
      <p:sp>
        <p:nvSpPr>
          <p:cNvPr id="11" name="TextBox 10"/>
          <p:cNvSpPr txBox="1"/>
          <p:nvPr/>
        </p:nvSpPr>
        <p:spPr>
          <a:xfrm>
            <a:off x="2895600" y="5695294"/>
            <a:ext cx="1040674" cy="461665"/>
          </a:xfrm>
          <a:prstGeom prst="rect">
            <a:avLst/>
          </a:prstGeom>
          <a:noFill/>
        </p:spPr>
        <p:txBody>
          <a:bodyPr wrap="square" rtlCol="0">
            <a:spAutoFit/>
          </a:bodyPr>
          <a:lstStyle/>
          <a:p>
            <a:pPr algn="ctr"/>
            <a:r>
              <a:rPr lang="en-US" sz="2400" dirty="0">
                <a:solidFill>
                  <a:srgbClr val="00B050"/>
                </a:solidFill>
              </a:rPr>
              <a:t>H2A[c]</a:t>
            </a:r>
          </a:p>
        </p:txBody>
      </p:sp>
      <p:sp>
        <p:nvSpPr>
          <p:cNvPr id="12" name="TextBox 11"/>
          <p:cNvSpPr txBox="1"/>
          <p:nvPr/>
        </p:nvSpPr>
        <p:spPr>
          <a:xfrm>
            <a:off x="5074918" y="5651863"/>
            <a:ext cx="1066800" cy="461665"/>
          </a:xfrm>
          <a:prstGeom prst="rect">
            <a:avLst/>
          </a:prstGeom>
          <a:noFill/>
        </p:spPr>
        <p:txBody>
          <a:bodyPr wrap="square" rtlCol="0">
            <a:spAutoFit/>
          </a:bodyPr>
          <a:lstStyle/>
          <a:p>
            <a:pPr algn="ctr"/>
            <a:r>
              <a:rPr lang="en-US" sz="2400" dirty="0">
                <a:solidFill>
                  <a:srgbClr val="5BE7C6"/>
                </a:solidFill>
              </a:rPr>
              <a:t>H2A[g]</a:t>
            </a:r>
          </a:p>
        </p:txBody>
      </p:sp>
      <p:sp>
        <p:nvSpPr>
          <p:cNvPr id="17" name="TextBox 16"/>
          <p:cNvSpPr txBox="1"/>
          <p:nvPr/>
        </p:nvSpPr>
        <p:spPr>
          <a:xfrm>
            <a:off x="2664837" y="3838304"/>
            <a:ext cx="914400" cy="461665"/>
          </a:xfrm>
          <a:prstGeom prst="rect">
            <a:avLst/>
          </a:prstGeom>
          <a:noFill/>
        </p:spPr>
        <p:txBody>
          <a:bodyPr wrap="square" rtlCol="0">
            <a:spAutoFit/>
          </a:bodyPr>
          <a:lstStyle/>
          <a:p>
            <a:pPr algn="ctr"/>
            <a:r>
              <a:rPr lang="en-US" sz="2400" dirty="0">
                <a:solidFill>
                  <a:schemeClr val="accent6">
                    <a:lumMod val="50000"/>
                  </a:schemeClr>
                </a:solidFill>
              </a:rPr>
              <a:t>H4[f]</a:t>
            </a:r>
          </a:p>
        </p:txBody>
      </p:sp>
      <p:sp>
        <p:nvSpPr>
          <p:cNvPr id="18" name="TextBox 17"/>
          <p:cNvSpPr txBox="1"/>
          <p:nvPr/>
        </p:nvSpPr>
        <p:spPr>
          <a:xfrm>
            <a:off x="6640285" y="2788809"/>
            <a:ext cx="914400" cy="461665"/>
          </a:xfrm>
          <a:prstGeom prst="rect">
            <a:avLst/>
          </a:prstGeom>
          <a:noFill/>
        </p:spPr>
        <p:txBody>
          <a:bodyPr wrap="square" rtlCol="0">
            <a:spAutoFit/>
          </a:bodyPr>
          <a:lstStyle/>
          <a:p>
            <a:pPr algn="ctr"/>
            <a:r>
              <a:rPr lang="en-US" sz="2400" dirty="0">
                <a:solidFill>
                  <a:srgbClr val="FF0000"/>
                </a:solidFill>
              </a:rPr>
              <a:t>H4[b]</a:t>
            </a:r>
          </a:p>
        </p:txBody>
      </p:sp>
      <p:sp>
        <p:nvSpPr>
          <p:cNvPr id="19" name="TextBox 18"/>
          <p:cNvSpPr txBox="1"/>
          <p:nvPr/>
        </p:nvSpPr>
        <p:spPr>
          <a:xfrm>
            <a:off x="2264240" y="4992189"/>
            <a:ext cx="1040674" cy="461665"/>
          </a:xfrm>
          <a:prstGeom prst="rect">
            <a:avLst/>
          </a:prstGeom>
          <a:noFill/>
        </p:spPr>
        <p:txBody>
          <a:bodyPr wrap="square" rtlCol="0">
            <a:spAutoFit/>
          </a:bodyPr>
          <a:lstStyle/>
          <a:p>
            <a:pPr algn="ctr"/>
            <a:r>
              <a:rPr lang="en-US" sz="2400" dirty="0">
                <a:solidFill>
                  <a:srgbClr val="0000FF"/>
                </a:solidFill>
              </a:rPr>
              <a:t>H2B[d]</a:t>
            </a:r>
          </a:p>
        </p:txBody>
      </p:sp>
      <p:sp>
        <p:nvSpPr>
          <p:cNvPr id="20" name="TextBox 19"/>
          <p:cNvSpPr txBox="1"/>
          <p:nvPr/>
        </p:nvSpPr>
        <p:spPr>
          <a:xfrm>
            <a:off x="6572792" y="5290346"/>
            <a:ext cx="1040674" cy="461665"/>
          </a:xfrm>
          <a:prstGeom prst="rect">
            <a:avLst/>
          </a:prstGeom>
          <a:noFill/>
        </p:spPr>
        <p:txBody>
          <a:bodyPr wrap="square" rtlCol="0">
            <a:spAutoFit/>
          </a:bodyPr>
          <a:lstStyle/>
          <a:p>
            <a:pPr algn="ctr"/>
            <a:r>
              <a:rPr lang="en-US" sz="2400" dirty="0">
                <a:solidFill>
                  <a:srgbClr val="FF99FF"/>
                </a:solidFill>
              </a:rPr>
              <a:t>H2B[h]</a:t>
            </a:r>
          </a:p>
        </p:txBody>
      </p:sp>
      <p:sp>
        <p:nvSpPr>
          <p:cNvPr id="13" name="TextBox 12"/>
          <p:cNvSpPr txBox="1"/>
          <p:nvPr/>
        </p:nvSpPr>
        <p:spPr>
          <a:xfrm>
            <a:off x="304800" y="6488668"/>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14" name="Slide 24.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3500" y="6565900"/>
            <a:ext cx="304800" cy="304800"/>
          </a:xfrm>
          <a:prstGeom prst="rect">
            <a:avLst/>
          </a:prstGeom>
        </p:spPr>
      </p:pic>
    </p:spTree>
    <p:custDataLst>
      <p:tags r:id="rId1"/>
    </p:custDataLst>
  </p:cSld>
  <p:clrMapOvr>
    <a:masterClrMapping/>
  </p:clrMapOvr>
  <p:transition advClick="0" advTm="65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2" presetClass="entr" presetSubtype="8" fill="hold" grpId="0" nodeType="afterEffect">
                                  <p:stCondLst>
                                    <p:cond delay="200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2000" fill="hold"/>
                                        <p:tgtEl>
                                          <p:spTgt spid="11"/>
                                        </p:tgtEl>
                                        <p:attrNameLst>
                                          <p:attrName>ppt_x</p:attrName>
                                        </p:attrNameLst>
                                      </p:cBhvr>
                                      <p:tavLst>
                                        <p:tav tm="0">
                                          <p:val>
                                            <p:strVal val="0-#ppt_w/2"/>
                                          </p:val>
                                        </p:tav>
                                        <p:tav tm="100000">
                                          <p:val>
                                            <p:strVal val="#ppt_x"/>
                                          </p:val>
                                        </p:tav>
                                      </p:tavLst>
                                    </p:anim>
                                    <p:anim calcmode="lin" valueType="num">
                                      <p:cBhvr additive="base">
                                        <p:cTn id="11" dur="2000" fill="hold"/>
                                        <p:tgtEl>
                                          <p:spTgt spid="11"/>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200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2000" fill="hold"/>
                                        <p:tgtEl>
                                          <p:spTgt spid="12"/>
                                        </p:tgtEl>
                                        <p:attrNameLst>
                                          <p:attrName>ppt_x</p:attrName>
                                        </p:attrNameLst>
                                      </p:cBhvr>
                                      <p:tavLst>
                                        <p:tav tm="0">
                                          <p:val>
                                            <p:strVal val="1+#ppt_w/2"/>
                                          </p:val>
                                        </p:tav>
                                        <p:tav tm="100000">
                                          <p:val>
                                            <p:strVal val="#ppt_x"/>
                                          </p:val>
                                        </p:tav>
                                      </p:tavLst>
                                    </p:anim>
                                    <p:anim calcmode="lin" valueType="num">
                                      <p:cBhvr additive="base">
                                        <p:cTn id="15" dur="2000" fill="hold"/>
                                        <p:tgtEl>
                                          <p:spTgt spid="12"/>
                                        </p:tgtEl>
                                        <p:attrNameLst>
                                          <p:attrName>ppt_y</p:attrName>
                                        </p:attrNameLst>
                                      </p:cBhvr>
                                      <p:tavLst>
                                        <p:tav tm="0">
                                          <p:val>
                                            <p:strVal val="#ppt_y"/>
                                          </p:val>
                                        </p:tav>
                                        <p:tav tm="100000">
                                          <p:val>
                                            <p:strVal val="#ppt_y"/>
                                          </p:val>
                                        </p:tav>
                                      </p:tavLst>
                                    </p:anim>
                                  </p:childTnLst>
                                </p:cTn>
                              </p:par>
                            </p:childTnLst>
                          </p:cTn>
                        </p:par>
                        <p:par>
                          <p:cTn id="16" fill="hold">
                            <p:stCondLst>
                              <p:cond delay="4000"/>
                            </p:stCondLst>
                            <p:childTnLst>
                              <p:par>
                                <p:cTn id="17" presetID="2" presetClass="entr" presetSubtype="8" fill="hold" grpId="0" nodeType="afterEffect">
                                  <p:stCondLst>
                                    <p:cond delay="2400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2000" fill="hold"/>
                                        <p:tgtEl>
                                          <p:spTgt spid="19"/>
                                        </p:tgtEl>
                                        <p:attrNameLst>
                                          <p:attrName>ppt_x</p:attrName>
                                        </p:attrNameLst>
                                      </p:cBhvr>
                                      <p:tavLst>
                                        <p:tav tm="0">
                                          <p:val>
                                            <p:strVal val="0-#ppt_w/2"/>
                                          </p:val>
                                        </p:tav>
                                        <p:tav tm="100000">
                                          <p:val>
                                            <p:strVal val="#ppt_x"/>
                                          </p:val>
                                        </p:tav>
                                      </p:tavLst>
                                    </p:anim>
                                    <p:anim calcmode="lin" valueType="num">
                                      <p:cBhvr additive="base">
                                        <p:cTn id="20" dur="2000" fill="hold"/>
                                        <p:tgtEl>
                                          <p:spTgt spid="19"/>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2400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2000" fill="hold"/>
                                        <p:tgtEl>
                                          <p:spTgt spid="20"/>
                                        </p:tgtEl>
                                        <p:attrNameLst>
                                          <p:attrName>ppt_x</p:attrName>
                                        </p:attrNameLst>
                                      </p:cBhvr>
                                      <p:tavLst>
                                        <p:tav tm="0">
                                          <p:val>
                                            <p:strVal val="1+#ppt_w/2"/>
                                          </p:val>
                                        </p:tav>
                                        <p:tav tm="100000">
                                          <p:val>
                                            <p:strVal val="#ppt_x"/>
                                          </p:val>
                                        </p:tav>
                                      </p:tavLst>
                                    </p:anim>
                                    <p:anim calcmode="lin" valueType="num">
                                      <p:cBhvr additive="base">
                                        <p:cTn id="24" dur="2000" fill="hold"/>
                                        <p:tgtEl>
                                          <p:spTgt spid="20"/>
                                        </p:tgtEl>
                                        <p:attrNameLst>
                                          <p:attrName>ppt_y</p:attrName>
                                        </p:attrNameLst>
                                      </p:cBhvr>
                                      <p:tavLst>
                                        <p:tav tm="0">
                                          <p:val>
                                            <p:strVal val="#ppt_y"/>
                                          </p:val>
                                        </p:tav>
                                        <p:tav tm="100000">
                                          <p:val>
                                            <p:strVal val="#ppt_y"/>
                                          </p:val>
                                        </p:tav>
                                      </p:tavLst>
                                    </p:anim>
                                  </p:childTnLst>
                                </p:cTn>
                              </p:par>
                            </p:childTnLst>
                          </p:cTn>
                        </p:par>
                        <p:par>
                          <p:cTn id="25" fill="hold">
                            <p:stCondLst>
                              <p:cond delay="30000"/>
                            </p:stCondLst>
                            <p:childTnLst>
                              <p:par>
                                <p:cTn id="26" presetID="9" presetClass="entr" presetSubtype="0" fill="hold" grpId="0" nodeType="afterEffect">
                                  <p:stCondLst>
                                    <p:cond delay="24000"/>
                                  </p:stCondLst>
                                  <p:childTnLst>
                                    <p:set>
                                      <p:cBhvr>
                                        <p:cTn id="27" dur="1" fill="hold">
                                          <p:stCondLst>
                                            <p:cond delay="0"/>
                                          </p:stCondLst>
                                        </p:cTn>
                                        <p:tgtEl>
                                          <p:spTgt spid="6"/>
                                        </p:tgtEl>
                                        <p:attrNameLst>
                                          <p:attrName>style.visibility</p:attrName>
                                        </p:attrNameLst>
                                      </p:cBhvr>
                                      <p:to>
                                        <p:strVal val="visible"/>
                                      </p:to>
                                    </p:set>
                                    <p:animEffect transition="in" filter="dissolve">
                                      <p:cBhvr>
                                        <p:cTn id="28" dur="500"/>
                                        <p:tgtEl>
                                          <p:spTgt spid="6"/>
                                        </p:tgtEl>
                                      </p:cBhvr>
                                    </p:animEffect>
                                  </p:childTnLst>
                                </p:cTn>
                              </p:par>
                            </p:childTnLst>
                          </p:cTn>
                        </p:par>
                        <p:par>
                          <p:cTn id="29" fill="hold">
                            <p:stCondLst>
                              <p:cond delay="54500"/>
                            </p:stCondLst>
                            <p:childTnLst>
                              <p:par>
                                <p:cTn id="30" presetID="9"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dissolve">
                                      <p:cBhvr>
                                        <p:cTn id="32" dur="500"/>
                                        <p:tgtEl>
                                          <p:spTgt spid="5"/>
                                        </p:tgtEl>
                                      </p:cBhvr>
                                    </p:animEffect>
                                  </p:childTnLst>
                                </p:cTn>
                              </p:par>
                            </p:childTnLst>
                          </p:cTn>
                        </p:par>
                        <p:par>
                          <p:cTn id="33" fill="hold">
                            <p:stCondLst>
                              <p:cond delay="55000"/>
                            </p:stCondLst>
                            <p:childTnLst>
                              <p:par>
                                <p:cTn id="34" presetID="9"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dissolve">
                                      <p:cBhvr>
                                        <p:cTn id="36" dur="500"/>
                                        <p:tgtEl>
                                          <p:spTgt spid="18"/>
                                        </p:tgtEl>
                                      </p:cBhvr>
                                    </p:animEffect>
                                  </p:childTnLst>
                                </p:cTn>
                              </p:par>
                            </p:childTnLst>
                          </p:cTn>
                        </p:par>
                        <p:par>
                          <p:cTn id="37" fill="hold">
                            <p:stCondLst>
                              <p:cond delay="55500"/>
                            </p:stCondLst>
                            <p:childTnLst>
                              <p:par>
                                <p:cTn id="38" presetID="9" presetClass="entr" presetSubtype="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dissolve">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76829" numSld="999">
                <p:cTn id="41" fill="hold" display="0">
                  <p:stCondLst>
                    <p:cond delay="indefinite"/>
                  </p:stCondLst>
                  <p:endCondLst>
                    <p:cond evt="onPrev" delay="0">
                      <p:tgtEl>
                        <p:sldTgt/>
                      </p:tgtEl>
                    </p:cond>
                    <p:cond evt="onStopAudio" delay="0">
                      <p:tgtEl>
                        <p:sldTgt/>
                      </p:tgtEl>
                    </p:cond>
                  </p:endCondLst>
                </p:cTn>
                <p:tgtEl>
                  <p:spTgt spid="14"/>
                </p:tgtEl>
              </p:cMediaNode>
            </p:audio>
          </p:childTnLst>
        </p:cTn>
      </p:par>
    </p:tnLst>
    <p:bldLst>
      <p:bldP spid="5" grpId="0"/>
      <p:bldP spid="6" grpId="0"/>
      <p:bldP spid="11" grpId="0"/>
      <p:bldP spid="12" grpId="0"/>
      <p:bldP spid="17" grpId="0"/>
      <p:bldP spid="18" grpId="0"/>
      <p:bldP spid="19" grpId="0"/>
      <p:bldP spid="20" grpId="0"/>
    </p:bldLst>
  </p:timing>
</p:sld>
</file>

<file path=ppt/slides/slide240.xml><?xml version="1.0" encoding="utf-8"?>
<p:sld xmlns:a="http://schemas.openxmlformats.org/drawingml/2006/main" xmlns:r="http://schemas.openxmlformats.org/officeDocument/2006/relationships" xmlns:p="http://schemas.openxmlformats.org/presentationml/2006/main">
  <p:cSld>
    <p:bg>
      <p:bgPr>
        <a:solidFill>
          <a:srgbClr val="99FF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8229600" cy="1143000"/>
          </a:xfrm>
        </p:spPr>
        <p:txBody>
          <a:bodyPr>
            <a:normAutofit fontScale="90000"/>
          </a:bodyPr>
          <a:lstStyle/>
          <a:p>
            <a:r>
              <a:rPr lang="en-US" dirty="0"/>
              <a:t>Atomic view of histone-DNA contacts in the Superhelical Ramp</a:t>
            </a:r>
          </a:p>
        </p:txBody>
      </p:sp>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4" action="ppaction://hlinksldjump"/>
              </a:rPr>
              <a:t>Table of Contents</a:t>
            </a:r>
            <a:endParaRPr lang="en-US" dirty="0"/>
          </a:p>
        </p:txBody>
      </p:sp>
    </p:spTree>
    <p:custDataLst>
      <p:tags r:id="rId1"/>
    </p:custDataLst>
  </p:cSld>
  <p:clrMapOvr>
    <a:masterClrMapping/>
  </p:clrMapOvr>
  <p:transition advClick="0" advTm="6000"/>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uper-poor_DNA-binding1.jpg"/>
          <p:cNvPicPr>
            <a:picLocks noChangeAspect="1"/>
          </p:cNvPicPr>
          <p:nvPr/>
        </p:nvPicPr>
        <p:blipFill>
          <a:blip r:embed="rId6" cstate="print"/>
          <a:stretch>
            <a:fillRect/>
          </a:stretch>
        </p:blipFill>
        <p:spPr>
          <a:xfrm>
            <a:off x="2141220" y="998220"/>
            <a:ext cx="4861560" cy="4861560"/>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241.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600700"/>
            <a:ext cx="304800" cy="304800"/>
          </a:xfrm>
          <a:prstGeom prst="rect">
            <a:avLst/>
          </a:prstGeom>
        </p:spPr>
      </p:pic>
    </p:spTree>
    <p:custDataLst>
      <p:tags r:id="rId1"/>
    </p:custDataLst>
  </p:cSld>
  <p:clrMapOvr>
    <a:masterClrMapping/>
  </p:clrMapOvr>
  <p:transition advClick="0"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5366">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uper-poor_DNA-binding2.jpg"/>
          <p:cNvPicPr>
            <a:picLocks noChangeAspect="1"/>
          </p:cNvPicPr>
          <p:nvPr/>
        </p:nvPicPr>
        <p:blipFill>
          <a:blip r:embed="rId6" cstate="print"/>
          <a:stretch>
            <a:fillRect/>
          </a:stretch>
        </p:blipFill>
        <p:spPr>
          <a:xfrm>
            <a:off x="2141220" y="998220"/>
            <a:ext cx="4861560" cy="4861560"/>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242.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600700"/>
            <a:ext cx="304800" cy="304800"/>
          </a:xfrm>
          <a:prstGeom prst="rect">
            <a:avLst/>
          </a:prstGeom>
        </p:spPr>
      </p:pic>
    </p:spTree>
    <p:custDataLst>
      <p:tags r:id="rId1"/>
    </p:custDataLst>
  </p:cSld>
  <p:clrMapOvr>
    <a:masterClrMapping/>
  </p:clrMapOvr>
  <p:transition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5366">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uper-poor_DNA-binding3.jpg"/>
          <p:cNvPicPr>
            <a:picLocks noChangeAspect="1"/>
          </p:cNvPicPr>
          <p:nvPr/>
        </p:nvPicPr>
        <p:blipFill>
          <a:blip r:embed="rId6" cstate="print"/>
          <a:stretch>
            <a:fillRect/>
          </a:stretch>
        </p:blipFill>
        <p:spPr>
          <a:xfrm>
            <a:off x="2141220" y="998220"/>
            <a:ext cx="4861560" cy="4861560"/>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243.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600700"/>
            <a:ext cx="304800" cy="304800"/>
          </a:xfrm>
          <a:prstGeom prst="rect">
            <a:avLst/>
          </a:prstGeom>
        </p:spPr>
      </p:pic>
    </p:spTree>
    <p:custDataLst>
      <p:tags r:id="rId1"/>
    </p:custDataLst>
  </p:cSld>
  <p:clrMapOvr>
    <a:masterClrMapping/>
  </p:clrMapOvr>
  <p:transition advClick="0" advTm="1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488">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uper-poor_DNA-binding4.jpg"/>
          <p:cNvPicPr>
            <a:picLocks noChangeAspect="1"/>
          </p:cNvPicPr>
          <p:nvPr/>
        </p:nvPicPr>
        <p:blipFill>
          <a:blip r:embed="rId6" cstate="print"/>
          <a:stretch>
            <a:fillRect/>
          </a:stretch>
        </p:blipFill>
        <p:spPr>
          <a:xfrm>
            <a:off x="2141220" y="998220"/>
            <a:ext cx="4861560" cy="4861560"/>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244.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600700"/>
            <a:ext cx="304800" cy="304800"/>
          </a:xfrm>
          <a:prstGeom prst="rect">
            <a:avLst/>
          </a:prstGeom>
        </p:spPr>
      </p:pic>
    </p:spTree>
    <p:custDataLst>
      <p:tags r:id="rId1"/>
    </p:custDataLst>
  </p:cSld>
  <p:clrMapOvr>
    <a:masterClrMapping/>
  </p:clrMapOvr>
  <p:transition advClick="0" advTm="1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2927">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uper-poor_DNA-binding5.jpg"/>
          <p:cNvPicPr>
            <a:picLocks noChangeAspect="1"/>
          </p:cNvPicPr>
          <p:nvPr/>
        </p:nvPicPr>
        <p:blipFill>
          <a:blip r:embed="rId6" cstate="print"/>
          <a:stretch>
            <a:fillRect/>
          </a:stretch>
        </p:blipFill>
        <p:spPr>
          <a:xfrm>
            <a:off x="2141220" y="998220"/>
            <a:ext cx="4861560" cy="4861560"/>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245.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600700"/>
            <a:ext cx="304800" cy="304800"/>
          </a:xfrm>
          <a:prstGeom prst="rect">
            <a:avLst/>
          </a:prstGeom>
        </p:spPr>
      </p:pic>
    </p:spTree>
    <p:custDataLst>
      <p:tags r:id="rId1"/>
    </p:custDataLst>
  </p:cSld>
  <p:clrMapOvr>
    <a:masterClrMapping/>
  </p:clrMapOvr>
  <p:transition advClick="0" advTm="1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4146">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A firework in the night sky&#10;&#10;Description automatically generated with low confidence">
            <a:extLst>
              <a:ext uri="{FF2B5EF4-FFF2-40B4-BE49-F238E27FC236}">
                <a16:creationId xmlns:a16="http://schemas.microsoft.com/office/drawing/2014/main" id="{83D088FA-CC14-4192-B6F7-6DA5198093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1220" y="998220"/>
            <a:ext cx="4861560" cy="4861560"/>
          </a:xfrm>
          <a:prstGeom prst="rect">
            <a:avLst/>
          </a:prstGeom>
        </p:spPr>
      </p:pic>
      <p:sp>
        <p:nvSpPr>
          <p:cNvPr id="3" name="TextBox 2"/>
          <p:cNvSpPr txBox="1"/>
          <p:nvPr/>
        </p:nvSpPr>
        <p:spPr>
          <a:xfrm>
            <a:off x="3444920" y="3374408"/>
            <a:ext cx="152400" cy="369332"/>
          </a:xfrm>
          <a:prstGeom prst="rect">
            <a:avLst/>
          </a:prstGeom>
          <a:noFill/>
        </p:spPr>
        <p:txBody>
          <a:bodyPr wrap="square" rtlCol="0">
            <a:spAutoFit/>
          </a:bodyPr>
          <a:lstStyle/>
          <a:p>
            <a:r>
              <a:rPr lang="en-US" dirty="0">
                <a:solidFill>
                  <a:srgbClr val="FFFF00"/>
                </a:solidFill>
              </a:rPr>
              <a:t>+</a:t>
            </a:r>
          </a:p>
        </p:txBody>
      </p:sp>
      <p:sp>
        <p:nvSpPr>
          <p:cNvPr id="4" name="TextBox 3"/>
          <p:cNvSpPr txBox="1"/>
          <p:nvPr/>
        </p:nvSpPr>
        <p:spPr>
          <a:xfrm>
            <a:off x="3810000" y="3747448"/>
            <a:ext cx="152400" cy="369332"/>
          </a:xfrm>
          <a:prstGeom prst="rect">
            <a:avLst/>
          </a:prstGeom>
          <a:noFill/>
        </p:spPr>
        <p:txBody>
          <a:bodyPr wrap="square" rtlCol="0">
            <a:spAutoFit/>
          </a:bodyPr>
          <a:lstStyle/>
          <a:p>
            <a:r>
              <a:rPr lang="en-US" dirty="0">
                <a:solidFill>
                  <a:srgbClr val="FFFF00"/>
                </a:solidFill>
              </a:rPr>
              <a:t>+</a:t>
            </a:r>
          </a:p>
        </p:txBody>
      </p:sp>
      <p:sp>
        <p:nvSpPr>
          <p:cNvPr id="5" name="TextBox 4"/>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6" name="Slide 246.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600700"/>
            <a:ext cx="304800" cy="304800"/>
          </a:xfrm>
          <a:prstGeom prst="rect">
            <a:avLst/>
          </a:prstGeom>
        </p:spPr>
      </p:pic>
    </p:spTree>
    <p:custDataLst>
      <p:tags r:id="rId1"/>
    </p:custDataLst>
  </p:cSld>
  <p:clrMapOvr>
    <a:masterClrMapping/>
  </p:clrMapOvr>
  <p:transition advClick="0" advTm="4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2" presetClass="entr" presetSubtype="2" fill="hold" grpId="0" nodeType="afterEffect">
                                  <p:stCondLst>
                                    <p:cond delay="800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8500"/>
                            </p:stCondLst>
                            <p:childTnLst>
                              <p:par>
                                <p:cTn id="13" presetID="2" presetClass="entr" presetSubtype="2" fill="hold" grpId="0" nodeType="afterEffect">
                                  <p:stCondLst>
                                    <p:cond delay="60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488" numSld="999">
                <p:cTn id="17"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3" grpId="0"/>
      <p:bldP spid="4" grpId="0"/>
    </p:bldLst>
  </p:timing>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A picture containing basket star, projector, key&#10;&#10;Description automatically generated">
            <a:extLst>
              <a:ext uri="{FF2B5EF4-FFF2-40B4-BE49-F238E27FC236}">
                <a16:creationId xmlns:a16="http://schemas.microsoft.com/office/drawing/2014/main" id="{094C9AD8-2B11-4669-B00C-EFEF8349D2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1220" y="998220"/>
            <a:ext cx="4861560" cy="4861560"/>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247.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600700"/>
            <a:ext cx="304800" cy="304800"/>
          </a:xfrm>
          <a:prstGeom prst="rect">
            <a:avLst/>
          </a:prstGeom>
        </p:spPr>
      </p:pic>
      <p:sp>
        <p:nvSpPr>
          <p:cNvPr id="5" name="Oval 4"/>
          <p:cNvSpPr>
            <a:spLocks noChangeAspect="1"/>
          </p:cNvSpPr>
          <p:nvPr/>
        </p:nvSpPr>
        <p:spPr>
          <a:xfrm>
            <a:off x="3324100" y="2093025"/>
            <a:ext cx="2560320" cy="2560320"/>
          </a:xfrm>
          <a:prstGeom prst="ellipse">
            <a:avLst/>
          </a:prstGeom>
          <a:noFill/>
          <a:ln w="76200">
            <a:solidFill>
              <a:srgbClr val="FF33CC"/>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a:spLocks noChangeAspect="1"/>
          </p:cNvSpPr>
          <p:nvPr/>
        </p:nvSpPr>
        <p:spPr>
          <a:xfrm>
            <a:off x="3564380" y="2326575"/>
            <a:ext cx="2103120" cy="2103120"/>
          </a:xfrm>
          <a:prstGeom prst="ellipse">
            <a:avLst/>
          </a:prstGeom>
          <a:noFill/>
          <a:ln w="76200">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3713328" y="2930855"/>
            <a:ext cx="2839872" cy="1564945"/>
            <a:chOff x="3713328" y="2930855"/>
            <a:chExt cx="2839872" cy="1564945"/>
          </a:xfrm>
        </p:grpSpPr>
        <p:cxnSp>
          <p:nvCxnSpPr>
            <p:cNvPr id="10" name="Straight Arrow Connector 9"/>
            <p:cNvCxnSpPr/>
            <p:nvPr/>
          </p:nvCxnSpPr>
          <p:spPr>
            <a:xfrm rot="10800000">
              <a:off x="3713328" y="2930855"/>
              <a:ext cx="381000" cy="304800"/>
            </a:xfrm>
            <a:prstGeom prst="straightConnector1">
              <a:avLst/>
            </a:prstGeom>
            <a:ln w="38100">
              <a:solidFill>
                <a:srgbClr val="17DBBA"/>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a:off x="6096000" y="3179928"/>
              <a:ext cx="457200" cy="0"/>
            </a:xfrm>
            <a:prstGeom prst="straightConnector1">
              <a:avLst/>
            </a:prstGeom>
            <a:ln w="38100">
              <a:solidFill>
                <a:srgbClr val="FF66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0800000">
              <a:off x="5638801" y="4191000"/>
              <a:ext cx="381000" cy="30480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3872552" y="3907808"/>
              <a:ext cx="470848" cy="130792"/>
            </a:xfrm>
            <a:prstGeom prst="straightConnector1">
              <a:avLst/>
            </a:prstGeom>
            <a:ln w="38100">
              <a:solidFill>
                <a:srgbClr val="FF33CC"/>
              </a:solidFill>
              <a:tailEnd type="arrow"/>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2867169" y="2250744"/>
            <a:ext cx="2611271" cy="1703696"/>
            <a:chOff x="2867169" y="2250744"/>
            <a:chExt cx="2611271" cy="1703696"/>
          </a:xfrm>
        </p:grpSpPr>
        <p:cxnSp>
          <p:nvCxnSpPr>
            <p:cNvPr id="9" name="Straight Arrow Connector 8"/>
            <p:cNvCxnSpPr/>
            <p:nvPr/>
          </p:nvCxnSpPr>
          <p:spPr>
            <a:xfrm>
              <a:off x="2916072" y="2250744"/>
              <a:ext cx="381000" cy="304800"/>
            </a:xfrm>
            <a:prstGeom prst="straightConnector1">
              <a:avLst/>
            </a:prstGeom>
            <a:ln w="38100">
              <a:solidFill>
                <a:srgbClr val="17DBBA"/>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021240" y="3178792"/>
              <a:ext cx="457200" cy="0"/>
            </a:xfrm>
            <a:prstGeom prst="straightConnector1">
              <a:avLst/>
            </a:prstGeom>
            <a:ln w="38100">
              <a:solidFill>
                <a:srgbClr val="FF66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958688" y="3649640"/>
              <a:ext cx="381000" cy="30480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flipH="1" flipV="1">
              <a:off x="2867169" y="3678072"/>
              <a:ext cx="470848" cy="130792"/>
            </a:xfrm>
            <a:prstGeom prst="straightConnector1">
              <a:avLst/>
            </a:prstGeom>
            <a:ln w="38100">
              <a:solidFill>
                <a:srgbClr val="FF33CC"/>
              </a:solidFill>
              <a:tailEnd type="arrow"/>
            </a:ln>
          </p:spPr>
          <p:style>
            <a:lnRef idx="1">
              <a:schemeClr val="accent1"/>
            </a:lnRef>
            <a:fillRef idx="0">
              <a:schemeClr val="accent1"/>
            </a:fillRef>
            <a:effectRef idx="0">
              <a:schemeClr val="accent1"/>
            </a:effectRef>
            <a:fontRef idx="minor">
              <a:schemeClr val="tx1"/>
            </a:fontRef>
          </p:style>
        </p:cxnSp>
      </p:grpSp>
    </p:spTree>
    <p:custDataLst>
      <p:tags r:id="rId1"/>
    </p:custDataLst>
  </p:cSld>
  <p:clrMapOvr>
    <a:masterClrMapping/>
  </p:clrMapOvr>
  <p:transition advClick="0" advTm="9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9" presetClass="entr" presetSubtype="0" fill="hold" grpId="0" nodeType="afterEffect">
                                  <p:stCondLst>
                                    <p:cond delay="3900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par>
                          <p:cTn id="11" fill="hold">
                            <p:stCondLst>
                              <p:cond delay="39500"/>
                            </p:stCondLst>
                            <p:childTnLst>
                              <p:par>
                                <p:cTn id="12" presetID="9" presetClass="exit" presetSubtype="0" fill="hold" grpId="1" nodeType="afterEffect">
                                  <p:stCondLst>
                                    <p:cond delay="5000"/>
                                  </p:stCondLst>
                                  <p:childTnLst>
                                    <p:animEffect transition="out" filter="dissolv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par>
                                <p:cTn id="15" presetID="9" presetClass="entr" presetSubtype="0" fill="hold" grpId="0" nodeType="withEffect">
                                  <p:stCondLst>
                                    <p:cond delay="500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par>
                          <p:cTn id="18" fill="hold">
                            <p:stCondLst>
                              <p:cond delay="45000"/>
                            </p:stCondLst>
                            <p:childTnLst>
                              <p:par>
                                <p:cTn id="19" presetID="9" presetClass="exit" presetSubtype="0" fill="hold" grpId="1" nodeType="afterEffect">
                                  <p:stCondLst>
                                    <p:cond delay="8000"/>
                                  </p:stCondLst>
                                  <p:childTnLst>
                                    <p:animEffect transition="out" filter="dissolv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par>
                          <p:cTn id="22" fill="hold">
                            <p:stCondLst>
                              <p:cond delay="53500"/>
                            </p:stCondLst>
                            <p:childTnLst>
                              <p:par>
                                <p:cTn id="23" presetID="2" presetClass="entr" presetSubtype="8" fill="hold" nodeType="afterEffect">
                                  <p:stCondLst>
                                    <p:cond delay="2800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0-#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2800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1+#ppt_w/2"/>
                                          </p:val>
                                        </p:tav>
                                        <p:tav tm="100000">
                                          <p:val>
                                            <p:strVal val="#ppt_x"/>
                                          </p:val>
                                        </p:tav>
                                      </p:tavLst>
                                    </p:anim>
                                    <p:anim calcmode="lin" valueType="num">
                                      <p:cBhvr additive="base">
                                        <p:cTn id="30"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90244" numSld="999">
                <p:cTn id="31" fill="hold" display="0">
                  <p:stCondLst>
                    <p:cond delay="indefinite"/>
                  </p:stCondLst>
                  <p:endCondLst>
                    <p:cond evt="onPrev" delay="0">
                      <p:tgtEl>
                        <p:sldTgt/>
                      </p:tgtEl>
                    </p:cond>
                    <p:cond evt="onStopAudio" delay="0">
                      <p:tgtEl>
                        <p:sldTgt/>
                      </p:tgtEl>
                    </p:cond>
                  </p:endCondLst>
                </p:cTn>
                <p:tgtEl>
                  <p:spTgt spid="4"/>
                </p:tgtEl>
              </p:cMediaNode>
            </p:audio>
          </p:childTnLst>
        </p:cTn>
      </p:par>
    </p:tnLst>
    <p:bldLst>
      <p:bldP spid="5" grpId="0" animBg="1"/>
      <p:bldP spid="5" grpId="1" animBg="1"/>
      <p:bldP spid="7" grpId="0" animBg="1"/>
      <p:bldP spid="7" grpId="1" animBg="1"/>
    </p:bldLst>
  </p:timing>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picture containing basket star, projector, key&#10;&#10;Description automatically generated">
            <a:extLst>
              <a:ext uri="{FF2B5EF4-FFF2-40B4-BE49-F238E27FC236}">
                <a16:creationId xmlns:a16="http://schemas.microsoft.com/office/drawing/2014/main" id="{D0EFEF26-E10D-4C5F-8305-08A9AA4CBE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1220" y="955188"/>
            <a:ext cx="4861560" cy="4861560"/>
          </a:xfrm>
          <a:prstGeom prst="rect">
            <a:avLst/>
          </a:prstGeom>
        </p:spPr>
      </p:pic>
      <p:pic>
        <p:nvPicPr>
          <p:cNvPr id="2" name="Picture 1" descr="super-poor_DNA-binding7.jpg" hidden="1"/>
          <p:cNvPicPr>
            <a:picLocks noChangeAspect="1"/>
          </p:cNvPicPr>
          <p:nvPr/>
        </p:nvPicPr>
        <p:blipFill>
          <a:blip r:embed="rId7" cstate="print"/>
          <a:stretch>
            <a:fillRect/>
          </a:stretch>
        </p:blipFill>
        <p:spPr>
          <a:xfrm>
            <a:off x="2141220" y="998220"/>
            <a:ext cx="4861560" cy="4861560"/>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8" action="ppaction://hlinksldjump"/>
              </a:rPr>
              <a:t>Table of Contents</a:t>
            </a:r>
            <a:endParaRPr lang="en-US" dirty="0"/>
          </a:p>
        </p:txBody>
      </p:sp>
      <p:pic>
        <p:nvPicPr>
          <p:cNvPr id="5" name="Slide 248.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cstate="print"/>
          <a:stretch>
            <a:fillRect/>
          </a:stretch>
        </p:blipFill>
        <p:spPr>
          <a:xfrm>
            <a:off x="64325" y="6600700"/>
            <a:ext cx="304800" cy="304800"/>
          </a:xfrm>
          <a:prstGeom prst="rect">
            <a:avLst/>
          </a:prstGeom>
        </p:spPr>
      </p:pic>
      <p:sp>
        <p:nvSpPr>
          <p:cNvPr id="6" name="TextBox 5"/>
          <p:cNvSpPr txBox="1"/>
          <p:nvPr/>
        </p:nvSpPr>
        <p:spPr>
          <a:xfrm>
            <a:off x="3886200" y="2621340"/>
            <a:ext cx="1295400" cy="1569660"/>
          </a:xfrm>
          <a:prstGeom prst="rect">
            <a:avLst/>
          </a:prstGeom>
          <a:noFill/>
        </p:spPr>
        <p:txBody>
          <a:bodyPr wrap="square" rtlCol="0">
            <a:spAutoFit/>
          </a:bodyPr>
          <a:lstStyle/>
          <a:p>
            <a:pPr algn="ctr"/>
            <a:r>
              <a:rPr lang="en-US" sz="9600" dirty="0">
                <a:solidFill>
                  <a:srgbClr val="FF0000"/>
                </a:solidFill>
              </a:rPr>
              <a:t>?</a:t>
            </a:r>
          </a:p>
        </p:txBody>
      </p:sp>
    </p:spTree>
    <p:custDataLst>
      <p:tags r:id="rId1"/>
    </p:custDataLst>
  </p:cSld>
  <p:clrMapOvr>
    <a:masterClrMapping/>
  </p:clrMapOvr>
  <p:transition advClick="0" advTm="6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1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9024">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picture containing basket star, projector, key&#10;&#10;Description automatically generated">
            <a:extLst>
              <a:ext uri="{FF2B5EF4-FFF2-40B4-BE49-F238E27FC236}">
                <a16:creationId xmlns:a16="http://schemas.microsoft.com/office/drawing/2014/main" id="{5A7CEFFD-064D-41F7-BBA2-37E4D068CC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1220" y="955188"/>
            <a:ext cx="4861560" cy="4861560"/>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sp>
        <p:nvSpPr>
          <p:cNvPr id="4" name="TextBox 3"/>
          <p:cNvSpPr txBox="1"/>
          <p:nvPr/>
        </p:nvSpPr>
        <p:spPr>
          <a:xfrm>
            <a:off x="3886200" y="2621340"/>
            <a:ext cx="1295400" cy="1569660"/>
          </a:xfrm>
          <a:prstGeom prst="rect">
            <a:avLst/>
          </a:prstGeom>
          <a:noFill/>
        </p:spPr>
        <p:txBody>
          <a:bodyPr wrap="square" rtlCol="0">
            <a:spAutoFit/>
          </a:bodyPr>
          <a:lstStyle/>
          <a:p>
            <a:pPr algn="ctr"/>
            <a:r>
              <a:rPr lang="en-US" sz="9600" dirty="0">
                <a:solidFill>
                  <a:srgbClr val="FF0000"/>
                </a:solidFill>
              </a:rPr>
              <a:t>?</a:t>
            </a:r>
          </a:p>
        </p:txBody>
      </p:sp>
      <p:pic>
        <p:nvPicPr>
          <p:cNvPr id="5" name="Slide 249.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600700"/>
            <a:ext cx="304800" cy="304800"/>
          </a:xfrm>
          <a:prstGeom prst="rect">
            <a:avLst/>
          </a:prstGeom>
        </p:spPr>
      </p:pic>
    </p:spTree>
    <p:custDataLst>
      <p:tags r:id="rId1"/>
    </p:custDataLst>
  </p:cSld>
  <p:clrMapOvr>
    <a:masterClrMapping/>
  </p:clrMapOvr>
  <p:transition advClick="0" advTm="35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6585" numSld="999">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1AOI-ribbons-no-DNA.png"/>
          <p:cNvPicPr>
            <a:picLocks noChangeAspect="1"/>
          </p:cNvPicPr>
          <p:nvPr/>
        </p:nvPicPr>
        <p:blipFill>
          <a:blip r:embed="rId6" cstate="print"/>
          <a:stretch>
            <a:fillRect/>
          </a:stretch>
        </p:blipFill>
        <p:spPr>
          <a:xfrm>
            <a:off x="1972927" y="444137"/>
            <a:ext cx="5989320" cy="5989320"/>
          </a:xfrm>
          <a:prstGeom prst="rect">
            <a:avLst/>
          </a:prstGeom>
        </p:spPr>
      </p:pic>
      <p:sp>
        <p:nvSpPr>
          <p:cNvPr id="7" name="TextBox 6"/>
          <p:cNvSpPr txBox="1"/>
          <p:nvPr/>
        </p:nvSpPr>
        <p:spPr>
          <a:xfrm>
            <a:off x="1828800" y="533400"/>
            <a:ext cx="381000" cy="523220"/>
          </a:xfrm>
          <a:prstGeom prst="rect">
            <a:avLst/>
          </a:prstGeom>
          <a:noFill/>
        </p:spPr>
        <p:txBody>
          <a:bodyPr wrap="square" rtlCol="0">
            <a:spAutoFit/>
          </a:bodyPr>
          <a:lstStyle/>
          <a:p>
            <a:r>
              <a:rPr lang="en-US" sz="2800" dirty="0">
                <a:solidFill>
                  <a:srgbClr val="FFFF00"/>
                </a:solidFill>
              </a:rPr>
              <a:t>N</a:t>
            </a:r>
          </a:p>
        </p:txBody>
      </p:sp>
      <p:sp>
        <p:nvSpPr>
          <p:cNvPr id="8" name="TextBox 7"/>
          <p:cNvSpPr txBox="1"/>
          <p:nvPr/>
        </p:nvSpPr>
        <p:spPr>
          <a:xfrm>
            <a:off x="6692537" y="2017506"/>
            <a:ext cx="381000" cy="523220"/>
          </a:xfrm>
          <a:prstGeom prst="rect">
            <a:avLst/>
          </a:prstGeom>
          <a:noFill/>
        </p:spPr>
        <p:txBody>
          <a:bodyPr wrap="square" rtlCol="0">
            <a:spAutoFit/>
          </a:bodyPr>
          <a:lstStyle/>
          <a:p>
            <a:r>
              <a:rPr lang="en-US" sz="2800" dirty="0">
                <a:solidFill>
                  <a:schemeClr val="bg1"/>
                </a:solidFill>
              </a:rPr>
              <a:t>N</a:t>
            </a:r>
          </a:p>
        </p:txBody>
      </p:sp>
      <p:sp>
        <p:nvSpPr>
          <p:cNvPr id="9" name="TextBox 8"/>
          <p:cNvSpPr txBox="1"/>
          <p:nvPr/>
        </p:nvSpPr>
        <p:spPr>
          <a:xfrm>
            <a:off x="3988526" y="6245517"/>
            <a:ext cx="381000" cy="523220"/>
          </a:xfrm>
          <a:prstGeom prst="rect">
            <a:avLst/>
          </a:prstGeom>
          <a:noFill/>
        </p:spPr>
        <p:txBody>
          <a:bodyPr wrap="square" rtlCol="0">
            <a:spAutoFit/>
          </a:bodyPr>
          <a:lstStyle/>
          <a:p>
            <a:r>
              <a:rPr lang="en-US" sz="2800" dirty="0">
                <a:solidFill>
                  <a:srgbClr val="00B050"/>
                </a:solidFill>
              </a:rPr>
              <a:t>N</a:t>
            </a:r>
          </a:p>
        </p:txBody>
      </p:sp>
      <p:sp>
        <p:nvSpPr>
          <p:cNvPr id="10" name="TextBox 9"/>
          <p:cNvSpPr txBox="1"/>
          <p:nvPr/>
        </p:nvSpPr>
        <p:spPr>
          <a:xfrm>
            <a:off x="5423263" y="5638800"/>
            <a:ext cx="381000" cy="523220"/>
          </a:xfrm>
          <a:prstGeom prst="rect">
            <a:avLst/>
          </a:prstGeom>
          <a:noFill/>
        </p:spPr>
        <p:txBody>
          <a:bodyPr wrap="square" rtlCol="0">
            <a:spAutoFit/>
          </a:bodyPr>
          <a:lstStyle/>
          <a:p>
            <a:r>
              <a:rPr lang="en-US" sz="2800" dirty="0">
                <a:solidFill>
                  <a:srgbClr val="5BE7C6"/>
                </a:solidFill>
              </a:rPr>
              <a:t>N</a:t>
            </a:r>
          </a:p>
        </p:txBody>
      </p:sp>
      <p:sp>
        <p:nvSpPr>
          <p:cNvPr id="13" name="TextBox 12"/>
          <p:cNvSpPr txBox="1"/>
          <p:nvPr/>
        </p:nvSpPr>
        <p:spPr>
          <a:xfrm>
            <a:off x="3111137" y="3823063"/>
            <a:ext cx="381000" cy="523220"/>
          </a:xfrm>
          <a:prstGeom prst="rect">
            <a:avLst/>
          </a:prstGeom>
          <a:noFill/>
        </p:spPr>
        <p:txBody>
          <a:bodyPr wrap="square" rtlCol="0">
            <a:spAutoFit/>
          </a:bodyPr>
          <a:lstStyle/>
          <a:p>
            <a:r>
              <a:rPr lang="en-US" sz="2800" dirty="0">
                <a:solidFill>
                  <a:schemeClr val="accent6">
                    <a:lumMod val="50000"/>
                  </a:schemeClr>
                </a:solidFill>
              </a:rPr>
              <a:t>N</a:t>
            </a:r>
          </a:p>
        </p:txBody>
      </p:sp>
      <p:sp>
        <p:nvSpPr>
          <p:cNvPr id="14" name="TextBox 13"/>
          <p:cNvSpPr txBox="1"/>
          <p:nvPr/>
        </p:nvSpPr>
        <p:spPr>
          <a:xfrm>
            <a:off x="6629400" y="2779506"/>
            <a:ext cx="381000" cy="523220"/>
          </a:xfrm>
          <a:prstGeom prst="rect">
            <a:avLst/>
          </a:prstGeom>
          <a:noFill/>
        </p:spPr>
        <p:txBody>
          <a:bodyPr wrap="square" rtlCol="0">
            <a:spAutoFit/>
          </a:bodyPr>
          <a:lstStyle/>
          <a:p>
            <a:r>
              <a:rPr lang="en-US" sz="2800" dirty="0">
                <a:solidFill>
                  <a:srgbClr val="FF0000"/>
                </a:solidFill>
              </a:rPr>
              <a:t>N</a:t>
            </a:r>
          </a:p>
        </p:txBody>
      </p:sp>
      <p:sp>
        <p:nvSpPr>
          <p:cNvPr id="15" name="TextBox 14"/>
          <p:cNvSpPr txBox="1"/>
          <p:nvPr/>
        </p:nvSpPr>
        <p:spPr>
          <a:xfrm>
            <a:off x="2882537" y="4989306"/>
            <a:ext cx="381000" cy="523220"/>
          </a:xfrm>
          <a:prstGeom prst="rect">
            <a:avLst/>
          </a:prstGeom>
          <a:noFill/>
        </p:spPr>
        <p:txBody>
          <a:bodyPr wrap="square" rtlCol="0">
            <a:spAutoFit/>
          </a:bodyPr>
          <a:lstStyle/>
          <a:p>
            <a:r>
              <a:rPr lang="en-US" sz="2800" dirty="0">
                <a:solidFill>
                  <a:srgbClr val="0000FF"/>
                </a:solidFill>
              </a:rPr>
              <a:t>N</a:t>
            </a:r>
          </a:p>
        </p:txBody>
      </p:sp>
      <p:sp>
        <p:nvSpPr>
          <p:cNvPr id="16" name="TextBox 15"/>
          <p:cNvSpPr txBox="1"/>
          <p:nvPr/>
        </p:nvSpPr>
        <p:spPr>
          <a:xfrm>
            <a:off x="6566263" y="5267980"/>
            <a:ext cx="381000" cy="523220"/>
          </a:xfrm>
          <a:prstGeom prst="rect">
            <a:avLst/>
          </a:prstGeom>
          <a:noFill/>
        </p:spPr>
        <p:txBody>
          <a:bodyPr wrap="square" rtlCol="0">
            <a:spAutoFit/>
          </a:bodyPr>
          <a:lstStyle/>
          <a:p>
            <a:r>
              <a:rPr lang="en-US" sz="2800" dirty="0">
                <a:solidFill>
                  <a:srgbClr val="FF99FF"/>
                </a:solidFill>
              </a:rPr>
              <a:t>N</a:t>
            </a:r>
          </a:p>
        </p:txBody>
      </p:sp>
      <p:pic>
        <p:nvPicPr>
          <p:cNvPr id="29" name="Slide 25.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50800" y="6565900"/>
            <a:ext cx="304800" cy="304800"/>
          </a:xfrm>
          <a:prstGeom prst="rect">
            <a:avLst/>
          </a:prstGeom>
        </p:spPr>
      </p:pic>
      <p:sp>
        <p:nvSpPr>
          <p:cNvPr id="30" name="TextBox 29"/>
          <p:cNvSpPr txBox="1"/>
          <p:nvPr/>
        </p:nvSpPr>
        <p:spPr>
          <a:xfrm>
            <a:off x="304800" y="6488668"/>
            <a:ext cx="1828800" cy="369332"/>
          </a:xfrm>
          <a:prstGeom prst="rect">
            <a:avLst/>
          </a:prstGeom>
          <a:noFill/>
        </p:spPr>
        <p:txBody>
          <a:bodyPr wrap="square" rtlCol="0">
            <a:spAutoFit/>
          </a:bodyPr>
          <a:lstStyle/>
          <a:p>
            <a:r>
              <a:rPr lang="en-US" dirty="0">
                <a:hlinkClick r:id="rId8" action="ppaction://hlinksldjump"/>
              </a:rPr>
              <a:t>Table of Contents</a:t>
            </a:r>
            <a:endParaRPr lang="en-US" dirty="0"/>
          </a:p>
        </p:txBody>
      </p:sp>
    </p:spTree>
    <p:custDataLst>
      <p:tags r:id="rId1"/>
    </p:custDataLst>
  </p:cSld>
  <p:clrMapOvr>
    <a:masterClrMapping/>
  </p:clrMapOvr>
  <p:transition advClick="0" advTm="97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par>
                          <p:cTn id="7" fill="hold">
                            <p:stCondLst>
                              <p:cond delay="0"/>
                            </p:stCondLst>
                            <p:childTnLst>
                              <p:par>
                                <p:cTn id="8" presetID="2" presetClass="entr" presetSubtype="8" fill="hold" grpId="0" nodeType="afterEffect">
                                  <p:stCondLst>
                                    <p:cond delay="300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1000" fill="hold"/>
                                        <p:tgtEl>
                                          <p:spTgt spid="7"/>
                                        </p:tgtEl>
                                        <p:attrNameLst>
                                          <p:attrName>ppt_x</p:attrName>
                                        </p:attrNameLst>
                                      </p:cBhvr>
                                      <p:tavLst>
                                        <p:tav tm="0">
                                          <p:val>
                                            <p:strVal val="0-#ppt_w/2"/>
                                          </p:val>
                                        </p:tav>
                                        <p:tav tm="100000">
                                          <p:val>
                                            <p:strVal val="#ppt_x"/>
                                          </p:val>
                                        </p:tav>
                                      </p:tavLst>
                                    </p:anim>
                                    <p:anim calcmode="lin" valueType="num">
                                      <p:cBhvr additive="base">
                                        <p:cTn id="11" dur="1000" fill="hold"/>
                                        <p:tgtEl>
                                          <p:spTgt spid="7"/>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300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1+#ppt_w/2"/>
                                          </p:val>
                                        </p:tav>
                                        <p:tav tm="100000">
                                          <p:val>
                                            <p:strVal val="#ppt_x"/>
                                          </p:val>
                                        </p:tav>
                                      </p:tavLst>
                                    </p:anim>
                                    <p:anim calcmode="lin" valueType="num">
                                      <p:cBhvr additive="base">
                                        <p:cTn id="15" dur="1000" fill="hold"/>
                                        <p:tgtEl>
                                          <p:spTgt spid="8"/>
                                        </p:tgtEl>
                                        <p:attrNameLst>
                                          <p:attrName>ppt_y</p:attrName>
                                        </p:attrNameLst>
                                      </p:cBhvr>
                                      <p:tavLst>
                                        <p:tav tm="0">
                                          <p:val>
                                            <p:strVal val="#ppt_y"/>
                                          </p:val>
                                        </p:tav>
                                        <p:tav tm="100000">
                                          <p:val>
                                            <p:strVal val="#ppt_y"/>
                                          </p:val>
                                        </p:tav>
                                      </p:tavLst>
                                    </p:anim>
                                  </p:childTnLst>
                                </p:cTn>
                              </p:par>
                            </p:childTnLst>
                          </p:cTn>
                        </p:par>
                        <p:par>
                          <p:cTn id="16" fill="hold">
                            <p:stCondLst>
                              <p:cond delay="4000"/>
                            </p:stCondLst>
                            <p:childTnLst>
                              <p:par>
                                <p:cTn id="17" presetID="2" presetClass="entr" presetSubtype="8" fill="hold" grpId="0" nodeType="afterEffect">
                                  <p:stCondLst>
                                    <p:cond delay="100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0-#ppt_w/2"/>
                                          </p:val>
                                        </p:tav>
                                        <p:tav tm="100000">
                                          <p:val>
                                            <p:strVal val="#ppt_x"/>
                                          </p:val>
                                        </p:tav>
                                      </p:tavLst>
                                    </p:anim>
                                    <p:anim calcmode="lin" valueType="num">
                                      <p:cBhvr additive="base">
                                        <p:cTn id="20" dur="10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1000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1000" fill="hold"/>
                                        <p:tgtEl>
                                          <p:spTgt spid="14"/>
                                        </p:tgtEl>
                                        <p:attrNameLst>
                                          <p:attrName>ppt_x</p:attrName>
                                        </p:attrNameLst>
                                      </p:cBhvr>
                                      <p:tavLst>
                                        <p:tav tm="0">
                                          <p:val>
                                            <p:strVal val="1+#ppt_w/2"/>
                                          </p:val>
                                        </p:tav>
                                        <p:tav tm="100000">
                                          <p:val>
                                            <p:strVal val="#ppt_x"/>
                                          </p:val>
                                        </p:tav>
                                      </p:tavLst>
                                    </p:anim>
                                    <p:anim calcmode="lin" valueType="num">
                                      <p:cBhvr additive="base">
                                        <p:cTn id="24" dur="1000" fill="hold"/>
                                        <p:tgtEl>
                                          <p:spTgt spid="14"/>
                                        </p:tgtEl>
                                        <p:attrNameLst>
                                          <p:attrName>ppt_y</p:attrName>
                                        </p:attrNameLst>
                                      </p:cBhvr>
                                      <p:tavLst>
                                        <p:tav tm="0">
                                          <p:val>
                                            <p:strVal val="#ppt_y"/>
                                          </p:val>
                                        </p:tav>
                                        <p:tav tm="100000">
                                          <p:val>
                                            <p:strVal val="#ppt_y"/>
                                          </p:val>
                                        </p:tav>
                                      </p:tavLst>
                                    </p:anim>
                                  </p:childTnLst>
                                </p:cTn>
                              </p:par>
                            </p:childTnLst>
                          </p:cTn>
                        </p:par>
                        <p:par>
                          <p:cTn id="25" fill="hold">
                            <p:stCondLst>
                              <p:cond delay="15000"/>
                            </p:stCondLst>
                            <p:childTnLst>
                              <p:par>
                                <p:cTn id="26" presetID="2" presetClass="entr" presetSubtype="8" fill="hold" grpId="0" nodeType="afterEffect">
                                  <p:stCondLst>
                                    <p:cond delay="500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1000" fill="hold"/>
                                        <p:tgtEl>
                                          <p:spTgt spid="9"/>
                                        </p:tgtEl>
                                        <p:attrNameLst>
                                          <p:attrName>ppt_x</p:attrName>
                                        </p:attrNameLst>
                                      </p:cBhvr>
                                      <p:tavLst>
                                        <p:tav tm="0">
                                          <p:val>
                                            <p:strVal val="0-#ppt_w/2"/>
                                          </p:val>
                                        </p:tav>
                                        <p:tav tm="100000">
                                          <p:val>
                                            <p:strVal val="#ppt_x"/>
                                          </p:val>
                                        </p:tav>
                                      </p:tavLst>
                                    </p:anim>
                                    <p:anim calcmode="lin" valueType="num">
                                      <p:cBhvr additive="base">
                                        <p:cTn id="29" dur="1000" fill="hold"/>
                                        <p:tgtEl>
                                          <p:spTgt spid="9"/>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500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1000" fill="hold"/>
                                        <p:tgtEl>
                                          <p:spTgt spid="10"/>
                                        </p:tgtEl>
                                        <p:attrNameLst>
                                          <p:attrName>ppt_x</p:attrName>
                                        </p:attrNameLst>
                                      </p:cBhvr>
                                      <p:tavLst>
                                        <p:tav tm="0">
                                          <p:val>
                                            <p:strVal val="1+#ppt_w/2"/>
                                          </p:val>
                                        </p:tav>
                                        <p:tav tm="100000">
                                          <p:val>
                                            <p:strVal val="#ppt_x"/>
                                          </p:val>
                                        </p:tav>
                                      </p:tavLst>
                                    </p:anim>
                                    <p:anim calcmode="lin" valueType="num">
                                      <p:cBhvr additive="base">
                                        <p:cTn id="33" dur="1000" fill="hold"/>
                                        <p:tgtEl>
                                          <p:spTgt spid="10"/>
                                        </p:tgtEl>
                                        <p:attrNameLst>
                                          <p:attrName>ppt_y</p:attrName>
                                        </p:attrNameLst>
                                      </p:cBhvr>
                                      <p:tavLst>
                                        <p:tav tm="0">
                                          <p:val>
                                            <p:strVal val="#ppt_y"/>
                                          </p:val>
                                        </p:tav>
                                        <p:tav tm="100000">
                                          <p:val>
                                            <p:strVal val="#ppt_y"/>
                                          </p:val>
                                        </p:tav>
                                      </p:tavLst>
                                    </p:anim>
                                  </p:childTnLst>
                                </p:cTn>
                              </p:par>
                            </p:childTnLst>
                          </p:cTn>
                        </p:par>
                        <p:par>
                          <p:cTn id="34" fill="hold">
                            <p:stCondLst>
                              <p:cond delay="21000"/>
                            </p:stCondLst>
                            <p:childTnLst>
                              <p:par>
                                <p:cTn id="35" presetID="2" presetClass="entr" presetSubtype="8" fill="hold" grpId="0" nodeType="afterEffect">
                                  <p:stCondLst>
                                    <p:cond delay="500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1000" fill="hold"/>
                                        <p:tgtEl>
                                          <p:spTgt spid="15"/>
                                        </p:tgtEl>
                                        <p:attrNameLst>
                                          <p:attrName>ppt_x</p:attrName>
                                        </p:attrNameLst>
                                      </p:cBhvr>
                                      <p:tavLst>
                                        <p:tav tm="0">
                                          <p:val>
                                            <p:strVal val="0-#ppt_w/2"/>
                                          </p:val>
                                        </p:tav>
                                        <p:tav tm="100000">
                                          <p:val>
                                            <p:strVal val="#ppt_x"/>
                                          </p:val>
                                        </p:tav>
                                      </p:tavLst>
                                    </p:anim>
                                    <p:anim calcmode="lin" valueType="num">
                                      <p:cBhvr additive="base">
                                        <p:cTn id="38" dur="1000" fill="hold"/>
                                        <p:tgtEl>
                                          <p:spTgt spid="15"/>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500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1000" fill="hold"/>
                                        <p:tgtEl>
                                          <p:spTgt spid="16"/>
                                        </p:tgtEl>
                                        <p:attrNameLst>
                                          <p:attrName>ppt_x</p:attrName>
                                        </p:attrNameLst>
                                      </p:cBhvr>
                                      <p:tavLst>
                                        <p:tav tm="0">
                                          <p:val>
                                            <p:strVal val="1+#ppt_w/2"/>
                                          </p:val>
                                        </p:tav>
                                        <p:tav tm="100000">
                                          <p:val>
                                            <p:strVal val="#ppt_x"/>
                                          </p:val>
                                        </p:tav>
                                      </p:tavLst>
                                    </p:anim>
                                    <p:anim calcmode="lin" valueType="num">
                                      <p:cBhvr additive="base">
                                        <p:cTn id="4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4390" numSld="999">
                <p:cTn id="43" fill="hold" display="0">
                  <p:stCondLst>
                    <p:cond delay="indefinite"/>
                  </p:stCondLst>
                  <p:endCondLst>
                    <p:cond evt="onPrev" delay="0">
                      <p:tgtEl>
                        <p:sldTgt/>
                      </p:tgtEl>
                    </p:cond>
                    <p:cond evt="onStopAudio" delay="0">
                      <p:tgtEl>
                        <p:sldTgt/>
                      </p:tgtEl>
                    </p:cond>
                  </p:endCondLst>
                </p:cTn>
                <p:tgtEl>
                  <p:spTgt spid="29"/>
                </p:tgtEl>
              </p:cMediaNode>
            </p:audio>
          </p:childTnLst>
        </p:cTn>
      </p:par>
    </p:tnLst>
    <p:bldLst>
      <p:bldP spid="7" grpId="0"/>
      <p:bldP spid="8" grpId="0"/>
      <p:bldP spid="9" grpId="0"/>
      <p:bldP spid="10" grpId="0"/>
      <p:bldP spid="13" grpId="0"/>
      <p:bldP spid="14" grpId="0"/>
      <p:bldP spid="15" grpId="0"/>
      <p:bldP spid="16" grpId="0"/>
    </p:bldLst>
  </p:timing>
</p:sld>
</file>

<file path=ppt/slides/slide25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025"/>
            <a:ext cx="7772400" cy="1470025"/>
          </a:xfrm>
        </p:spPr>
        <p:txBody>
          <a:bodyPr/>
          <a:lstStyle/>
          <a:p>
            <a:r>
              <a:rPr lang="en-US" dirty="0">
                <a:effectLst>
                  <a:outerShdw blurRad="50800" dist="38100" dir="2700000" algn="tl" rotWithShape="0">
                    <a:prstClr val="black">
                      <a:alpha val="40000"/>
                    </a:prstClr>
                  </a:outerShdw>
                </a:effectLst>
              </a:rPr>
              <a:t>Histone Structure</a:t>
            </a:r>
          </a:p>
        </p:txBody>
      </p:sp>
      <p:sp>
        <p:nvSpPr>
          <p:cNvPr id="3" name="Subtitle 2"/>
          <p:cNvSpPr>
            <a:spLocks noGrp="1"/>
          </p:cNvSpPr>
          <p:nvPr>
            <p:ph type="subTitle" idx="1"/>
          </p:nvPr>
        </p:nvSpPr>
        <p:spPr>
          <a:xfrm>
            <a:off x="1371600" y="3352800"/>
            <a:ext cx="6400800" cy="1752600"/>
          </a:xfrm>
        </p:spPr>
        <p:txBody>
          <a:bodyPr/>
          <a:lstStyle/>
          <a:p>
            <a:r>
              <a:rPr lang="en-US" dirty="0">
                <a:solidFill>
                  <a:schemeClr val="tx1"/>
                </a:solidFill>
                <a:effectLst>
                  <a:outerShdw blurRad="50800" dist="38100" dir="2700000" algn="tl" rotWithShape="0">
                    <a:prstClr val="black">
                      <a:alpha val="40000"/>
                    </a:prstClr>
                  </a:outerShdw>
                </a:effectLst>
              </a:rPr>
              <a:t>Part II:</a:t>
            </a:r>
          </a:p>
          <a:p>
            <a:r>
              <a:rPr lang="en-US" dirty="0">
                <a:solidFill>
                  <a:schemeClr val="tx1"/>
                </a:solidFill>
                <a:effectLst>
                  <a:outerShdw blurRad="50800" dist="38100" dir="2700000" algn="tl" rotWithShape="0">
                    <a:prstClr val="black">
                      <a:alpha val="40000"/>
                    </a:prstClr>
                  </a:outerShdw>
                </a:effectLst>
              </a:rPr>
              <a:t>A model which places DNA in the</a:t>
            </a:r>
          </a:p>
          <a:p>
            <a:r>
              <a:rPr lang="en-US" dirty="0">
                <a:solidFill>
                  <a:schemeClr val="tx1"/>
                </a:solidFill>
                <a:effectLst>
                  <a:outerShdw blurRad="50800" dist="38100" dir="2700000" algn="tl" rotWithShape="0">
                    <a:prstClr val="black">
                      <a:alpha val="40000"/>
                    </a:prstClr>
                  </a:outerShdw>
                </a:effectLst>
              </a:rPr>
              <a:t>N-terminal region of the octamer</a:t>
            </a:r>
          </a:p>
        </p:txBody>
      </p:sp>
    </p:spTree>
    <p:custDataLst>
      <p:tags r:id="rId1"/>
    </p:custDataLst>
  </p:cSld>
  <p:clrMapOvr>
    <a:masterClrMapping/>
  </p:clrMapOvr>
  <p:transition advClick="0" advTm="11000">
    <p:fade/>
  </p:transition>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7"/>
          <p:cNvGrpSpPr/>
          <p:nvPr/>
        </p:nvGrpSpPr>
        <p:grpSpPr>
          <a:xfrm>
            <a:off x="342900" y="5181600"/>
            <a:ext cx="1257300" cy="1371600"/>
            <a:chOff x="0" y="5346700"/>
            <a:chExt cx="1257300" cy="1371600"/>
          </a:xfrm>
        </p:grpSpPr>
        <p:pic>
          <p:nvPicPr>
            <p:cNvPr id="9" name="Picture 8"/>
            <p:cNvPicPr>
              <a:picLocks noChangeAspect="1" noChangeArrowheads="1"/>
            </p:cNvPicPr>
            <p:nvPr/>
          </p:nvPicPr>
          <p:blipFill>
            <a:blip r:embed="rId6" cstate="print"/>
            <a:srcRect/>
            <a:stretch>
              <a:fillRect/>
            </a:stretch>
          </p:blipFill>
          <p:spPr bwMode="auto">
            <a:xfrm>
              <a:off x="0" y="5346700"/>
              <a:ext cx="1257300" cy="1295400"/>
            </a:xfrm>
            <a:prstGeom prst="rect">
              <a:avLst/>
            </a:prstGeom>
            <a:noFill/>
            <a:ln w="9525">
              <a:noFill/>
              <a:miter lim="800000"/>
              <a:headEnd/>
              <a:tailEnd/>
            </a:ln>
            <a:effectLst/>
          </p:spPr>
        </p:pic>
        <p:pic>
          <p:nvPicPr>
            <p:cNvPr id="10" name="Picture 10"/>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241300" y="6224587"/>
              <a:ext cx="660400" cy="493713"/>
            </a:xfrm>
            <a:prstGeom prst="rect">
              <a:avLst/>
            </a:prstGeom>
            <a:noFill/>
            <a:ln w="9525">
              <a:noFill/>
              <a:miter lim="800000"/>
              <a:headEnd/>
              <a:tailEnd/>
            </a:ln>
            <a:effectLst/>
          </p:spPr>
        </p:pic>
      </p:grpSp>
      <p:pic>
        <p:nvPicPr>
          <p:cNvPr id="6" name="nucleosome-long.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8" cstate="print"/>
          <a:stretch>
            <a:fillRect/>
          </a:stretch>
        </p:blipFill>
        <p:spPr>
          <a:xfrm>
            <a:off x="0" y="1444752"/>
            <a:ext cx="9146900" cy="3968496"/>
          </a:xfrm>
          <a:prstGeom prst="rect">
            <a:avLst/>
          </a:prstGeom>
        </p:spPr>
      </p:pic>
    </p:spTree>
    <p:custDataLst>
      <p:tags r:id="rId1"/>
    </p:custDataLst>
  </p:cSld>
  <p:clrMapOvr>
    <a:masterClrMapping/>
  </p:clrMapOvr>
  <p:transition advClick="0" advTm="14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basket star, projector, key&#10;&#10;Description automatically generated">
            <a:extLst>
              <a:ext uri="{FF2B5EF4-FFF2-40B4-BE49-F238E27FC236}">
                <a16:creationId xmlns:a16="http://schemas.microsoft.com/office/drawing/2014/main" id="{69DE7DB3-ABFE-4CD2-9B71-8647BC39B1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1220" y="955188"/>
            <a:ext cx="4861560" cy="4861560"/>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5" action="ppaction://hlinksldjump"/>
              </a:rPr>
              <a:t>Table of Contents</a:t>
            </a:r>
            <a:endParaRPr lang="en-US" dirty="0"/>
          </a:p>
        </p:txBody>
      </p:sp>
      <p:sp>
        <p:nvSpPr>
          <p:cNvPr id="4" name="TextBox 3"/>
          <p:cNvSpPr txBox="1"/>
          <p:nvPr/>
        </p:nvSpPr>
        <p:spPr>
          <a:xfrm>
            <a:off x="3886200" y="2621340"/>
            <a:ext cx="1295400" cy="1569660"/>
          </a:xfrm>
          <a:prstGeom prst="rect">
            <a:avLst/>
          </a:prstGeom>
          <a:noFill/>
        </p:spPr>
        <p:txBody>
          <a:bodyPr wrap="square" rtlCol="0">
            <a:spAutoFit/>
          </a:bodyPr>
          <a:lstStyle/>
          <a:p>
            <a:pPr algn="ctr"/>
            <a:r>
              <a:rPr lang="en-US" sz="9600" dirty="0">
                <a:solidFill>
                  <a:srgbClr val="FF0000"/>
                </a:solidFill>
              </a:rPr>
              <a:t>?</a:t>
            </a:r>
          </a:p>
        </p:txBody>
      </p:sp>
    </p:spTree>
    <p:custDataLst>
      <p:tags r:id="rId1"/>
    </p:custDataLst>
  </p:cSld>
  <p:clrMapOvr>
    <a:masterClrMapping/>
  </p:clrMapOvr>
  <p:transition advClick="0" advTm="11000">
    <p:fade thruBlk="1"/>
  </p:transition>
</p:sld>
</file>

<file path=ppt/slides/slide2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7"/>
          <p:cNvGrpSpPr/>
          <p:nvPr/>
        </p:nvGrpSpPr>
        <p:grpSpPr>
          <a:xfrm>
            <a:off x="342900" y="5181600"/>
            <a:ext cx="1257300" cy="1371600"/>
            <a:chOff x="0" y="5346700"/>
            <a:chExt cx="1257300" cy="1371600"/>
          </a:xfrm>
        </p:grpSpPr>
        <p:pic>
          <p:nvPicPr>
            <p:cNvPr id="9" name="Picture 8"/>
            <p:cNvPicPr>
              <a:picLocks noChangeAspect="1" noChangeArrowheads="1"/>
            </p:cNvPicPr>
            <p:nvPr/>
          </p:nvPicPr>
          <p:blipFill>
            <a:blip r:embed="rId6" cstate="print"/>
            <a:srcRect/>
            <a:stretch>
              <a:fillRect/>
            </a:stretch>
          </p:blipFill>
          <p:spPr bwMode="auto">
            <a:xfrm>
              <a:off x="0" y="5346700"/>
              <a:ext cx="1257300" cy="1295400"/>
            </a:xfrm>
            <a:prstGeom prst="rect">
              <a:avLst/>
            </a:prstGeom>
            <a:noFill/>
            <a:ln w="9525">
              <a:noFill/>
              <a:miter lim="800000"/>
              <a:headEnd/>
              <a:tailEnd/>
            </a:ln>
            <a:effectLst/>
          </p:spPr>
        </p:pic>
        <p:pic>
          <p:nvPicPr>
            <p:cNvPr id="10" name="Picture 10"/>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241300" y="6224587"/>
              <a:ext cx="660400" cy="493713"/>
            </a:xfrm>
            <a:prstGeom prst="rect">
              <a:avLst/>
            </a:prstGeom>
            <a:noFill/>
            <a:ln w="9525">
              <a:noFill/>
              <a:miter lim="800000"/>
              <a:headEnd/>
              <a:tailEnd/>
            </a:ln>
            <a:effectLst/>
          </p:spPr>
        </p:pic>
      </p:grpSp>
      <p:pic>
        <p:nvPicPr>
          <p:cNvPr id="6" name="nucleosome-long.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8" cstate="print"/>
          <a:stretch>
            <a:fillRect/>
          </a:stretch>
        </p:blipFill>
        <p:spPr>
          <a:xfrm>
            <a:off x="0" y="1444752"/>
            <a:ext cx="9146900" cy="3968496"/>
          </a:xfrm>
          <a:prstGeom prst="rect">
            <a:avLst/>
          </a:prstGeom>
        </p:spPr>
      </p:pic>
    </p:spTree>
    <p:custDataLst>
      <p:tags r:id="rId1"/>
    </p:custDataLst>
  </p:cSld>
  <p:clrMapOvr>
    <a:masterClrMapping/>
  </p:clrMapOvr>
  <p:transition advClick="0" advTm="11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mplete-FOR-MOVE.avi">
            <a:hlinkClick r:id="" action="ppaction://media"/>
          </p:cNvPr>
          <p:cNvPicPr>
            <a:picLocks noGrp="1" noChangeAspect="1"/>
          </p:cNvPicPr>
          <p:nvPr>
            <p:ph idx="1"/>
            <a:videoFile r:link="rId3"/>
            <p:extLst>
              <p:ext uri="{DAA4B4D4-6D71-4841-9C94-3DE7FCFB9230}">
                <p14:media xmlns:p14="http://schemas.microsoft.com/office/powerpoint/2010/main" r:link="rId2"/>
              </p:ext>
            </p:extLst>
          </p:nvPr>
        </p:nvPicPr>
        <p:blipFill>
          <a:blip r:embed="rId6" cstate="print"/>
          <a:stretch>
            <a:fillRect/>
          </a:stretch>
        </p:blipFill>
        <p:spPr>
          <a:xfrm>
            <a:off x="1943100" y="304800"/>
            <a:ext cx="5257800" cy="5534025"/>
          </a:xfrm>
          <a:prstGeom prst="rect">
            <a:avLst/>
          </a:prstGeom>
        </p:spPr>
      </p:pic>
      <p:sp>
        <p:nvSpPr>
          <p:cNvPr id="5" name="TextBox 4"/>
          <p:cNvSpPr txBox="1"/>
          <p:nvPr/>
        </p:nvSpPr>
        <p:spPr>
          <a:xfrm>
            <a:off x="1905000" y="6096000"/>
            <a:ext cx="5410200" cy="369332"/>
          </a:xfrm>
          <a:prstGeom prst="rect">
            <a:avLst/>
          </a:prstGeom>
          <a:noFill/>
        </p:spPr>
        <p:txBody>
          <a:bodyPr wrap="square" rtlCol="0">
            <a:spAutoFit/>
          </a:bodyPr>
          <a:lstStyle/>
          <a:p>
            <a:pPr algn="ctr"/>
            <a:r>
              <a:rPr lang="en-US" dirty="0">
                <a:solidFill>
                  <a:srgbClr val="FFFF00"/>
                </a:solidFill>
              </a:rPr>
              <a:t>Mutual intercalation of protamine unit cells</a:t>
            </a:r>
          </a:p>
        </p:txBody>
      </p:sp>
    </p:spTree>
    <p:custDataLst>
      <p:tags r:id="rId1"/>
    </p:custDataLst>
  </p:cSld>
  <p:clrMapOvr>
    <a:masterClrMapping/>
  </p:clrMapOvr>
  <p:transition advClick="0" advTm="1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400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mplete-rotate2.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6" cstate="print"/>
          <a:stretch>
            <a:fillRect/>
          </a:stretch>
        </p:blipFill>
        <p:spPr>
          <a:xfrm>
            <a:off x="1981200" y="381000"/>
            <a:ext cx="5181600" cy="5486400"/>
          </a:xfrm>
          <a:prstGeom prst="rect">
            <a:avLst/>
          </a:prstGeom>
        </p:spPr>
      </p:pic>
      <p:sp>
        <p:nvSpPr>
          <p:cNvPr id="3" name="TextBox 2"/>
          <p:cNvSpPr txBox="1"/>
          <p:nvPr/>
        </p:nvSpPr>
        <p:spPr>
          <a:xfrm>
            <a:off x="1905000" y="6096000"/>
            <a:ext cx="5410200" cy="584775"/>
          </a:xfrm>
          <a:prstGeom prst="rect">
            <a:avLst/>
          </a:prstGeom>
          <a:noFill/>
        </p:spPr>
        <p:txBody>
          <a:bodyPr wrap="square" rtlCol="0">
            <a:spAutoFit/>
          </a:bodyPr>
          <a:lstStyle/>
          <a:p>
            <a:pPr algn="ctr"/>
            <a:r>
              <a:rPr lang="en-US" dirty="0">
                <a:solidFill>
                  <a:srgbClr val="FFFF00"/>
                </a:solidFill>
              </a:rPr>
              <a:t>Protamine P1-P2-DNA complex</a:t>
            </a:r>
          </a:p>
          <a:p>
            <a:pPr algn="ctr"/>
            <a:r>
              <a:rPr lang="en-US" sz="1400" dirty="0">
                <a:solidFill>
                  <a:srgbClr val="FFFF00"/>
                </a:solidFill>
              </a:rPr>
              <a:t>Section containing particularly high concentration of arginine residues</a:t>
            </a:r>
          </a:p>
        </p:txBody>
      </p:sp>
    </p:spTree>
    <p:custDataLst>
      <p:tags r:id="rId1"/>
    </p:custDataLst>
  </p:cSld>
  <p:clrMapOvr>
    <a:masterClrMapping/>
  </p:clrMapOvr>
  <p:transition advTm="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7"/>
          <p:cNvGrpSpPr/>
          <p:nvPr/>
        </p:nvGrpSpPr>
        <p:grpSpPr>
          <a:xfrm>
            <a:off x="342900" y="5181600"/>
            <a:ext cx="1257300" cy="1371600"/>
            <a:chOff x="0" y="5346700"/>
            <a:chExt cx="1257300" cy="1371600"/>
          </a:xfrm>
        </p:grpSpPr>
        <p:pic>
          <p:nvPicPr>
            <p:cNvPr id="9" name="Picture 8"/>
            <p:cNvPicPr>
              <a:picLocks noChangeAspect="1" noChangeArrowheads="1"/>
            </p:cNvPicPr>
            <p:nvPr/>
          </p:nvPicPr>
          <p:blipFill>
            <a:blip r:embed="rId6" cstate="print"/>
            <a:srcRect/>
            <a:stretch>
              <a:fillRect/>
            </a:stretch>
          </p:blipFill>
          <p:spPr bwMode="auto">
            <a:xfrm>
              <a:off x="0" y="5346700"/>
              <a:ext cx="1257300" cy="1295400"/>
            </a:xfrm>
            <a:prstGeom prst="rect">
              <a:avLst/>
            </a:prstGeom>
            <a:noFill/>
            <a:ln w="9525">
              <a:noFill/>
              <a:miter lim="800000"/>
              <a:headEnd/>
              <a:tailEnd/>
            </a:ln>
            <a:effectLst/>
          </p:spPr>
        </p:pic>
        <p:pic>
          <p:nvPicPr>
            <p:cNvPr id="10" name="Picture 10"/>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241300" y="6224587"/>
              <a:ext cx="660400" cy="493713"/>
            </a:xfrm>
            <a:prstGeom prst="rect">
              <a:avLst/>
            </a:prstGeom>
            <a:noFill/>
            <a:ln w="9525">
              <a:noFill/>
              <a:miter lim="800000"/>
              <a:headEnd/>
              <a:tailEnd/>
            </a:ln>
            <a:effectLst/>
          </p:spPr>
        </p:pic>
      </p:grpSp>
      <p:pic>
        <p:nvPicPr>
          <p:cNvPr id="6" name="nucleosome-long.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8" cstate="print"/>
          <a:stretch>
            <a:fillRect/>
          </a:stretch>
        </p:blipFill>
        <p:spPr>
          <a:xfrm>
            <a:off x="0" y="1444752"/>
            <a:ext cx="9146900" cy="3968496"/>
          </a:xfrm>
          <a:prstGeom prst="rect">
            <a:avLst/>
          </a:prstGeom>
        </p:spPr>
      </p:pic>
    </p:spTree>
    <p:custDataLst>
      <p:tags r:id="rId1"/>
    </p:custDataLst>
  </p:cSld>
  <p:clrMapOvr>
    <a:masterClrMapping/>
  </p:clrMapOvr>
  <p:transition advClick="0" advTm="18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1027" descr="C:\Program Files\Amira-3.1.1\data\nucleosome files\AAA FINAL STRUCTURE\Animations\Picture Files\DNA-specs.jpg"/>
          <p:cNvPicPr>
            <a:picLocks noChangeAspect="1" noChangeArrowheads="1"/>
          </p:cNvPicPr>
          <p:nvPr/>
        </p:nvPicPr>
        <p:blipFill>
          <a:blip r:embed="rId4" cstate="print">
            <a:clrChange>
              <a:clrFrom>
                <a:srgbClr val="FFFFFF"/>
              </a:clrFrom>
              <a:clrTo>
                <a:srgbClr val="FFFFFF">
                  <a:alpha val="0"/>
                </a:srgbClr>
              </a:clrTo>
            </a:clrChange>
          </a:blip>
          <a:srcRect r="4364"/>
          <a:stretch>
            <a:fillRect/>
          </a:stretch>
        </p:blipFill>
        <p:spPr bwMode="auto">
          <a:xfrm>
            <a:off x="76200" y="326991"/>
            <a:ext cx="3340100" cy="5481637"/>
          </a:xfrm>
          <a:prstGeom prst="rect">
            <a:avLst/>
          </a:prstGeom>
          <a:noFill/>
          <a:ln w="9525">
            <a:noFill/>
            <a:miter lim="800000"/>
            <a:headEnd/>
            <a:tailEnd/>
          </a:ln>
        </p:spPr>
      </p:pic>
      <p:pic>
        <p:nvPicPr>
          <p:cNvPr id="5" name="Picture 2" descr="C:\Program Files\Amira-3.1.1\data\nucleosome files\AAA FINAL STRUCTURE\Animations\Picture Files\beta-sheet-specs10.jpg"/>
          <p:cNvPicPr>
            <a:picLocks noChangeAspect="1" noChangeArrowheads="1"/>
          </p:cNvPicPr>
          <p:nvPr/>
        </p:nvPicPr>
        <p:blipFill>
          <a:blip r:embed="rId5" cstate="print">
            <a:clrChange>
              <a:clrFrom>
                <a:srgbClr val="FFFDFE"/>
              </a:clrFrom>
              <a:clrTo>
                <a:srgbClr val="FFFDFE">
                  <a:alpha val="0"/>
                </a:srgbClr>
              </a:clrTo>
            </a:clrChange>
          </a:blip>
          <a:srcRect l="5637" r="4902"/>
          <a:stretch>
            <a:fillRect/>
          </a:stretch>
        </p:blipFill>
        <p:spPr bwMode="auto">
          <a:xfrm>
            <a:off x="3505200" y="304800"/>
            <a:ext cx="5562600" cy="5808628"/>
          </a:xfrm>
          <a:prstGeom prst="rect">
            <a:avLst/>
          </a:prstGeom>
          <a:noFill/>
          <a:ln w="9525">
            <a:noFill/>
            <a:miter lim="800000"/>
            <a:headEnd/>
            <a:tailEnd/>
          </a:ln>
        </p:spPr>
      </p:pic>
      <p:sp>
        <p:nvSpPr>
          <p:cNvPr id="6" name="TextBox 5"/>
          <p:cNvSpPr txBox="1"/>
          <p:nvPr/>
        </p:nvSpPr>
        <p:spPr>
          <a:xfrm>
            <a:off x="457200" y="6171993"/>
            <a:ext cx="8229600" cy="369332"/>
          </a:xfrm>
          <a:prstGeom prst="rect">
            <a:avLst/>
          </a:prstGeom>
          <a:noFill/>
        </p:spPr>
        <p:txBody>
          <a:bodyPr wrap="square" rtlCol="0">
            <a:spAutoFit/>
          </a:bodyPr>
          <a:lstStyle/>
          <a:p>
            <a:pPr algn="ctr"/>
            <a:r>
              <a:rPr lang="en-US" b="1" dirty="0">
                <a:solidFill>
                  <a:srgbClr val="0000FF"/>
                </a:solidFill>
              </a:rPr>
              <a:t>Bond lengths, bond angles and </a:t>
            </a:r>
            <a:r>
              <a:rPr lang="en-US" b="1" dirty="0">
                <a:solidFill>
                  <a:srgbClr val="0000FF"/>
                </a:solidFill>
                <a:sym typeface="Symbol"/>
              </a:rPr>
              <a:t> &amp;  angles of protamine-DNA complex</a:t>
            </a:r>
            <a:endParaRPr lang="en-US" b="1" dirty="0">
              <a:solidFill>
                <a:srgbClr val="0000FF"/>
              </a:solidFill>
            </a:endParaRPr>
          </a:p>
        </p:txBody>
      </p:sp>
    </p:spTree>
    <p:custDataLst>
      <p:tags r:id="rId1"/>
    </p:custDataLst>
  </p:cSld>
  <p:clrMapOvr>
    <a:masterClrMapping/>
  </p:clrMapOvr>
  <p:transition advClick="0" advTm="14000"/>
</p:sld>
</file>

<file path=ppt/slides/slide2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000_x-then-y-rotation.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6" cstate="print"/>
          <a:stretch>
            <a:fillRect/>
          </a:stretch>
        </p:blipFill>
        <p:spPr>
          <a:xfrm>
            <a:off x="2225675" y="998538"/>
            <a:ext cx="4860925" cy="4860925"/>
          </a:xfrm>
          <a:prstGeom prst="rect">
            <a:avLst/>
          </a:prstGeom>
        </p:spPr>
      </p:pic>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spTree>
    <p:custDataLst>
      <p:tags r:id="rId1"/>
    </p:custDataLst>
  </p:cSld>
  <p:clrMapOvr>
    <a:masterClrMapping/>
  </p:clrMapOvr>
  <p:transition advClick="0" advTm="2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uter space.jpg"/>
          <p:cNvPicPr>
            <a:picLocks noChangeAspect="1"/>
          </p:cNvPicPr>
          <p:nvPr/>
        </p:nvPicPr>
        <p:blipFill>
          <a:blip r:embed="rId4" cstate="print"/>
          <a:srcRect t="164" b="15070"/>
          <a:stretch>
            <a:fillRect/>
          </a:stretch>
        </p:blipFill>
        <p:spPr>
          <a:xfrm>
            <a:off x="0" y="0"/>
            <a:ext cx="9144000" cy="6858000"/>
          </a:xfrm>
          <a:prstGeom prst="rect">
            <a:avLst/>
          </a:prstGeom>
        </p:spPr>
      </p:pic>
      <p:sp>
        <p:nvSpPr>
          <p:cNvPr id="3" name="TextBox 2"/>
          <p:cNvSpPr txBox="1"/>
          <p:nvPr/>
        </p:nvSpPr>
        <p:spPr>
          <a:xfrm>
            <a:off x="3124200" y="1371600"/>
            <a:ext cx="2743200" cy="4493538"/>
          </a:xfrm>
          <a:prstGeom prst="rect">
            <a:avLst/>
          </a:prstGeom>
          <a:noFill/>
        </p:spPr>
        <p:txBody>
          <a:bodyPr wrap="square" rtlCol="0">
            <a:spAutoFit/>
          </a:bodyPr>
          <a:lstStyle/>
          <a:p>
            <a:pPr algn="ctr"/>
            <a:r>
              <a:rPr lang="en-US" sz="28600" dirty="0">
                <a:solidFill>
                  <a:srgbClr val="FF0000"/>
                </a:solidFill>
              </a:rPr>
              <a:t>?</a:t>
            </a:r>
          </a:p>
        </p:txBody>
      </p:sp>
    </p:spTree>
    <p:custDataLst>
      <p:tags r:id="rId1"/>
    </p:custDataLst>
  </p:cSld>
  <p:clrMapOvr>
    <a:masterClrMapping/>
  </p:clrMapOvr>
  <p:transition advClick="0" advTm="1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1AOI-ribbons-no-DNA.png"/>
          <p:cNvPicPr>
            <a:picLocks noChangeAspect="1"/>
          </p:cNvPicPr>
          <p:nvPr/>
        </p:nvPicPr>
        <p:blipFill>
          <a:blip r:embed="rId6" cstate="print"/>
          <a:stretch>
            <a:fillRect/>
          </a:stretch>
        </p:blipFill>
        <p:spPr>
          <a:xfrm>
            <a:off x="1972927" y="444137"/>
            <a:ext cx="5989320" cy="5989320"/>
          </a:xfrm>
          <a:prstGeom prst="rect">
            <a:avLst/>
          </a:prstGeom>
        </p:spPr>
      </p:pic>
      <p:sp>
        <p:nvSpPr>
          <p:cNvPr id="21" name="TextBox 20"/>
          <p:cNvSpPr txBox="1"/>
          <p:nvPr/>
        </p:nvSpPr>
        <p:spPr>
          <a:xfrm>
            <a:off x="4635137" y="3182276"/>
            <a:ext cx="381000" cy="523220"/>
          </a:xfrm>
          <a:prstGeom prst="rect">
            <a:avLst/>
          </a:prstGeom>
          <a:noFill/>
        </p:spPr>
        <p:txBody>
          <a:bodyPr wrap="square" rtlCol="0">
            <a:spAutoFit/>
          </a:bodyPr>
          <a:lstStyle/>
          <a:p>
            <a:r>
              <a:rPr lang="en-US" sz="2800" dirty="0">
                <a:solidFill>
                  <a:srgbClr val="FFFF00"/>
                </a:solidFill>
              </a:rPr>
              <a:t>C</a:t>
            </a:r>
          </a:p>
        </p:txBody>
      </p:sp>
      <p:sp>
        <p:nvSpPr>
          <p:cNvPr id="22" name="TextBox 21"/>
          <p:cNvSpPr txBox="1"/>
          <p:nvPr/>
        </p:nvSpPr>
        <p:spPr>
          <a:xfrm>
            <a:off x="5105400" y="3174274"/>
            <a:ext cx="381000" cy="523220"/>
          </a:xfrm>
          <a:prstGeom prst="rect">
            <a:avLst/>
          </a:prstGeom>
          <a:noFill/>
        </p:spPr>
        <p:txBody>
          <a:bodyPr wrap="square" rtlCol="0">
            <a:spAutoFit/>
          </a:bodyPr>
          <a:lstStyle/>
          <a:p>
            <a:r>
              <a:rPr lang="en-US" sz="2800" dirty="0">
                <a:solidFill>
                  <a:schemeClr val="bg1"/>
                </a:solidFill>
              </a:rPr>
              <a:t>C</a:t>
            </a:r>
          </a:p>
        </p:txBody>
      </p:sp>
      <p:sp>
        <p:nvSpPr>
          <p:cNvPr id="23" name="TextBox 22"/>
          <p:cNvSpPr txBox="1"/>
          <p:nvPr/>
        </p:nvSpPr>
        <p:spPr>
          <a:xfrm>
            <a:off x="3925389" y="3936274"/>
            <a:ext cx="381000" cy="646331"/>
          </a:xfrm>
          <a:prstGeom prst="rect">
            <a:avLst/>
          </a:prstGeom>
          <a:noFill/>
        </p:spPr>
        <p:txBody>
          <a:bodyPr wrap="square" rtlCol="0">
            <a:spAutoFit/>
          </a:bodyPr>
          <a:lstStyle/>
          <a:p>
            <a:r>
              <a:rPr lang="en-US" sz="3600" b="1" dirty="0">
                <a:solidFill>
                  <a:schemeClr val="accent6">
                    <a:lumMod val="50000"/>
                  </a:schemeClr>
                </a:solidFill>
              </a:rPr>
              <a:t>C</a:t>
            </a:r>
          </a:p>
        </p:txBody>
      </p:sp>
      <p:sp>
        <p:nvSpPr>
          <p:cNvPr id="24" name="TextBox 23"/>
          <p:cNvSpPr txBox="1"/>
          <p:nvPr/>
        </p:nvSpPr>
        <p:spPr>
          <a:xfrm>
            <a:off x="5105400" y="4161991"/>
            <a:ext cx="381000" cy="646331"/>
          </a:xfrm>
          <a:prstGeom prst="rect">
            <a:avLst/>
          </a:prstGeom>
          <a:noFill/>
        </p:spPr>
        <p:txBody>
          <a:bodyPr wrap="square" rtlCol="0">
            <a:spAutoFit/>
          </a:bodyPr>
          <a:lstStyle/>
          <a:p>
            <a:r>
              <a:rPr lang="en-US" sz="3600" b="1" dirty="0">
                <a:solidFill>
                  <a:srgbClr val="FF0000"/>
                </a:solidFill>
              </a:rPr>
              <a:t>C</a:t>
            </a:r>
          </a:p>
        </p:txBody>
      </p:sp>
      <p:pic>
        <p:nvPicPr>
          <p:cNvPr id="19" name="Slide 26.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63500" y="6553200"/>
            <a:ext cx="304800" cy="304800"/>
          </a:xfrm>
          <a:prstGeom prst="rect">
            <a:avLst/>
          </a:prstGeom>
        </p:spPr>
      </p:pic>
      <p:sp>
        <p:nvSpPr>
          <p:cNvPr id="20" name="TextBox 19"/>
          <p:cNvSpPr txBox="1"/>
          <p:nvPr/>
        </p:nvSpPr>
        <p:spPr>
          <a:xfrm>
            <a:off x="304800" y="6488668"/>
            <a:ext cx="1828800" cy="369332"/>
          </a:xfrm>
          <a:prstGeom prst="rect">
            <a:avLst/>
          </a:prstGeom>
          <a:noFill/>
        </p:spPr>
        <p:txBody>
          <a:bodyPr wrap="square" rtlCol="0">
            <a:spAutoFit/>
          </a:bodyPr>
          <a:lstStyle/>
          <a:p>
            <a:r>
              <a:rPr lang="en-US" dirty="0">
                <a:hlinkClick r:id="rId8" action="ppaction://hlinksldjump"/>
              </a:rPr>
              <a:t>Table of Contents</a:t>
            </a:r>
            <a:endParaRPr lang="en-US" dirty="0"/>
          </a:p>
        </p:txBody>
      </p:sp>
    </p:spTree>
    <p:custDataLst>
      <p:tags r:id="rId1"/>
    </p:custDataLst>
  </p:cSld>
  <p:clrMapOvr>
    <a:masterClrMapping/>
  </p:clrMapOvr>
  <p:transition advClick="0" advTm="94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par>
                          <p:cTn id="7" fill="hold">
                            <p:stCondLst>
                              <p:cond delay="0"/>
                            </p:stCondLst>
                            <p:childTnLst>
                              <p:par>
                                <p:cTn id="8" presetID="2" presetClass="entr" presetSubtype="2" fill="hold" grpId="0" nodeType="afterEffect">
                                  <p:stCondLst>
                                    <p:cond delay="28000"/>
                                  </p:stCondLst>
                                  <p:childTnLst>
                                    <p:set>
                                      <p:cBhvr>
                                        <p:cTn id="9" dur="1" fill="hold">
                                          <p:stCondLst>
                                            <p:cond delay="0"/>
                                          </p:stCondLst>
                                        </p:cTn>
                                        <p:tgtEl>
                                          <p:spTgt spid="22"/>
                                        </p:tgtEl>
                                        <p:attrNameLst>
                                          <p:attrName>style.visibility</p:attrName>
                                        </p:attrNameLst>
                                      </p:cBhvr>
                                      <p:to>
                                        <p:strVal val="visible"/>
                                      </p:to>
                                    </p:set>
                                    <p:anim calcmode="lin" valueType="num">
                                      <p:cBhvr additive="base">
                                        <p:cTn id="10" dur="2000" fill="hold"/>
                                        <p:tgtEl>
                                          <p:spTgt spid="22"/>
                                        </p:tgtEl>
                                        <p:attrNameLst>
                                          <p:attrName>ppt_x</p:attrName>
                                        </p:attrNameLst>
                                      </p:cBhvr>
                                      <p:tavLst>
                                        <p:tav tm="0">
                                          <p:val>
                                            <p:strVal val="1+#ppt_w/2"/>
                                          </p:val>
                                        </p:tav>
                                        <p:tav tm="100000">
                                          <p:val>
                                            <p:strVal val="#ppt_x"/>
                                          </p:val>
                                        </p:tav>
                                      </p:tavLst>
                                    </p:anim>
                                    <p:anim calcmode="lin" valueType="num">
                                      <p:cBhvr additive="base">
                                        <p:cTn id="11" dur="2000" fill="hold"/>
                                        <p:tgtEl>
                                          <p:spTgt spid="22"/>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2800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2000" fill="hold"/>
                                        <p:tgtEl>
                                          <p:spTgt spid="21"/>
                                        </p:tgtEl>
                                        <p:attrNameLst>
                                          <p:attrName>ppt_x</p:attrName>
                                        </p:attrNameLst>
                                      </p:cBhvr>
                                      <p:tavLst>
                                        <p:tav tm="0">
                                          <p:val>
                                            <p:strVal val="0-#ppt_w/2"/>
                                          </p:val>
                                        </p:tav>
                                        <p:tav tm="100000">
                                          <p:val>
                                            <p:strVal val="#ppt_x"/>
                                          </p:val>
                                        </p:tav>
                                      </p:tavLst>
                                    </p:anim>
                                    <p:anim calcmode="lin" valueType="num">
                                      <p:cBhvr additive="base">
                                        <p:cTn id="15" dur="2000" fill="hold"/>
                                        <p:tgtEl>
                                          <p:spTgt spid="21"/>
                                        </p:tgtEl>
                                        <p:attrNameLst>
                                          <p:attrName>ppt_y</p:attrName>
                                        </p:attrNameLst>
                                      </p:cBhvr>
                                      <p:tavLst>
                                        <p:tav tm="0">
                                          <p:val>
                                            <p:strVal val="#ppt_y"/>
                                          </p:val>
                                        </p:tav>
                                        <p:tav tm="100000">
                                          <p:val>
                                            <p:strVal val="#ppt_y"/>
                                          </p:val>
                                        </p:tav>
                                      </p:tavLst>
                                    </p:anim>
                                  </p:childTnLst>
                                </p:cTn>
                              </p:par>
                            </p:childTnLst>
                          </p:cTn>
                        </p:par>
                        <p:par>
                          <p:cTn id="16" fill="hold">
                            <p:stCondLst>
                              <p:cond delay="30000"/>
                            </p:stCondLst>
                            <p:childTnLst>
                              <p:par>
                                <p:cTn id="17" presetID="2" presetClass="entr" presetSubtype="2" fill="hold" grpId="0" nodeType="afterEffect">
                                  <p:stCondLst>
                                    <p:cond delay="3700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000" fill="hold"/>
                                        <p:tgtEl>
                                          <p:spTgt spid="24"/>
                                        </p:tgtEl>
                                        <p:attrNameLst>
                                          <p:attrName>ppt_x</p:attrName>
                                        </p:attrNameLst>
                                      </p:cBhvr>
                                      <p:tavLst>
                                        <p:tav tm="0">
                                          <p:val>
                                            <p:strVal val="1+#ppt_w/2"/>
                                          </p:val>
                                        </p:tav>
                                        <p:tav tm="100000">
                                          <p:val>
                                            <p:strVal val="#ppt_x"/>
                                          </p:val>
                                        </p:tav>
                                      </p:tavLst>
                                    </p:anim>
                                    <p:anim calcmode="lin" valueType="num">
                                      <p:cBhvr additive="base">
                                        <p:cTn id="20" dur="2000" fill="hold"/>
                                        <p:tgtEl>
                                          <p:spTgt spid="24"/>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3700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2000" fill="hold"/>
                                        <p:tgtEl>
                                          <p:spTgt spid="23"/>
                                        </p:tgtEl>
                                        <p:attrNameLst>
                                          <p:attrName>ppt_x</p:attrName>
                                        </p:attrNameLst>
                                      </p:cBhvr>
                                      <p:tavLst>
                                        <p:tav tm="0">
                                          <p:val>
                                            <p:strVal val="0-#ppt_w/2"/>
                                          </p:val>
                                        </p:tav>
                                        <p:tav tm="100000">
                                          <p:val>
                                            <p:strVal val="#ppt_x"/>
                                          </p:val>
                                        </p:tav>
                                      </p:tavLst>
                                    </p:anim>
                                    <p:anim calcmode="lin" valueType="num">
                                      <p:cBhvr additive="base">
                                        <p:cTn id="24" dur="2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6829" numSld="999">
                <p:cTn id="25" fill="hold" display="0">
                  <p:stCondLst>
                    <p:cond delay="indefinite"/>
                  </p:stCondLst>
                  <p:endCondLst>
                    <p:cond evt="onPrev" delay="0">
                      <p:tgtEl>
                        <p:sldTgt/>
                      </p:tgtEl>
                    </p:cond>
                    <p:cond evt="onStopAudio" delay="0">
                      <p:tgtEl>
                        <p:sldTgt/>
                      </p:tgtEl>
                    </p:cond>
                  </p:endCondLst>
                </p:cTn>
                <p:tgtEl>
                  <p:spTgt spid="19"/>
                </p:tgtEl>
              </p:cMediaNode>
            </p:audio>
          </p:childTnLst>
        </p:cTn>
      </p:par>
    </p:tnLst>
    <p:bldLst>
      <p:bldP spid="21" grpId="0"/>
      <p:bldP spid="22" grpId="0"/>
      <p:bldP spid="23" grpId="0"/>
      <p:bldP spid="24" grpId="0"/>
    </p:bldLst>
  </p:timing>
</p:sld>
</file>

<file path=ppt/slides/slide26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90800"/>
            <a:ext cx="7772400" cy="1470025"/>
          </a:xfrm>
        </p:spPr>
        <p:txBody>
          <a:bodyPr>
            <a:normAutofit/>
          </a:bodyPr>
          <a:lstStyle/>
          <a:p>
            <a:r>
              <a:rPr lang="en-US" sz="3600" dirty="0">
                <a:effectLst>
                  <a:outerShdw blurRad="50800" dist="38100" dir="2700000" algn="tl" rotWithShape="0">
                    <a:prstClr val="black">
                      <a:alpha val="40000"/>
                    </a:prstClr>
                  </a:outerShdw>
                </a:effectLst>
              </a:rPr>
              <a:t>(End)</a:t>
            </a:r>
          </a:p>
        </p:txBody>
      </p:sp>
    </p:spTree>
    <p:custDataLst>
      <p:tags r:id="rId1"/>
    </p:custDataLst>
  </p:cSld>
  <p:clrMapOvr>
    <a:masterClrMapping/>
  </p:clrMapOvr>
  <p:transition advClick="0" advTm="7000">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1AOI-ribbons-no-DNA.png"/>
          <p:cNvPicPr>
            <a:picLocks noChangeAspect="1"/>
          </p:cNvPicPr>
          <p:nvPr/>
        </p:nvPicPr>
        <p:blipFill>
          <a:blip r:embed="rId6" cstate="print"/>
          <a:stretch>
            <a:fillRect/>
          </a:stretch>
        </p:blipFill>
        <p:spPr>
          <a:xfrm>
            <a:off x="1972927" y="444137"/>
            <a:ext cx="5989320" cy="5989320"/>
          </a:xfrm>
          <a:prstGeom prst="rect">
            <a:avLst/>
          </a:prstGeom>
        </p:spPr>
      </p:pic>
      <p:sp>
        <p:nvSpPr>
          <p:cNvPr id="25" name="TextBox 24"/>
          <p:cNvSpPr txBox="1"/>
          <p:nvPr/>
        </p:nvSpPr>
        <p:spPr>
          <a:xfrm>
            <a:off x="4204063" y="1752600"/>
            <a:ext cx="381000" cy="523220"/>
          </a:xfrm>
          <a:prstGeom prst="rect">
            <a:avLst/>
          </a:prstGeom>
          <a:noFill/>
        </p:spPr>
        <p:txBody>
          <a:bodyPr wrap="square" rtlCol="0">
            <a:spAutoFit/>
          </a:bodyPr>
          <a:lstStyle/>
          <a:p>
            <a:r>
              <a:rPr lang="en-US" sz="2800" dirty="0">
                <a:solidFill>
                  <a:srgbClr val="00B050"/>
                </a:solidFill>
              </a:rPr>
              <a:t>C</a:t>
            </a:r>
          </a:p>
        </p:txBody>
      </p:sp>
      <p:sp>
        <p:nvSpPr>
          <p:cNvPr id="26" name="TextBox 25"/>
          <p:cNvSpPr txBox="1"/>
          <p:nvPr/>
        </p:nvSpPr>
        <p:spPr>
          <a:xfrm>
            <a:off x="5614852" y="2004443"/>
            <a:ext cx="381000" cy="523220"/>
          </a:xfrm>
          <a:prstGeom prst="rect">
            <a:avLst/>
          </a:prstGeom>
          <a:noFill/>
        </p:spPr>
        <p:txBody>
          <a:bodyPr wrap="square" rtlCol="0">
            <a:spAutoFit/>
          </a:bodyPr>
          <a:lstStyle/>
          <a:p>
            <a:r>
              <a:rPr lang="en-US" sz="2800" dirty="0">
                <a:solidFill>
                  <a:srgbClr val="5BE7C6"/>
                </a:solidFill>
              </a:rPr>
              <a:t>C</a:t>
            </a:r>
          </a:p>
        </p:txBody>
      </p:sp>
      <p:pic>
        <p:nvPicPr>
          <p:cNvPr id="19" name="Slide 27.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50800" y="6565900"/>
            <a:ext cx="304800" cy="304800"/>
          </a:xfrm>
          <a:prstGeom prst="rect">
            <a:avLst/>
          </a:prstGeom>
        </p:spPr>
      </p:pic>
      <p:sp>
        <p:nvSpPr>
          <p:cNvPr id="20" name="TextBox 19"/>
          <p:cNvSpPr txBox="1"/>
          <p:nvPr/>
        </p:nvSpPr>
        <p:spPr>
          <a:xfrm>
            <a:off x="304800" y="6488668"/>
            <a:ext cx="1828800" cy="369332"/>
          </a:xfrm>
          <a:prstGeom prst="rect">
            <a:avLst/>
          </a:prstGeom>
          <a:noFill/>
        </p:spPr>
        <p:txBody>
          <a:bodyPr wrap="square" rtlCol="0">
            <a:spAutoFit/>
          </a:bodyPr>
          <a:lstStyle/>
          <a:p>
            <a:r>
              <a:rPr lang="en-US" dirty="0">
                <a:hlinkClick r:id="rId8" action="ppaction://hlinksldjump"/>
              </a:rPr>
              <a:t>Table of Contents</a:t>
            </a:r>
            <a:endParaRPr lang="en-US" dirty="0"/>
          </a:p>
        </p:txBody>
      </p:sp>
      <p:cxnSp>
        <p:nvCxnSpPr>
          <p:cNvPr id="30" name="Straight Arrow Connector 29"/>
          <p:cNvCxnSpPr/>
          <p:nvPr/>
        </p:nvCxnSpPr>
        <p:spPr>
          <a:xfrm rot="5400000" flipH="1" flipV="1">
            <a:off x="3505200" y="5562600"/>
            <a:ext cx="1295400" cy="76200"/>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advClick="0" advTm="6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par>
                          <p:cTn id="7" fill="hold">
                            <p:stCondLst>
                              <p:cond delay="0"/>
                            </p:stCondLst>
                            <p:childTnLst>
                              <p:par>
                                <p:cTn id="8" presetID="2" presetClass="entr" presetSubtype="8" fill="hold" grpId="0" nodeType="afterEffect">
                                  <p:stCondLst>
                                    <p:cond delay="2000"/>
                                  </p:stCondLst>
                                  <p:childTnLst>
                                    <p:set>
                                      <p:cBhvr>
                                        <p:cTn id="9" dur="1" fill="hold">
                                          <p:stCondLst>
                                            <p:cond delay="0"/>
                                          </p:stCondLst>
                                        </p:cTn>
                                        <p:tgtEl>
                                          <p:spTgt spid="25"/>
                                        </p:tgtEl>
                                        <p:attrNameLst>
                                          <p:attrName>style.visibility</p:attrName>
                                        </p:attrNameLst>
                                      </p:cBhvr>
                                      <p:to>
                                        <p:strVal val="visible"/>
                                      </p:to>
                                    </p:set>
                                    <p:anim calcmode="lin" valueType="num">
                                      <p:cBhvr additive="base">
                                        <p:cTn id="10" dur="2000" fill="hold"/>
                                        <p:tgtEl>
                                          <p:spTgt spid="25"/>
                                        </p:tgtEl>
                                        <p:attrNameLst>
                                          <p:attrName>ppt_x</p:attrName>
                                        </p:attrNameLst>
                                      </p:cBhvr>
                                      <p:tavLst>
                                        <p:tav tm="0">
                                          <p:val>
                                            <p:strVal val="0-#ppt_w/2"/>
                                          </p:val>
                                        </p:tav>
                                        <p:tav tm="100000">
                                          <p:val>
                                            <p:strVal val="#ppt_x"/>
                                          </p:val>
                                        </p:tav>
                                      </p:tavLst>
                                    </p:anim>
                                    <p:anim calcmode="lin" valueType="num">
                                      <p:cBhvr additive="base">
                                        <p:cTn id="11" dur="2000" fill="hold"/>
                                        <p:tgtEl>
                                          <p:spTgt spid="25"/>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200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2000" fill="hold"/>
                                        <p:tgtEl>
                                          <p:spTgt spid="26"/>
                                        </p:tgtEl>
                                        <p:attrNameLst>
                                          <p:attrName>ppt_x</p:attrName>
                                        </p:attrNameLst>
                                      </p:cBhvr>
                                      <p:tavLst>
                                        <p:tav tm="0">
                                          <p:val>
                                            <p:strVal val="1+#ppt_w/2"/>
                                          </p:val>
                                        </p:tav>
                                        <p:tav tm="100000">
                                          <p:val>
                                            <p:strVal val="#ppt_x"/>
                                          </p:val>
                                        </p:tav>
                                      </p:tavLst>
                                    </p:anim>
                                    <p:anim calcmode="lin" valueType="num">
                                      <p:cBhvr additive="base">
                                        <p:cTn id="15" dur="2000" fill="hold"/>
                                        <p:tgtEl>
                                          <p:spTgt spid="26"/>
                                        </p:tgtEl>
                                        <p:attrNameLst>
                                          <p:attrName>ppt_y</p:attrName>
                                        </p:attrNameLst>
                                      </p:cBhvr>
                                      <p:tavLst>
                                        <p:tav tm="0">
                                          <p:val>
                                            <p:strVal val="#ppt_y"/>
                                          </p:val>
                                        </p:tav>
                                        <p:tav tm="100000">
                                          <p:val>
                                            <p:strVal val="#ppt_y"/>
                                          </p:val>
                                        </p:tav>
                                      </p:tavLst>
                                    </p:anim>
                                  </p:childTnLst>
                                </p:cTn>
                              </p:par>
                            </p:childTnLst>
                          </p:cTn>
                        </p:par>
                        <p:par>
                          <p:cTn id="16" fill="hold">
                            <p:stCondLst>
                              <p:cond delay="4000"/>
                            </p:stCondLst>
                            <p:childTnLst>
                              <p:par>
                                <p:cTn id="17" presetID="1" presetClass="entr" presetSubtype="0" fill="hold" nodeType="afterEffect">
                                  <p:stCondLst>
                                    <p:cond delay="18000"/>
                                  </p:stCondLst>
                                  <p:childTnLst>
                                    <p:set>
                                      <p:cBhvr>
                                        <p:cTn id="18" dur="1" fill="hold">
                                          <p:stCondLst>
                                            <p:cond delay="0"/>
                                          </p:stCondLst>
                                        </p:cTn>
                                        <p:tgtEl>
                                          <p:spTgt spid="30"/>
                                        </p:tgtEl>
                                        <p:attrNameLst>
                                          <p:attrName>style.visibility</p:attrName>
                                        </p:attrNameLst>
                                      </p:cBhvr>
                                      <p:to>
                                        <p:strVal val="visible"/>
                                      </p:to>
                                    </p:set>
                                  </p:childTnLst>
                                </p:cTn>
                              </p:par>
                            </p:childTnLst>
                          </p:cTn>
                        </p:par>
                        <p:par>
                          <p:cTn id="19" fill="hold">
                            <p:stCondLst>
                              <p:cond delay="22000"/>
                            </p:stCondLst>
                            <p:childTnLst>
                              <p:par>
                                <p:cTn id="20" presetID="0" presetClass="path" presetSubtype="0" accel="50000" decel="50000" fill="hold" nodeType="afterEffect">
                                  <p:stCondLst>
                                    <p:cond delay="0"/>
                                  </p:stCondLst>
                                  <p:childTnLst>
                                    <p:animMotion origin="layout" path="M 0.00416 -0.09445 L 0.02916 -0.42778 " pathEditMode="relative" rAng="0" ptsTypes="AA">
                                      <p:cBhvr>
                                        <p:cTn id="21" dur="2000" fill="hold"/>
                                        <p:tgtEl>
                                          <p:spTgt spid="30"/>
                                        </p:tgtEl>
                                        <p:attrNameLst>
                                          <p:attrName>ppt_x</p:attrName>
                                          <p:attrName>ppt_y</p:attrName>
                                        </p:attrNameLst>
                                      </p:cBhvr>
                                      <p:rCtr x="1300" y="-16700"/>
                                    </p:animMotion>
                                  </p:childTnLst>
                                  <p:subTnLst>
                                    <p:set>
                                      <p:cBhvr override="childStyle">
                                        <p:cTn dur="1" fill="hold" display="0" masterRel="sameClick" afterEffect="1">
                                          <p:stCondLst>
                                            <p:cond evt="end" delay="0">
                                              <p:tn val="20"/>
                                            </p:cond>
                                          </p:stCondLst>
                                        </p:cTn>
                                        <p:tgtEl>
                                          <p:spTgt spid="3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vol="74390" numSld="999">
                <p:cTn id="22" fill="hold" display="0">
                  <p:stCondLst>
                    <p:cond delay="indefinite"/>
                  </p:stCondLst>
                  <p:endCondLst>
                    <p:cond evt="onPrev" delay="0">
                      <p:tgtEl>
                        <p:sldTgt/>
                      </p:tgtEl>
                    </p:cond>
                    <p:cond evt="onStopAudio" delay="0">
                      <p:tgtEl>
                        <p:sldTgt/>
                      </p:tgtEl>
                    </p:cond>
                  </p:endCondLst>
                </p:cTn>
                <p:tgtEl>
                  <p:spTgt spid="19"/>
                </p:tgtEl>
              </p:cMediaNode>
            </p:audio>
          </p:childTnLst>
        </p:cTn>
      </p:par>
    </p:tnLst>
    <p:bldLst>
      <p:bldP spid="25"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1AOI-ribbons-no-DNA.png"/>
          <p:cNvPicPr>
            <a:picLocks noChangeAspect="1"/>
          </p:cNvPicPr>
          <p:nvPr/>
        </p:nvPicPr>
        <p:blipFill>
          <a:blip r:embed="rId6" cstate="print"/>
          <a:stretch>
            <a:fillRect/>
          </a:stretch>
        </p:blipFill>
        <p:spPr>
          <a:xfrm>
            <a:off x="1972927" y="444137"/>
            <a:ext cx="5989320" cy="5989320"/>
          </a:xfrm>
          <a:prstGeom prst="rect">
            <a:avLst/>
          </a:prstGeom>
        </p:spPr>
      </p:pic>
      <p:sp>
        <p:nvSpPr>
          <p:cNvPr id="27" name="TextBox 26"/>
          <p:cNvSpPr txBox="1"/>
          <p:nvPr/>
        </p:nvSpPr>
        <p:spPr>
          <a:xfrm>
            <a:off x="4432663" y="5307169"/>
            <a:ext cx="381000" cy="523220"/>
          </a:xfrm>
          <a:prstGeom prst="rect">
            <a:avLst/>
          </a:prstGeom>
          <a:noFill/>
        </p:spPr>
        <p:txBody>
          <a:bodyPr wrap="square" rtlCol="0">
            <a:spAutoFit/>
          </a:bodyPr>
          <a:lstStyle/>
          <a:p>
            <a:r>
              <a:rPr lang="en-US" sz="2800" dirty="0">
                <a:solidFill>
                  <a:srgbClr val="0000FF"/>
                </a:solidFill>
              </a:rPr>
              <a:t>C</a:t>
            </a:r>
          </a:p>
        </p:txBody>
      </p:sp>
      <p:sp>
        <p:nvSpPr>
          <p:cNvPr id="28" name="TextBox 27"/>
          <p:cNvSpPr txBox="1"/>
          <p:nvPr/>
        </p:nvSpPr>
        <p:spPr>
          <a:xfrm>
            <a:off x="5003074" y="5270863"/>
            <a:ext cx="381000" cy="523220"/>
          </a:xfrm>
          <a:prstGeom prst="rect">
            <a:avLst/>
          </a:prstGeom>
          <a:noFill/>
        </p:spPr>
        <p:txBody>
          <a:bodyPr wrap="square" rtlCol="0">
            <a:spAutoFit/>
          </a:bodyPr>
          <a:lstStyle/>
          <a:p>
            <a:r>
              <a:rPr lang="en-US" sz="2800" dirty="0">
                <a:solidFill>
                  <a:srgbClr val="FF99FF"/>
                </a:solidFill>
              </a:rPr>
              <a:t>C</a:t>
            </a:r>
          </a:p>
        </p:txBody>
      </p:sp>
      <p:sp>
        <p:nvSpPr>
          <p:cNvPr id="12" name="TextBox 11"/>
          <p:cNvSpPr txBox="1"/>
          <p:nvPr/>
        </p:nvSpPr>
        <p:spPr>
          <a:xfrm>
            <a:off x="304800" y="6488668"/>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6" name="Slide 28.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76200" y="6553200"/>
            <a:ext cx="304800" cy="304800"/>
          </a:xfrm>
          <a:prstGeom prst="rect">
            <a:avLst/>
          </a:prstGeom>
        </p:spPr>
      </p:pic>
      <p:cxnSp>
        <p:nvCxnSpPr>
          <p:cNvPr id="8" name="Straight Arrow Connector 7"/>
          <p:cNvCxnSpPr/>
          <p:nvPr/>
        </p:nvCxnSpPr>
        <p:spPr>
          <a:xfrm>
            <a:off x="3733800" y="5257800"/>
            <a:ext cx="822960" cy="15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advClick="0" advTm="62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2" presetClass="entr" presetSubtype="8" fill="hold" grpId="0" nodeType="afterEffect">
                                  <p:stCondLst>
                                    <p:cond delay="2000"/>
                                  </p:stCondLst>
                                  <p:childTnLst>
                                    <p:set>
                                      <p:cBhvr>
                                        <p:cTn id="9" dur="1" fill="hold">
                                          <p:stCondLst>
                                            <p:cond delay="0"/>
                                          </p:stCondLst>
                                        </p:cTn>
                                        <p:tgtEl>
                                          <p:spTgt spid="27"/>
                                        </p:tgtEl>
                                        <p:attrNameLst>
                                          <p:attrName>style.visibility</p:attrName>
                                        </p:attrNameLst>
                                      </p:cBhvr>
                                      <p:to>
                                        <p:strVal val="visible"/>
                                      </p:to>
                                    </p:set>
                                    <p:anim calcmode="lin" valueType="num">
                                      <p:cBhvr additive="base">
                                        <p:cTn id="10" dur="2000" fill="hold"/>
                                        <p:tgtEl>
                                          <p:spTgt spid="27"/>
                                        </p:tgtEl>
                                        <p:attrNameLst>
                                          <p:attrName>ppt_x</p:attrName>
                                        </p:attrNameLst>
                                      </p:cBhvr>
                                      <p:tavLst>
                                        <p:tav tm="0">
                                          <p:val>
                                            <p:strVal val="0-#ppt_w/2"/>
                                          </p:val>
                                        </p:tav>
                                        <p:tav tm="100000">
                                          <p:val>
                                            <p:strVal val="#ppt_x"/>
                                          </p:val>
                                        </p:tav>
                                      </p:tavLst>
                                    </p:anim>
                                    <p:anim calcmode="lin" valueType="num">
                                      <p:cBhvr additive="base">
                                        <p:cTn id="11" dur="2000" fill="hold"/>
                                        <p:tgtEl>
                                          <p:spTgt spid="27"/>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200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2000" fill="hold"/>
                                        <p:tgtEl>
                                          <p:spTgt spid="28"/>
                                        </p:tgtEl>
                                        <p:attrNameLst>
                                          <p:attrName>ppt_x</p:attrName>
                                        </p:attrNameLst>
                                      </p:cBhvr>
                                      <p:tavLst>
                                        <p:tav tm="0">
                                          <p:val>
                                            <p:strVal val="1+#ppt_w/2"/>
                                          </p:val>
                                        </p:tav>
                                        <p:tav tm="100000">
                                          <p:val>
                                            <p:strVal val="#ppt_x"/>
                                          </p:val>
                                        </p:tav>
                                      </p:tavLst>
                                    </p:anim>
                                    <p:anim calcmode="lin" valueType="num">
                                      <p:cBhvr additive="base">
                                        <p:cTn id="15" dur="2000" fill="hold"/>
                                        <p:tgtEl>
                                          <p:spTgt spid="28"/>
                                        </p:tgtEl>
                                        <p:attrNameLst>
                                          <p:attrName>ppt_y</p:attrName>
                                        </p:attrNameLst>
                                      </p:cBhvr>
                                      <p:tavLst>
                                        <p:tav tm="0">
                                          <p:val>
                                            <p:strVal val="#ppt_y"/>
                                          </p:val>
                                        </p:tav>
                                        <p:tav tm="100000">
                                          <p:val>
                                            <p:strVal val="#ppt_y"/>
                                          </p:val>
                                        </p:tav>
                                      </p:tavLst>
                                    </p:anim>
                                  </p:childTnLst>
                                </p:cTn>
                              </p:par>
                            </p:childTnLst>
                          </p:cTn>
                        </p:par>
                        <p:par>
                          <p:cTn id="16" fill="hold">
                            <p:stCondLst>
                              <p:cond delay="4000"/>
                            </p:stCondLst>
                            <p:childTnLst>
                              <p:par>
                                <p:cTn id="17" presetID="2" presetClass="entr" presetSubtype="8" fill="hold" nodeType="afterEffect">
                                  <p:stCondLst>
                                    <p:cond delay="230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0-#ppt_w/2"/>
                                          </p:val>
                                        </p:tav>
                                        <p:tav tm="100000">
                                          <p:val>
                                            <p:strVal val="#ppt_x"/>
                                          </p:val>
                                        </p:tav>
                                      </p:tavLst>
                                    </p:anim>
                                    <p:anim calcmode="lin" valueType="num">
                                      <p:cBhvr additive="base">
                                        <p:cTn id="20" dur="1000" fill="hold"/>
                                        <p:tgtEl>
                                          <p:spTgt spid="8"/>
                                        </p:tgtEl>
                                        <p:attrNameLst>
                                          <p:attrName>ppt_y</p:attrName>
                                        </p:attrNameLst>
                                      </p:cBhvr>
                                      <p:tavLst>
                                        <p:tav tm="0">
                                          <p:val>
                                            <p:strVal val="#ppt_y"/>
                                          </p:val>
                                        </p:tav>
                                        <p:tav tm="100000">
                                          <p:val>
                                            <p:strVal val="#ppt_y"/>
                                          </p:val>
                                        </p:tav>
                                      </p:tavLst>
                                    </p:anim>
                                  </p:childTnLst>
                                </p:cTn>
                              </p:par>
                            </p:childTnLst>
                          </p:cTn>
                        </p:par>
                        <p:par>
                          <p:cTn id="21" fill="hold">
                            <p:stCondLst>
                              <p:cond delay="28000"/>
                            </p:stCondLst>
                            <p:childTnLst>
                              <p:par>
                                <p:cTn id="22" presetID="0" presetClass="path" presetSubtype="0" accel="50000" decel="50000" fill="hold" nodeType="afterEffect">
                                  <p:stCondLst>
                                    <p:cond delay="17000"/>
                                  </p:stCondLst>
                                  <p:childTnLst>
                                    <p:animMotion origin="layout" path="M -1.38889E-6 -4.62873E-6 L 0.03333 -0.18875 " pathEditMode="relative" ptsTypes="AA">
                                      <p:cBhvr>
                                        <p:cTn id="23" dur="3000" fill="hold"/>
                                        <p:tgtEl>
                                          <p:spTgt spid="8"/>
                                        </p:tgtEl>
                                        <p:attrNameLst>
                                          <p:attrName>ppt_x</p:attrName>
                                          <p:attrName>ppt_y</p:attrName>
                                        </p:attrNameLst>
                                      </p:cBhvr>
                                    </p:animMotion>
                                  </p:childTnLst>
                                  <p:subTnLst>
                                    <p:set>
                                      <p:cBhvr override="childStyle">
                                        <p:cTn dur="1" fill="hold" display="0" masterRel="sameClick" afterEffect="1">
                                          <p:stCondLst>
                                            <p:cond evt="end" delay="0">
                                              <p:tn val="22"/>
                                            </p:cond>
                                          </p:stCondLst>
                                        </p:cTn>
                                        <p:tgtEl>
                                          <p:spTgt spid="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vol="76829" numSld="999">
                <p:cTn id="24"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27" grpId="0"/>
      <p:bldP spid="2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1AOI-ribbons-no-DNA.png"/>
          <p:cNvPicPr>
            <a:picLocks noChangeAspect="1"/>
          </p:cNvPicPr>
          <p:nvPr/>
        </p:nvPicPr>
        <p:blipFill>
          <a:blip r:embed="rId6" cstate="print"/>
          <a:stretch>
            <a:fillRect/>
          </a:stretch>
        </p:blipFill>
        <p:spPr>
          <a:xfrm>
            <a:off x="1972927" y="444137"/>
            <a:ext cx="5989320" cy="5989320"/>
          </a:xfrm>
          <a:prstGeom prst="rect">
            <a:avLst/>
          </a:prstGeom>
        </p:spPr>
      </p:pic>
      <p:pic>
        <p:nvPicPr>
          <p:cNvPr id="5" name="Picture 4" descr="1AOI-ribbons-no-DNA.png"/>
          <p:cNvPicPr>
            <a:picLocks noChangeAspect="1"/>
          </p:cNvPicPr>
          <p:nvPr/>
        </p:nvPicPr>
        <p:blipFill>
          <a:blip r:embed="rId6" cstate="print"/>
          <a:stretch>
            <a:fillRect/>
          </a:stretch>
        </p:blipFill>
        <p:spPr>
          <a:xfrm>
            <a:off x="-228600" y="-2133600"/>
            <a:ext cx="9601200" cy="9601200"/>
          </a:xfrm>
          <a:prstGeom prst="rect">
            <a:avLst/>
          </a:prstGeom>
        </p:spPr>
      </p:pic>
      <p:pic>
        <p:nvPicPr>
          <p:cNvPr id="6" name="Slide 29.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76200" y="6553200"/>
            <a:ext cx="304800" cy="304800"/>
          </a:xfrm>
          <a:prstGeom prst="rect">
            <a:avLst/>
          </a:prstGeom>
        </p:spPr>
      </p:pic>
      <p:sp>
        <p:nvSpPr>
          <p:cNvPr id="8" name="TextBox 7"/>
          <p:cNvSpPr txBox="1"/>
          <p:nvPr/>
        </p:nvSpPr>
        <p:spPr>
          <a:xfrm>
            <a:off x="304800" y="6488668"/>
            <a:ext cx="1828800" cy="369332"/>
          </a:xfrm>
          <a:prstGeom prst="rect">
            <a:avLst/>
          </a:prstGeom>
          <a:noFill/>
        </p:spPr>
        <p:txBody>
          <a:bodyPr wrap="square" rtlCol="0">
            <a:spAutoFit/>
          </a:bodyPr>
          <a:lstStyle/>
          <a:p>
            <a:r>
              <a:rPr lang="en-US" dirty="0">
                <a:hlinkClick r:id="rId8" action="ppaction://hlinksldjump"/>
              </a:rPr>
              <a:t>Table of Contents</a:t>
            </a:r>
            <a:endParaRPr lang="en-US" dirty="0"/>
          </a:p>
        </p:txBody>
      </p:sp>
    </p:spTree>
    <p:custDataLst>
      <p:tags r:id="rId1"/>
    </p:custDataLst>
  </p:cSld>
  <p:clrMapOvr>
    <a:masterClrMapping/>
  </p:clrMapOvr>
  <p:transition advClick="0" advTm="29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9" presetClass="entr" presetSubtype="0" fill="hold" nodeType="afterEffect">
                                  <p:stCondLst>
                                    <p:cond delay="800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78049" numSld="999">
                <p:cTn id="11"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CCC"/>
        </a:solidFill>
        <a:effectLst/>
      </p:bgPr>
    </p:bg>
    <p:spTree>
      <p:nvGrpSpPr>
        <p:cNvPr id="1" name=""/>
        <p:cNvGrpSpPr/>
        <p:nvPr/>
      </p:nvGrpSpPr>
      <p:grpSpPr>
        <a:xfrm>
          <a:off x="0" y="0"/>
          <a:ext cx="0" cy="0"/>
          <a:chOff x="0" y="0"/>
          <a:chExt cx="0" cy="0"/>
        </a:xfrm>
      </p:grpSpPr>
      <p:sp>
        <p:nvSpPr>
          <p:cNvPr id="2" name="TextBox 1"/>
          <p:cNvSpPr txBox="1"/>
          <p:nvPr/>
        </p:nvSpPr>
        <p:spPr>
          <a:xfrm>
            <a:off x="152400" y="152400"/>
            <a:ext cx="8763000" cy="5847755"/>
          </a:xfrm>
          <a:prstGeom prst="rect">
            <a:avLst/>
          </a:prstGeom>
          <a:noFill/>
        </p:spPr>
        <p:txBody>
          <a:bodyPr wrap="square" rtlCol="0">
            <a:spAutoFit/>
          </a:bodyPr>
          <a:lstStyle/>
          <a:p>
            <a:pPr algn="ctr"/>
            <a:r>
              <a:rPr lang="en-US" sz="3200" b="1" u="sng" dirty="0"/>
              <a:t>Table of Contents</a:t>
            </a:r>
          </a:p>
          <a:p>
            <a:pPr algn="ctr"/>
            <a:endParaRPr lang="en-US" dirty="0"/>
          </a:p>
          <a:p>
            <a:pPr algn="ctr"/>
            <a:r>
              <a:rPr lang="en-US" dirty="0"/>
              <a:t>NOTE:  MOST SLIDES HAVE A LINK TO RETURN TO THIS PAGE</a:t>
            </a:r>
          </a:p>
          <a:p>
            <a:endParaRPr lang="en-US" dirty="0">
              <a:hlinkClick r:id="rId4" action="ppaction://hlinksldjump"/>
            </a:endParaRPr>
          </a:p>
          <a:p>
            <a:r>
              <a:rPr lang="en-US" b="1" dirty="0">
                <a:hlinkClick r:id="rId4" action="ppaction://hlinksldjump"/>
              </a:rPr>
              <a:t>Introduction</a:t>
            </a:r>
            <a:endParaRPr lang="en-US" b="1" dirty="0"/>
          </a:p>
          <a:p>
            <a:r>
              <a:rPr lang="en-US" b="1" dirty="0">
                <a:hlinkClick r:id="rId5" action="ppaction://hlinksldjump"/>
              </a:rPr>
              <a:t>“Heroes of the histone octamer”</a:t>
            </a:r>
            <a:endParaRPr lang="en-US" b="1" dirty="0"/>
          </a:p>
          <a:p>
            <a:r>
              <a:rPr lang="en-US" b="1" dirty="0">
                <a:hlinkClick r:id="rId6" action="ppaction://hlinksldjump"/>
              </a:rPr>
              <a:t>Futility of working without ribbons</a:t>
            </a:r>
            <a:endParaRPr lang="en-US" b="1" dirty="0"/>
          </a:p>
          <a:p>
            <a:r>
              <a:rPr lang="en-US" b="1" dirty="0">
                <a:hlinkClick r:id="rId7" action="ppaction://hlinksldjump"/>
              </a:rPr>
              <a:t>Addition of ribbons; introduction to octamer structure</a:t>
            </a:r>
            <a:endParaRPr lang="en-US" b="1" dirty="0"/>
          </a:p>
          <a:p>
            <a:r>
              <a:rPr lang="en-US" b="1" dirty="0">
                <a:hlinkClick r:id="rId8" action="ppaction://hlinksldjump"/>
              </a:rPr>
              <a:t>Structure of the histone monomer; the “histone fold”</a:t>
            </a:r>
            <a:endParaRPr lang="en-US" b="1" dirty="0"/>
          </a:p>
          <a:p>
            <a:r>
              <a:rPr lang="en-US" b="1" dirty="0">
                <a:hlinkClick r:id="rId9" action="ppaction://hlinksldjump"/>
              </a:rPr>
              <a:t>Other </a:t>
            </a:r>
            <a:r>
              <a:rPr lang="en-US" b="1" dirty="0">
                <a:sym typeface="Symbol"/>
                <a:hlinkClick r:id="rId9" action="ppaction://hlinksldjump"/>
              </a:rPr>
              <a:t>-helices (in addition to Helices I, II and III)</a:t>
            </a:r>
            <a:endParaRPr lang="en-US" b="1" dirty="0"/>
          </a:p>
          <a:p>
            <a:r>
              <a:rPr lang="en-US" b="1" dirty="0">
                <a:hlinkClick r:id="rId10" action="ppaction://hlinksldjump"/>
              </a:rPr>
              <a:t>Dimers</a:t>
            </a:r>
            <a:endParaRPr lang="en-US" b="1" dirty="0"/>
          </a:p>
          <a:p>
            <a:r>
              <a:rPr lang="en-US" b="1" dirty="0">
                <a:hlinkClick r:id="rId11" action="ppaction://hlinksldjump"/>
              </a:rPr>
              <a:t>Geometry of the [H3-H4]</a:t>
            </a:r>
            <a:r>
              <a:rPr lang="en-US" b="1" baseline="-25000" dirty="0">
                <a:hlinkClick r:id="rId11" action="ppaction://hlinksldjump"/>
              </a:rPr>
              <a:t>2</a:t>
            </a:r>
            <a:r>
              <a:rPr lang="en-US" b="1" dirty="0">
                <a:hlinkClick r:id="rId11" action="ppaction://hlinksldjump"/>
              </a:rPr>
              <a:t> tetramer</a:t>
            </a:r>
            <a:endParaRPr lang="en-US" b="1" dirty="0"/>
          </a:p>
          <a:p>
            <a:r>
              <a:rPr lang="en-US" b="1" dirty="0">
                <a:hlinkClick r:id="rId12" action="ppaction://hlinksldjump"/>
              </a:rPr>
              <a:t>What holds the octamer together?  1.  H3-H3 interactions.</a:t>
            </a:r>
            <a:endParaRPr lang="en-US" b="1" dirty="0"/>
          </a:p>
          <a:p>
            <a:r>
              <a:rPr lang="en-US" b="1" dirty="0">
                <a:hlinkClick r:id="rId13" action="ppaction://hlinksldjump"/>
              </a:rPr>
              <a:t>What holds the octamer together?  2.  H3-H4 interactions.</a:t>
            </a:r>
            <a:endParaRPr lang="en-US" b="1" dirty="0"/>
          </a:p>
          <a:p>
            <a:r>
              <a:rPr lang="en-US" b="1" dirty="0">
                <a:hlinkClick r:id="rId14" action="ppaction://hlinksldjump"/>
              </a:rPr>
              <a:t>Completion of the octamer:  Addition of H2A-H2B </a:t>
            </a:r>
            <a:r>
              <a:rPr lang="en-US" b="1" dirty="0" err="1">
                <a:hlinkClick r:id="rId14" action="ppaction://hlinksldjump"/>
              </a:rPr>
              <a:t>dimers</a:t>
            </a:r>
            <a:endParaRPr lang="en-US" b="1" dirty="0"/>
          </a:p>
          <a:p>
            <a:r>
              <a:rPr lang="en-US" b="1" dirty="0">
                <a:hlinkClick r:id="rId15" action="ppaction://hlinksldjump"/>
              </a:rPr>
              <a:t>Can the octamer structure be logically extended to a dimer?</a:t>
            </a:r>
            <a:endParaRPr lang="en-US" b="1" dirty="0"/>
          </a:p>
          <a:p>
            <a:r>
              <a:rPr lang="en-US" b="1" dirty="0">
                <a:hlinkClick r:id="rId16" action="ppaction://hlinksldjump"/>
              </a:rPr>
              <a:t>X-axis, y-axis and z-axis rotation of histone octamer (movies)</a:t>
            </a:r>
            <a:endParaRPr lang="en-US" b="1" dirty="0"/>
          </a:p>
          <a:p>
            <a:r>
              <a:rPr lang="en-US" b="1" dirty="0">
                <a:hlinkClick r:id="rId17" action="ppaction://hlinksldjump"/>
              </a:rPr>
              <a:t>Superhelical ramp</a:t>
            </a:r>
            <a:endParaRPr lang="en-US" b="1" dirty="0"/>
          </a:p>
          <a:p>
            <a:r>
              <a:rPr lang="en-US" b="1" dirty="0">
                <a:hlinkClick r:id="rId18" action="ppaction://hlinksldjump"/>
              </a:rPr>
              <a:t>Atomic view of histone-DNA contacts in the Superhelical Ramp</a:t>
            </a:r>
            <a:endParaRPr lang="en-US" b="1" dirty="0"/>
          </a:p>
          <a:p>
            <a:endParaRPr lang="en-US" dirty="0"/>
          </a:p>
        </p:txBody>
      </p:sp>
    </p:spTree>
    <p:custDataLst>
      <p:tags r:id="rId1"/>
    </p:custDataLst>
  </p:cSld>
  <p:clrMapOvr>
    <a:masterClrMapping/>
  </p:clrMapOvr>
  <p:transition advClick="0" advTm="6000"/>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Octamer_truncated.png"/>
          <p:cNvPicPr>
            <a:picLocks noChangeAspect="1"/>
          </p:cNvPicPr>
          <p:nvPr/>
        </p:nvPicPr>
        <p:blipFill>
          <a:blip r:embed="rId6" cstate="print"/>
          <a:stretch>
            <a:fillRect/>
          </a:stretch>
        </p:blipFill>
        <p:spPr>
          <a:xfrm>
            <a:off x="1878874" y="663593"/>
            <a:ext cx="5532120" cy="5532120"/>
          </a:xfrm>
          <a:prstGeom prst="rect">
            <a:avLst/>
          </a:prstGeom>
        </p:spPr>
      </p:pic>
      <p:sp>
        <p:nvSpPr>
          <p:cNvPr id="8" name="TextBox 7"/>
          <p:cNvSpPr txBox="1"/>
          <p:nvPr/>
        </p:nvSpPr>
        <p:spPr>
          <a:xfrm>
            <a:off x="304800" y="6488668"/>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10" name="Slide 30-a.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128744" y="6553200"/>
            <a:ext cx="304800" cy="304800"/>
          </a:xfrm>
          <a:prstGeom prst="rect">
            <a:avLst/>
          </a:prstGeom>
        </p:spPr>
      </p:pic>
      <p:sp>
        <p:nvSpPr>
          <p:cNvPr id="11" name="TextBox 10"/>
          <p:cNvSpPr txBox="1"/>
          <p:nvPr/>
        </p:nvSpPr>
        <p:spPr>
          <a:xfrm>
            <a:off x="3322320" y="329625"/>
            <a:ext cx="2926080" cy="584775"/>
          </a:xfrm>
          <a:prstGeom prst="rect">
            <a:avLst/>
          </a:prstGeom>
          <a:noFill/>
        </p:spPr>
        <p:txBody>
          <a:bodyPr wrap="square" rtlCol="0">
            <a:spAutoFit/>
          </a:bodyPr>
          <a:lstStyle/>
          <a:p>
            <a:pPr algn="ctr"/>
            <a:r>
              <a:rPr lang="en-US" sz="3200" dirty="0">
                <a:solidFill>
                  <a:schemeClr val="bg1"/>
                </a:solidFill>
              </a:rPr>
              <a:t>“TRUNCATED”</a:t>
            </a:r>
          </a:p>
        </p:txBody>
      </p:sp>
    </p:spTree>
    <p:custDataLst>
      <p:tags r:id="rId1"/>
    </p:custDataLst>
  </p:cSld>
  <p:clrMapOvr>
    <a:masterClrMapping/>
  </p:clrMapOvr>
  <p:transition advClick="0" advTm="29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2" presetClass="entr" presetSubtype="8" fill="hold" grpId="0" nodeType="afterEffect">
                                  <p:stCondLst>
                                    <p:cond delay="1000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0-#ppt_w/2"/>
                                          </p:val>
                                        </p:tav>
                                        <p:tav tm="100000">
                                          <p:val>
                                            <p:strVal val="#ppt_x"/>
                                          </p:val>
                                        </p:tav>
                                      </p:tavLst>
                                    </p:anim>
                                    <p:anim calcmode="lin" valueType="num">
                                      <p:cBhvr additive="base">
                                        <p:cTn id="11" dur="500" fill="hold"/>
                                        <p:tgtEl>
                                          <p:spTgt spid="11"/>
                                        </p:tgtEl>
                                        <p:attrNameLst>
                                          <p:attrName>ppt_y</p:attrName>
                                        </p:attrNameLst>
                                      </p:cBhvr>
                                      <p:tavLst>
                                        <p:tav tm="0">
                                          <p:val>
                                            <p:strVal val="#ppt_y"/>
                                          </p:val>
                                        </p:tav>
                                        <p:tav tm="100000">
                                          <p:val>
                                            <p:strVal val="#ppt_y"/>
                                          </p:val>
                                        </p:tav>
                                      </p:tavLst>
                                    </p:anim>
                                  </p:childTnLst>
                                </p:cTn>
                              </p:par>
                            </p:childTnLst>
                          </p:cTn>
                        </p:par>
                        <p:par>
                          <p:cTn id="12" fill="hold">
                            <p:stCondLst>
                              <p:cond delay="10500"/>
                            </p:stCondLst>
                            <p:childTnLst>
                              <p:par>
                                <p:cTn id="13" presetID="9" presetClass="exit" presetSubtype="0" fill="hold" grpId="1" nodeType="afterEffect">
                                  <p:stCondLst>
                                    <p:cond delay="3000"/>
                                  </p:stCondLst>
                                  <p:childTnLst>
                                    <p:animEffect transition="out" filter="dissolv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16"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11" grpId="0"/>
      <p:bldP spid="11"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Octamer_truncated.png"/>
          <p:cNvPicPr>
            <a:picLocks noChangeAspect="1"/>
          </p:cNvPicPr>
          <p:nvPr/>
        </p:nvPicPr>
        <p:blipFill>
          <a:blip r:embed="rId6" cstate="print"/>
          <a:stretch>
            <a:fillRect/>
          </a:stretch>
        </p:blipFill>
        <p:spPr>
          <a:xfrm>
            <a:off x="1878874" y="663593"/>
            <a:ext cx="5532120" cy="5532120"/>
          </a:xfrm>
          <a:prstGeom prst="rect">
            <a:avLst/>
          </a:prstGeom>
        </p:spPr>
      </p:pic>
      <p:grpSp>
        <p:nvGrpSpPr>
          <p:cNvPr id="2" name="Group 15"/>
          <p:cNvGrpSpPr/>
          <p:nvPr/>
        </p:nvGrpSpPr>
        <p:grpSpPr>
          <a:xfrm>
            <a:off x="2514601" y="1143000"/>
            <a:ext cx="4188821" cy="3048000"/>
            <a:chOff x="2514601" y="1127758"/>
            <a:chExt cx="4188821" cy="3048000"/>
          </a:xfrm>
        </p:grpSpPr>
        <p:cxnSp>
          <p:nvCxnSpPr>
            <p:cNvPr id="7" name="Straight Connector 6"/>
            <p:cNvCxnSpPr/>
            <p:nvPr/>
          </p:nvCxnSpPr>
          <p:spPr>
            <a:xfrm rot="16200000" flipH="1">
              <a:off x="4188822" y="1661158"/>
              <a:ext cx="3048000" cy="1981200"/>
            </a:xfrm>
            <a:prstGeom prst="line">
              <a:avLst/>
            </a:prstGeom>
            <a:ln w="1524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p:nvCxnSpPr>
          <p:spPr>
            <a:xfrm rot="5400000">
              <a:off x="2180101" y="1471686"/>
              <a:ext cx="2951487" cy="2282488"/>
            </a:xfrm>
            <a:prstGeom prst="line">
              <a:avLst/>
            </a:prstGeom>
            <a:ln w="1524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grpSp>
      <p:sp>
        <p:nvSpPr>
          <p:cNvPr id="8" name="TextBox 7"/>
          <p:cNvSpPr txBox="1"/>
          <p:nvPr/>
        </p:nvSpPr>
        <p:spPr>
          <a:xfrm>
            <a:off x="304800" y="6488668"/>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10" name="Slide 30-b.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70940" y="6537434"/>
            <a:ext cx="304800" cy="304800"/>
          </a:xfrm>
          <a:prstGeom prst="rect">
            <a:avLst/>
          </a:prstGeom>
        </p:spPr>
      </p:pic>
      <p:sp>
        <p:nvSpPr>
          <p:cNvPr id="11" name="TextBox 10"/>
          <p:cNvSpPr txBox="1"/>
          <p:nvPr/>
        </p:nvSpPr>
        <p:spPr>
          <a:xfrm>
            <a:off x="2940268" y="329625"/>
            <a:ext cx="3657600" cy="1077218"/>
          </a:xfrm>
          <a:prstGeom prst="rect">
            <a:avLst/>
          </a:prstGeom>
          <a:noFill/>
        </p:spPr>
        <p:txBody>
          <a:bodyPr wrap="square" rtlCol="0">
            <a:spAutoFit/>
          </a:bodyPr>
          <a:lstStyle/>
          <a:p>
            <a:pPr algn="ctr"/>
            <a:r>
              <a:rPr lang="en-US" sz="3200" dirty="0">
                <a:solidFill>
                  <a:schemeClr val="bg1"/>
                </a:solidFill>
              </a:rPr>
              <a:t>“THERMODYNAMIC”</a:t>
            </a:r>
          </a:p>
        </p:txBody>
      </p:sp>
      <p:grpSp>
        <p:nvGrpSpPr>
          <p:cNvPr id="16" name="Group 15"/>
          <p:cNvGrpSpPr/>
          <p:nvPr/>
        </p:nvGrpSpPr>
        <p:grpSpPr>
          <a:xfrm>
            <a:off x="3810000" y="681335"/>
            <a:ext cx="1917700" cy="567730"/>
            <a:chOff x="3810000" y="681335"/>
            <a:chExt cx="1917700" cy="567730"/>
          </a:xfrm>
        </p:grpSpPr>
        <p:sp>
          <p:nvSpPr>
            <p:cNvPr id="12" name="TextBox 11"/>
            <p:cNvSpPr txBox="1"/>
            <p:nvPr/>
          </p:nvSpPr>
          <p:spPr>
            <a:xfrm>
              <a:off x="3810000" y="681335"/>
              <a:ext cx="914400" cy="461665"/>
            </a:xfrm>
            <a:prstGeom prst="rect">
              <a:avLst/>
            </a:prstGeom>
            <a:noFill/>
          </p:spPr>
          <p:txBody>
            <a:bodyPr wrap="square" rtlCol="0">
              <a:spAutoFit/>
            </a:bodyPr>
            <a:lstStyle/>
            <a:p>
              <a:pPr algn="ctr"/>
              <a:r>
                <a:rPr lang="en-US" sz="2400" dirty="0">
                  <a:solidFill>
                    <a:srgbClr val="CCCC00"/>
                  </a:solidFill>
                </a:rPr>
                <a:t>H3[e]</a:t>
              </a:r>
            </a:p>
          </p:txBody>
        </p:sp>
        <p:sp>
          <p:nvSpPr>
            <p:cNvPr id="13" name="TextBox 12"/>
            <p:cNvSpPr txBox="1"/>
            <p:nvPr/>
          </p:nvSpPr>
          <p:spPr>
            <a:xfrm>
              <a:off x="4813300" y="787400"/>
              <a:ext cx="914400" cy="461665"/>
            </a:xfrm>
            <a:prstGeom prst="rect">
              <a:avLst/>
            </a:prstGeom>
            <a:noFill/>
          </p:spPr>
          <p:txBody>
            <a:bodyPr wrap="square" rtlCol="0">
              <a:spAutoFit/>
            </a:bodyPr>
            <a:lstStyle/>
            <a:p>
              <a:pPr algn="ctr"/>
              <a:r>
                <a:rPr lang="en-US" sz="2400" dirty="0">
                  <a:solidFill>
                    <a:schemeClr val="bg1"/>
                  </a:solidFill>
                </a:rPr>
                <a:t>H3[a]</a:t>
              </a:r>
            </a:p>
          </p:txBody>
        </p:sp>
      </p:grpSp>
      <p:grpSp>
        <p:nvGrpSpPr>
          <p:cNvPr id="17" name="Group 16"/>
          <p:cNvGrpSpPr/>
          <p:nvPr/>
        </p:nvGrpSpPr>
        <p:grpSpPr>
          <a:xfrm>
            <a:off x="2664837" y="1308100"/>
            <a:ext cx="4345563" cy="698500"/>
            <a:chOff x="2664837" y="1308100"/>
            <a:chExt cx="4345563" cy="698500"/>
          </a:xfrm>
        </p:grpSpPr>
        <p:sp>
          <p:nvSpPr>
            <p:cNvPr id="14" name="TextBox 13"/>
            <p:cNvSpPr txBox="1"/>
            <p:nvPr/>
          </p:nvSpPr>
          <p:spPr>
            <a:xfrm>
              <a:off x="2664837" y="1308100"/>
              <a:ext cx="914400" cy="461665"/>
            </a:xfrm>
            <a:prstGeom prst="rect">
              <a:avLst/>
            </a:prstGeom>
            <a:noFill/>
          </p:spPr>
          <p:txBody>
            <a:bodyPr wrap="square" rtlCol="0">
              <a:spAutoFit/>
            </a:bodyPr>
            <a:lstStyle/>
            <a:p>
              <a:pPr algn="ctr"/>
              <a:r>
                <a:rPr lang="en-US" sz="2400" dirty="0">
                  <a:solidFill>
                    <a:schemeClr val="accent6">
                      <a:lumMod val="50000"/>
                    </a:schemeClr>
                  </a:solidFill>
                </a:rPr>
                <a:t>H4[f]</a:t>
              </a:r>
            </a:p>
          </p:txBody>
        </p:sp>
        <p:sp>
          <p:nvSpPr>
            <p:cNvPr id="15" name="TextBox 14"/>
            <p:cNvSpPr txBox="1"/>
            <p:nvPr/>
          </p:nvSpPr>
          <p:spPr>
            <a:xfrm>
              <a:off x="6096000" y="1544935"/>
              <a:ext cx="914400" cy="461665"/>
            </a:xfrm>
            <a:prstGeom prst="rect">
              <a:avLst/>
            </a:prstGeom>
            <a:noFill/>
          </p:spPr>
          <p:txBody>
            <a:bodyPr wrap="square" rtlCol="0">
              <a:spAutoFit/>
            </a:bodyPr>
            <a:lstStyle/>
            <a:p>
              <a:pPr algn="ctr"/>
              <a:r>
                <a:rPr lang="en-US" sz="2400" dirty="0">
                  <a:solidFill>
                    <a:srgbClr val="C00000"/>
                  </a:solidFill>
                </a:rPr>
                <a:t>H4[b]</a:t>
              </a:r>
            </a:p>
          </p:txBody>
        </p:sp>
      </p:grpSp>
    </p:spTree>
    <p:custDataLst>
      <p:tags r:id="rId1"/>
    </p:custDataLst>
  </p:cSld>
  <p:clrMapOvr>
    <a:masterClrMapping/>
  </p:clrMapOvr>
  <p:transition advClick="0" advTm="69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2" presetClass="entr" presetSubtype="8" fill="hold" grpId="0" nodeType="afterEffect">
                                  <p:stCondLst>
                                    <p:cond delay="900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0-#ppt_w/2"/>
                                          </p:val>
                                        </p:tav>
                                        <p:tav tm="100000">
                                          <p:val>
                                            <p:strVal val="#ppt_x"/>
                                          </p:val>
                                        </p:tav>
                                      </p:tavLst>
                                    </p:anim>
                                    <p:anim calcmode="lin" valueType="num">
                                      <p:cBhvr additive="base">
                                        <p:cTn id="11" dur="500" fill="hold"/>
                                        <p:tgtEl>
                                          <p:spTgt spid="11"/>
                                        </p:tgtEl>
                                        <p:attrNameLst>
                                          <p:attrName>ppt_y</p:attrName>
                                        </p:attrNameLst>
                                      </p:cBhvr>
                                      <p:tavLst>
                                        <p:tav tm="0">
                                          <p:val>
                                            <p:strVal val="#ppt_y"/>
                                          </p:val>
                                        </p:tav>
                                        <p:tav tm="100000">
                                          <p:val>
                                            <p:strVal val="#ppt_y"/>
                                          </p:val>
                                        </p:tav>
                                      </p:tavLst>
                                    </p:anim>
                                  </p:childTnLst>
                                </p:cTn>
                              </p:par>
                            </p:childTnLst>
                          </p:cTn>
                        </p:par>
                        <p:par>
                          <p:cTn id="12" fill="hold">
                            <p:stCondLst>
                              <p:cond delay="9500"/>
                            </p:stCondLst>
                            <p:childTnLst>
                              <p:par>
                                <p:cTn id="13" presetID="9" presetClass="exit" presetSubtype="0" fill="hold" grpId="1" nodeType="afterEffect">
                                  <p:stCondLst>
                                    <p:cond delay="4000"/>
                                  </p:stCondLst>
                                  <p:childTnLst>
                                    <p:animEffect transition="out" filter="dissolv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par>
                          <p:cTn id="16" fill="hold">
                            <p:stCondLst>
                              <p:cond delay="14000"/>
                            </p:stCondLst>
                            <p:childTnLst>
                              <p:par>
                                <p:cTn id="17" presetID="2" presetClass="entr" presetSubtype="1" fill="hold" nodeType="afterEffect">
                                  <p:stCondLst>
                                    <p:cond delay="180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0-#ppt_h/2"/>
                                          </p:val>
                                        </p:tav>
                                        <p:tav tm="100000">
                                          <p:val>
                                            <p:strVal val="#ppt_y"/>
                                          </p:val>
                                        </p:tav>
                                      </p:tavLst>
                                    </p:anim>
                                  </p:childTnLst>
                                </p:cTn>
                              </p:par>
                            </p:childTnLst>
                          </p:cTn>
                        </p:par>
                        <p:par>
                          <p:cTn id="21" fill="hold">
                            <p:stCondLst>
                              <p:cond delay="32500"/>
                            </p:stCondLst>
                            <p:childTnLst>
                              <p:par>
                                <p:cTn id="22" presetID="2" presetClass="entr" presetSubtype="1" fill="hold" nodeType="afterEffect">
                                  <p:stCondLst>
                                    <p:cond delay="100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0-#ppt_h/2"/>
                                          </p:val>
                                        </p:tav>
                                        <p:tav tm="100000">
                                          <p:val>
                                            <p:strVal val="#ppt_y"/>
                                          </p:val>
                                        </p:tav>
                                      </p:tavLst>
                                    </p:anim>
                                  </p:childTnLst>
                                </p:cTn>
                              </p:par>
                            </p:childTnLst>
                          </p:cTn>
                        </p:par>
                        <p:par>
                          <p:cTn id="26" fill="hold">
                            <p:stCondLst>
                              <p:cond delay="34000"/>
                            </p:stCondLst>
                            <p:childTnLst>
                              <p:par>
                                <p:cTn id="27" presetID="9" presetClass="exit" presetSubtype="0" fill="hold" nodeType="afterEffect">
                                  <p:stCondLst>
                                    <p:cond delay="4000"/>
                                  </p:stCondLst>
                                  <p:childTnLst>
                                    <p:animEffect transition="out" filter="dissolve">
                                      <p:cBhvr>
                                        <p:cTn id="28" dur="500"/>
                                        <p:tgtEl>
                                          <p:spTgt spid="16"/>
                                        </p:tgtEl>
                                      </p:cBhvr>
                                    </p:animEffect>
                                    <p:set>
                                      <p:cBhvr>
                                        <p:cTn id="29" dur="1" fill="hold">
                                          <p:stCondLst>
                                            <p:cond delay="499"/>
                                          </p:stCondLst>
                                        </p:cTn>
                                        <p:tgtEl>
                                          <p:spTgt spid="16"/>
                                        </p:tgtEl>
                                        <p:attrNameLst>
                                          <p:attrName>style.visibility</p:attrName>
                                        </p:attrNameLst>
                                      </p:cBhvr>
                                      <p:to>
                                        <p:strVal val="hidden"/>
                                      </p:to>
                                    </p:set>
                                  </p:childTnLst>
                                </p:cTn>
                              </p:par>
                              <p:par>
                                <p:cTn id="30" presetID="9" presetClass="exit" presetSubtype="0" fill="hold" nodeType="withEffect">
                                  <p:stCondLst>
                                    <p:cond delay="4000"/>
                                  </p:stCondLst>
                                  <p:childTnLst>
                                    <p:animEffect transition="out" filter="dissolve">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par>
                                <p:cTn id="33" presetID="2" presetClass="entr" presetSubtype="4" fill="hold" nodeType="withEffect">
                                  <p:stCondLst>
                                    <p:cond delay="400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4390" numSld="999">
                <p:cTn id="37"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11" grpId="0"/>
      <p:bldP spid="11"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Octamer_truncated.png"/>
          <p:cNvPicPr>
            <a:picLocks noChangeAspect="1"/>
          </p:cNvPicPr>
          <p:nvPr/>
        </p:nvPicPr>
        <p:blipFill>
          <a:blip r:embed="rId6" cstate="print"/>
          <a:stretch>
            <a:fillRect/>
          </a:stretch>
        </p:blipFill>
        <p:spPr>
          <a:xfrm>
            <a:off x="1878874" y="663593"/>
            <a:ext cx="5532120" cy="5532120"/>
          </a:xfrm>
          <a:prstGeom prst="rect">
            <a:avLst/>
          </a:prstGeom>
        </p:spPr>
      </p:pic>
      <p:grpSp>
        <p:nvGrpSpPr>
          <p:cNvPr id="2" name="Group 15"/>
          <p:cNvGrpSpPr/>
          <p:nvPr/>
        </p:nvGrpSpPr>
        <p:grpSpPr>
          <a:xfrm>
            <a:off x="2514601" y="1143000"/>
            <a:ext cx="4188821" cy="3048000"/>
            <a:chOff x="2514601" y="1127758"/>
            <a:chExt cx="4188821" cy="3048000"/>
          </a:xfrm>
        </p:grpSpPr>
        <p:cxnSp>
          <p:nvCxnSpPr>
            <p:cNvPr id="7" name="Straight Connector 6"/>
            <p:cNvCxnSpPr/>
            <p:nvPr/>
          </p:nvCxnSpPr>
          <p:spPr>
            <a:xfrm rot="16200000" flipH="1">
              <a:off x="4188822" y="1661158"/>
              <a:ext cx="3048000" cy="1981200"/>
            </a:xfrm>
            <a:prstGeom prst="line">
              <a:avLst/>
            </a:prstGeom>
            <a:ln w="1524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p:nvCxnSpPr>
          <p:spPr>
            <a:xfrm rot="5400000">
              <a:off x="2180101" y="1471686"/>
              <a:ext cx="2951487" cy="2282488"/>
            </a:xfrm>
            <a:prstGeom prst="line">
              <a:avLst/>
            </a:prstGeom>
            <a:ln w="1524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grpSp>
      <p:sp>
        <p:nvSpPr>
          <p:cNvPr id="8" name="TextBox 7"/>
          <p:cNvSpPr txBox="1"/>
          <p:nvPr/>
        </p:nvSpPr>
        <p:spPr>
          <a:xfrm>
            <a:off x="304800" y="6488668"/>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10" name="slide 30-c.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73570" y="6537434"/>
            <a:ext cx="304800" cy="304800"/>
          </a:xfrm>
          <a:prstGeom prst="rect">
            <a:avLst/>
          </a:prstGeom>
        </p:spPr>
      </p:pic>
      <p:sp>
        <p:nvSpPr>
          <p:cNvPr id="11" name="TextBox 10"/>
          <p:cNvSpPr txBox="1"/>
          <p:nvPr/>
        </p:nvSpPr>
        <p:spPr>
          <a:xfrm>
            <a:off x="2209800" y="381000"/>
            <a:ext cx="5577840" cy="457200"/>
          </a:xfrm>
          <a:prstGeom prst="rect">
            <a:avLst/>
          </a:prstGeom>
          <a:noFill/>
        </p:spPr>
        <p:txBody>
          <a:bodyPr wrap="square" rtlCol="0">
            <a:spAutoFit/>
          </a:bodyPr>
          <a:lstStyle/>
          <a:p>
            <a:pPr algn="ctr"/>
            <a:r>
              <a:rPr lang="en-US" sz="2400" dirty="0">
                <a:solidFill>
                  <a:schemeClr val="bg1"/>
                </a:solidFill>
              </a:rPr>
              <a:t>“Logical tetramer” = {H3 + H4 + H2A + H2B}</a:t>
            </a:r>
          </a:p>
        </p:txBody>
      </p:sp>
    </p:spTree>
    <p:custDataLst>
      <p:tags r:id="rId1"/>
    </p:custDataLst>
  </p:cSld>
  <p:clrMapOvr>
    <a:masterClrMapping/>
  </p:clrMapOvr>
  <p:transition advClick="0" advTm="57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2" presetClass="entr" presetSubtype="8" fill="hold" grpId="0" nodeType="afterEffect">
                                  <p:stCondLst>
                                    <p:cond delay="1300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0-#ppt_w/2"/>
                                          </p:val>
                                        </p:tav>
                                        <p:tav tm="100000">
                                          <p:val>
                                            <p:strVal val="#ppt_x"/>
                                          </p:val>
                                        </p:tav>
                                      </p:tavLst>
                                    </p:anim>
                                    <p:anim calcmode="lin" valueType="num">
                                      <p:cBhvr additive="base">
                                        <p:cTn id="11" dur="500" fill="hold"/>
                                        <p:tgtEl>
                                          <p:spTgt spid="11"/>
                                        </p:tgtEl>
                                        <p:attrNameLst>
                                          <p:attrName>ppt_y</p:attrName>
                                        </p:attrNameLst>
                                      </p:cBhvr>
                                      <p:tavLst>
                                        <p:tav tm="0">
                                          <p:val>
                                            <p:strVal val="#ppt_y"/>
                                          </p:val>
                                        </p:tav>
                                        <p:tav tm="100000">
                                          <p:val>
                                            <p:strVal val="#ppt_y"/>
                                          </p:val>
                                        </p:tav>
                                      </p:tavLst>
                                    </p:anim>
                                  </p:childTnLst>
                                </p:cTn>
                              </p:par>
                            </p:childTnLst>
                          </p:cTn>
                        </p:par>
                        <p:par>
                          <p:cTn id="12" fill="hold">
                            <p:stCondLst>
                              <p:cond delay="13500"/>
                            </p:stCondLst>
                            <p:childTnLst>
                              <p:par>
                                <p:cTn id="13" presetID="9" presetClass="exit" presetSubtype="0" fill="hold" grpId="1" nodeType="afterEffect">
                                  <p:stCondLst>
                                    <p:cond delay="9000"/>
                                  </p:stCondLst>
                                  <p:childTnLst>
                                    <p:animEffect transition="out" filter="dissolv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par>
                          <p:cTn id="16" fill="hold">
                            <p:stCondLst>
                              <p:cond delay="23000"/>
                            </p:stCondLst>
                            <p:childTnLst>
                              <p:par>
                                <p:cTn id="17" presetID="9" presetClass="exit" presetSubtype="0" fill="hold" nodeType="afterEffect">
                                  <p:stCondLst>
                                    <p:cond delay="25000"/>
                                  </p:stCondLst>
                                  <p:childTnLst>
                                    <p:animEffect transition="out" filter="dissolv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70732" numSld="999">
                <p:cTn id="20"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11" grpId="0"/>
      <p:bldP spid="11" grpId="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3[a]-H4[b]-H2A[c]-H2B[d].png"/>
          <p:cNvPicPr>
            <a:picLocks noChangeAspect="1"/>
          </p:cNvPicPr>
          <p:nvPr/>
        </p:nvPicPr>
        <p:blipFill>
          <a:blip r:embed="rId6" cstate="print"/>
          <a:stretch>
            <a:fillRect/>
          </a:stretch>
        </p:blipFill>
        <p:spPr>
          <a:xfrm>
            <a:off x="1883664" y="667512"/>
            <a:ext cx="5532120" cy="5532120"/>
          </a:xfrm>
          <a:prstGeom prst="rect">
            <a:avLst/>
          </a:prstGeom>
        </p:spPr>
      </p:pic>
      <p:sp>
        <p:nvSpPr>
          <p:cNvPr id="3" name="TextBox 2"/>
          <p:cNvSpPr txBox="1"/>
          <p:nvPr/>
        </p:nvSpPr>
        <p:spPr>
          <a:xfrm>
            <a:off x="4929052" y="962783"/>
            <a:ext cx="838200" cy="400110"/>
          </a:xfrm>
          <a:prstGeom prst="rect">
            <a:avLst/>
          </a:prstGeom>
          <a:noFill/>
        </p:spPr>
        <p:txBody>
          <a:bodyPr wrap="square" rtlCol="0">
            <a:spAutoFit/>
          </a:bodyPr>
          <a:lstStyle/>
          <a:p>
            <a:pPr algn="ctr"/>
            <a:r>
              <a:rPr lang="en-US" sz="2000" b="1" dirty="0">
                <a:solidFill>
                  <a:schemeClr val="bg1"/>
                </a:solidFill>
              </a:rPr>
              <a:t>H3</a:t>
            </a:r>
          </a:p>
        </p:txBody>
      </p:sp>
      <p:sp>
        <p:nvSpPr>
          <p:cNvPr id="4" name="TextBox 3"/>
          <p:cNvSpPr txBox="1"/>
          <p:nvPr/>
        </p:nvSpPr>
        <p:spPr>
          <a:xfrm>
            <a:off x="6096000" y="1524000"/>
            <a:ext cx="838200" cy="400110"/>
          </a:xfrm>
          <a:prstGeom prst="rect">
            <a:avLst/>
          </a:prstGeom>
          <a:noFill/>
        </p:spPr>
        <p:txBody>
          <a:bodyPr wrap="square" rtlCol="0">
            <a:spAutoFit/>
          </a:bodyPr>
          <a:lstStyle/>
          <a:p>
            <a:pPr algn="ctr"/>
            <a:r>
              <a:rPr lang="en-US" sz="2000" b="1" dirty="0">
                <a:solidFill>
                  <a:srgbClr val="FF0000"/>
                </a:solidFill>
              </a:rPr>
              <a:t>H4</a:t>
            </a:r>
          </a:p>
        </p:txBody>
      </p:sp>
      <p:sp>
        <p:nvSpPr>
          <p:cNvPr id="5" name="TextBox 4"/>
          <p:cNvSpPr txBox="1"/>
          <p:nvPr/>
        </p:nvSpPr>
        <p:spPr>
          <a:xfrm>
            <a:off x="1334589" y="2571690"/>
            <a:ext cx="938348" cy="400110"/>
          </a:xfrm>
          <a:prstGeom prst="rect">
            <a:avLst/>
          </a:prstGeom>
          <a:noFill/>
        </p:spPr>
        <p:txBody>
          <a:bodyPr wrap="square" rtlCol="0">
            <a:spAutoFit/>
          </a:bodyPr>
          <a:lstStyle/>
          <a:p>
            <a:pPr algn="ctr"/>
            <a:r>
              <a:rPr lang="en-US" sz="2000" b="1" dirty="0">
                <a:solidFill>
                  <a:srgbClr val="00B050"/>
                </a:solidFill>
              </a:rPr>
              <a:t>H2A</a:t>
            </a:r>
          </a:p>
        </p:txBody>
      </p:sp>
      <p:sp>
        <p:nvSpPr>
          <p:cNvPr id="6" name="TextBox 5"/>
          <p:cNvSpPr txBox="1"/>
          <p:nvPr/>
        </p:nvSpPr>
        <p:spPr>
          <a:xfrm>
            <a:off x="1676400" y="3906279"/>
            <a:ext cx="938348" cy="400110"/>
          </a:xfrm>
          <a:prstGeom prst="rect">
            <a:avLst/>
          </a:prstGeom>
          <a:noFill/>
        </p:spPr>
        <p:txBody>
          <a:bodyPr wrap="square" rtlCol="0">
            <a:spAutoFit/>
          </a:bodyPr>
          <a:lstStyle/>
          <a:p>
            <a:pPr algn="ctr"/>
            <a:r>
              <a:rPr lang="en-US" sz="2000" b="1" dirty="0">
                <a:solidFill>
                  <a:srgbClr val="0000FF"/>
                </a:solidFill>
              </a:rPr>
              <a:t>H2B</a:t>
            </a:r>
          </a:p>
        </p:txBody>
      </p:sp>
      <p:pic>
        <p:nvPicPr>
          <p:cNvPr id="7" name="Slide 33 [was 31].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52450" y="6536375"/>
            <a:ext cx="304800" cy="304800"/>
          </a:xfrm>
          <a:prstGeom prst="rect">
            <a:avLst/>
          </a:prstGeom>
        </p:spPr>
      </p:pic>
      <p:sp>
        <p:nvSpPr>
          <p:cNvPr id="8" name="TextBox 7"/>
          <p:cNvSpPr txBox="1"/>
          <p:nvPr/>
        </p:nvSpPr>
        <p:spPr>
          <a:xfrm>
            <a:off x="304800" y="6488668"/>
            <a:ext cx="1828800" cy="369332"/>
          </a:xfrm>
          <a:prstGeom prst="rect">
            <a:avLst/>
          </a:prstGeom>
          <a:noFill/>
        </p:spPr>
        <p:txBody>
          <a:bodyPr wrap="square" rtlCol="0">
            <a:spAutoFit/>
          </a:bodyPr>
          <a:lstStyle/>
          <a:p>
            <a:r>
              <a:rPr lang="en-US" dirty="0">
                <a:hlinkClick r:id="rId8" action="ppaction://hlinksldjump"/>
              </a:rPr>
              <a:t>Table of Contents</a:t>
            </a:r>
            <a:endParaRPr lang="en-US" dirty="0"/>
          </a:p>
        </p:txBody>
      </p:sp>
    </p:spTree>
    <p:custDataLst>
      <p:tags r:id="rId1"/>
    </p:custDataLst>
  </p:cSld>
  <p:clrMapOvr>
    <a:masterClrMapping/>
  </p:clrMapOvr>
  <p:transition spd="slow" advClick="0" advTm="2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2" presetClass="entr" presetSubtype="1" fill="hold" grpId="0" nodeType="afterEffect">
                                  <p:stCondLst>
                                    <p:cond delay="900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0-#ppt_h/2"/>
                                          </p:val>
                                        </p:tav>
                                        <p:tav tm="100000">
                                          <p:val>
                                            <p:strVal val="#ppt_y"/>
                                          </p:val>
                                        </p:tav>
                                      </p:tavLst>
                                    </p:anim>
                                  </p:childTnLst>
                                </p:cTn>
                              </p:par>
                            </p:childTnLst>
                          </p:cTn>
                        </p:par>
                        <p:par>
                          <p:cTn id="12" fill="hold">
                            <p:stCondLst>
                              <p:cond delay="9500"/>
                            </p:stCondLst>
                            <p:childTnLst>
                              <p:par>
                                <p:cTn id="13" presetID="2" presetClass="entr" presetSubtype="2" fill="hold" grpId="0" nodeType="afterEffect">
                                  <p:stCondLst>
                                    <p:cond delay="20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par>
                          <p:cTn id="17" fill="hold">
                            <p:stCondLst>
                              <p:cond delay="12000"/>
                            </p:stCondLst>
                            <p:childTnLst>
                              <p:par>
                                <p:cTn id="18" presetID="2" presetClass="entr" presetSubtype="8" fill="hold" grpId="0" nodeType="afterEffect">
                                  <p:stCondLst>
                                    <p:cond delay="150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par>
                          <p:cTn id="22" fill="hold">
                            <p:stCondLst>
                              <p:cond delay="14000"/>
                            </p:stCondLst>
                            <p:childTnLst>
                              <p:par>
                                <p:cTn id="23" presetID="2" presetClass="entr" presetSubtype="4" fill="hold" grpId="0" nodeType="afterEffect">
                                  <p:stCondLst>
                                    <p:cond delay="200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3171" numSld="999">
                <p:cTn id="27"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P spid="3" grpId="0"/>
      <p:bldP spid="4" grpId="0"/>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3[a]-H4[b]-H2A[c]-H2B[d].png"/>
          <p:cNvPicPr>
            <a:picLocks noChangeAspect="1"/>
          </p:cNvPicPr>
          <p:nvPr/>
        </p:nvPicPr>
        <p:blipFill>
          <a:blip r:embed="rId6" cstate="print"/>
          <a:stretch>
            <a:fillRect/>
          </a:stretch>
        </p:blipFill>
        <p:spPr>
          <a:xfrm>
            <a:off x="1883664" y="655846"/>
            <a:ext cx="5532120" cy="5532120"/>
          </a:xfrm>
          <a:prstGeom prst="rect">
            <a:avLst/>
          </a:prstGeom>
        </p:spPr>
      </p:pic>
      <p:sp>
        <p:nvSpPr>
          <p:cNvPr id="3" name="TextBox 2"/>
          <p:cNvSpPr txBox="1"/>
          <p:nvPr/>
        </p:nvSpPr>
        <p:spPr>
          <a:xfrm>
            <a:off x="4929052" y="962783"/>
            <a:ext cx="838200" cy="400110"/>
          </a:xfrm>
          <a:prstGeom prst="rect">
            <a:avLst/>
          </a:prstGeom>
          <a:noFill/>
        </p:spPr>
        <p:txBody>
          <a:bodyPr wrap="square" rtlCol="0">
            <a:spAutoFit/>
          </a:bodyPr>
          <a:lstStyle/>
          <a:p>
            <a:pPr algn="ctr"/>
            <a:r>
              <a:rPr lang="en-US" sz="2000" b="1" dirty="0">
                <a:solidFill>
                  <a:schemeClr val="bg1"/>
                </a:solidFill>
              </a:rPr>
              <a:t>H3[a]</a:t>
            </a:r>
          </a:p>
        </p:txBody>
      </p:sp>
      <p:sp>
        <p:nvSpPr>
          <p:cNvPr id="4" name="TextBox 3"/>
          <p:cNvSpPr txBox="1"/>
          <p:nvPr/>
        </p:nvSpPr>
        <p:spPr>
          <a:xfrm>
            <a:off x="6096000" y="1524000"/>
            <a:ext cx="838200" cy="400110"/>
          </a:xfrm>
          <a:prstGeom prst="rect">
            <a:avLst/>
          </a:prstGeom>
          <a:noFill/>
        </p:spPr>
        <p:txBody>
          <a:bodyPr wrap="square" rtlCol="0">
            <a:spAutoFit/>
          </a:bodyPr>
          <a:lstStyle/>
          <a:p>
            <a:pPr algn="ctr"/>
            <a:r>
              <a:rPr lang="en-US" sz="2000" b="1" dirty="0">
                <a:solidFill>
                  <a:srgbClr val="FF0000"/>
                </a:solidFill>
              </a:rPr>
              <a:t>H4[b]</a:t>
            </a:r>
          </a:p>
        </p:txBody>
      </p:sp>
      <p:sp>
        <p:nvSpPr>
          <p:cNvPr id="5" name="TextBox 4"/>
          <p:cNvSpPr txBox="1"/>
          <p:nvPr/>
        </p:nvSpPr>
        <p:spPr>
          <a:xfrm>
            <a:off x="1334589" y="2571690"/>
            <a:ext cx="938348" cy="400110"/>
          </a:xfrm>
          <a:prstGeom prst="rect">
            <a:avLst/>
          </a:prstGeom>
          <a:noFill/>
        </p:spPr>
        <p:txBody>
          <a:bodyPr wrap="square" rtlCol="0">
            <a:spAutoFit/>
          </a:bodyPr>
          <a:lstStyle/>
          <a:p>
            <a:pPr algn="ctr"/>
            <a:r>
              <a:rPr lang="en-US" sz="2000" b="1" dirty="0">
                <a:solidFill>
                  <a:srgbClr val="00B050"/>
                </a:solidFill>
              </a:rPr>
              <a:t>H2A[c]</a:t>
            </a:r>
          </a:p>
        </p:txBody>
      </p:sp>
      <p:sp>
        <p:nvSpPr>
          <p:cNvPr id="6" name="TextBox 5"/>
          <p:cNvSpPr txBox="1"/>
          <p:nvPr/>
        </p:nvSpPr>
        <p:spPr>
          <a:xfrm>
            <a:off x="1676400" y="3906279"/>
            <a:ext cx="938348" cy="400110"/>
          </a:xfrm>
          <a:prstGeom prst="rect">
            <a:avLst/>
          </a:prstGeom>
          <a:noFill/>
        </p:spPr>
        <p:txBody>
          <a:bodyPr wrap="square" rtlCol="0">
            <a:spAutoFit/>
          </a:bodyPr>
          <a:lstStyle/>
          <a:p>
            <a:pPr algn="ctr"/>
            <a:r>
              <a:rPr lang="en-US" sz="2000" b="1" dirty="0">
                <a:solidFill>
                  <a:srgbClr val="0000FF"/>
                </a:solidFill>
              </a:rPr>
              <a:t>H2B[d]</a:t>
            </a:r>
          </a:p>
        </p:txBody>
      </p:sp>
      <p:grpSp>
        <p:nvGrpSpPr>
          <p:cNvPr id="20" name="Group 19"/>
          <p:cNvGrpSpPr/>
          <p:nvPr/>
        </p:nvGrpSpPr>
        <p:grpSpPr>
          <a:xfrm>
            <a:off x="2020390" y="1027611"/>
            <a:ext cx="4088676" cy="3782243"/>
            <a:chOff x="2020390" y="1027611"/>
            <a:chExt cx="4088676" cy="3782243"/>
          </a:xfrm>
        </p:grpSpPr>
        <p:cxnSp>
          <p:nvCxnSpPr>
            <p:cNvPr id="8" name="Straight Connector 7"/>
            <p:cNvCxnSpPr/>
            <p:nvPr/>
          </p:nvCxnSpPr>
          <p:spPr>
            <a:xfrm rot="10800000">
              <a:off x="2020390" y="3252652"/>
              <a:ext cx="3250799" cy="1543983"/>
            </a:xfrm>
            <a:prstGeom prst="line">
              <a:avLst/>
            </a:prstGeom>
            <a:ln w="1524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p:nvCxnSpPr>
          <p:spPr>
            <a:xfrm rot="5400000" flipH="1" flipV="1">
              <a:off x="3760743" y="2461532"/>
              <a:ext cx="3782243" cy="914402"/>
            </a:xfrm>
            <a:prstGeom prst="line">
              <a:avLst/>
            </a:prstGeom>
            <a:ln w="1524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grpSp>
      <p:sp>
        <p:nvSpPr>
          <p:cNvPr id="10" name="TextBox 9"/>
          <p:cNvSpPr txBox="1"/>
          <p:nvPr/>
        </p:nvSpPr>
        <p:spPr>
          <a:xfrm>
            <a:off x="304800" y="6488668"/>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cxnSp>
        <p:nvCxnSpPr>
          <p:cNvPr id="12" name="Straight Arrow Connector 11"/>
          <p:cNvCxnSpPr/>
          <p:nvPr/>
        </p:nvCxnSpPr>
        <p:spPr>
          <a:xfrm rot="5400000">
            <a:off x="5218906" y="746856"/>
            <a:ext cx="533400" cy="1588"/>
          </a:xfrm>
          <a:prstGeom prst="straightConnector1">
            <a:avLst/>
          </a:prstGeom>
          <a:ln w="381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a:off x="6401094" y="1294106"/>
            <a:ext cx="533400" cy="158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a:off x="1749331" y="2370806"/>
            <a:ext cx="533400" cy="1588"/>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6200000">
            <a:off x="2094706" y="4538056"/>
            <a:ext cx="533400" cy="1588"/>
          </a:xfrm>
          <a:prstGeom prst="straightConnector1">
            <a:avLst/>
          </a:prstGeom>
          <a:ln w="38100">
            <a:solidFill>
              <a:srgbClr val="1616DC"/>
            </a:solidFill>
            <a:tailEnd type="arrow"/>
          </a:ln>
        </p:spPr>
        <p:style>
          <a:lnRef idx="1">
            <a:schemeClr val="accent1"/>
          </a:lnRef>
          <a:fillRef idx="0">
            <a:schemeClr val="accent1"/>
          </a:fillRef>
          <a:effectRef idx="0">
            <a:schemeClr val="accent1"/>
          </a:effectRef>
          <a:fontRef idx="minor">
            <a:schemeClr val="tx1"/>
          </a:fontRef>
        </p:style>
      </p:cxnSp>
      <p:pic>
        <p:nvPicPr>
          <p:cNvPr id="16" name="Slide 34 [was 32-a].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52450" y="6529450"/>
            <a:ext cx="304800" cy="304800"/>
          </a:xfrm>
          <a:prstGeom prst="rect">
            <a:avLst/>
          </a:prstGeom>
        </p:spPr>
      </p:pic>
      <p:sp>
        <p:nvSpPr>
          <p:cNvPr id="17" name="TextBox 16"/>
          <p:cNvSpPr txBox="1"/>
          <p:nvPr/>
        </p:nvSpPr>
        <p:spPr>
          <a:xfrm>
            <a:off x="411480" y="152400"/>
            <a:ext cx="3931920" cy="548640"/>
          </a:xfrm>
          <a:prstGeom prst="rect">
            <a:avLst/>
          </a:prstGeom>
          <a:noFill/>
        </p:spPr>
        <p:txBody>
          <a:bodyPr wrap="square" rtlCol="0">
            <a:spAutoFit/>
          </a:bodyPr>
          <a:lstStyle/>
          <a:p>
            <a:pPr algn="ctr"/>
            <a:r>
              <a:rPr lang="en-US" sz="3200" dirty="0">
                <a:solidFill>
                  <a:schemeClr val="bg1"/>
                </a:solidFill>
              </a:rPr>
              <a:t>“LOGICAL TETRAMER”</a:t>
            </a:r>
          </a:p>
        </p:txBody>
      </p:sp>
    </p:spTree>
    <p:custDataLst>
      <p:tags r:id="rId1"/>
    </p:custDataLst>
  </p:cSld>
  <p:clrMapOvr>
    <a:masterClrMapping/>
  </p:clrMapOvr>
  <p:transition advClick="0" advTm="50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par>
                          <p:cTn id="7" fill="hold">
                            <p:stCondLst>
                              <p:cond delay="0"/>
                            </p:stCondLst>
                            <p:childTnLst>
                              <p:par>
                                <p:cTn id="8" presetID="2" presetClass="entr" presetSubtype="8" fill="hold" grpId="0" nodeType="afterEffect">
                                  <p:stCondLst>
                                    <p:cond delay="500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0-#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childTnLst>
                          </p:cTn>
                        </p:par>
                        <p:par>
                          <p:cTn id="12" fill="hold">
                            <p:stCondLst>
                              <p:cond delay="5500"/>
                            </p:stCondLst>
                            <p:childTnLst>
                              <p:par>
                                <p:cTn id="13" presetID="9" presetClass="exit" presetSubtype="0" fill="hold" grpId="1" nodeType="afterEffect">
                                  <p:stCondLst>
                                    <p:cond delay="3000"/>
                                  </p:stCondLst>
                                  <p:childTnLst>
                                    <p:animEffect transition="out" filter="dissolv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par>
                          <p:cTn id="16" fill="hold">
                            <p:stCondLst>
                              <p:cond delay="9000"/>
                            </p:stCondLst>
                            <p:childTnLst>
                              <p:par>
                                <p:cTn id="17" presetID="2" presetClass="entr" presetSubtype="1" fill="hold" nodeType="afterEffect">
                                  <p:stCondLst>
                                    <p:cond delay="150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childTnLst>
                          </p:cTn>
                        </p:par>
                        <p:par>
                          <p:cTn id="21" fill="hold">
                            <p:stCondLst>
                              <p:cond delay="24500"/>
                            </p:stCondLst>
                            <p:childTnLst>
                              <p:par>
                                <p:cTn id="22" presetID="2" presetClass="entr" presetSubtype="1"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0-#ppt_h/2"/>
                                          </p:val>
                                        </p:tav>
                                        <p:tav tm="100000">
                                          <p:val>
                                            <p:strVal val="#ppt_y"/>
                                          </p:val>
                                        </p:tav>
                                      </p:tavLst>
                                    </p:anim>
                                  </p:childTnLst>
                                </p:cTn>
                              </p:par>
                            </p:childTnLst>
                          </p:cTn>
                        </p:par>
                        <p:par>
                          <p:cTn id="26" fill="hold">
                            <p:stCondLst>
                              <p:cond delay="25000"/>
                            </p:stCondLst>
                            <p:childTnLst>
                              <p:par>
                                <p:cTn id="27" presetID="2" presetClass="entr" presetSubtype="1"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childTnLst>
                          </p:cTn>
                        </p:par>
                        <p:par>
                          <p:cTn id="31" fill="hold">
                            <p:stCondLst>
                              <p:cond delay="25500"/>
                            </p:stCondLst>
                            <p:childTnLst>
                              <p:par>
                                <p:cTn id="32" presetID="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ppt_x"/>
                                          </p:val>
                                        </p:tav>
                                        <p:tav tm="100000">
                                          <p:val>
                                            <p:strVal val="#ppt_x"/>
                                          </p:val>
                                        </p:tav>
                                      </p:tavLst>
                                    </p:anim>
                                    <p:anim calcmode="lin" valueType="num">
                                      <p:cBhvr additive="base">
                                        <p:cTn id="35" dur="500" fill="hold"/>
                                        <p:tgtEl>
                                          <p:spTgt spid="15"/>
                                        </p:tgtEl>
                                        <p:attrNameLst>
                                          <p:attrName>ppt_y</p:attrName>
                                        </p:attrNameLst>
                                      </p:cBhvr>
                                      <p:tavLst>
                                        <p:tav tm="0">
                                          <p:val>
                                            <p:strVal val="1+#ppt_h/2"/>
                                          </p:val>
                                        </p:tav>
                                        <p:tav tm="100000">
                                          <p:val>
                                            <p:strVal val="#ppt_y"/>
                                          </p:val>
                                        </p:tav>
                                      </p:tavLst>
                                    </p:anim>
                                  </p:childTnLst>
                                </p:cTn>
                              </p:par>
                            </p:childTnLst>
                          </p:cTn>
                        </p:par>
                        <p:par>
                          <p:cTn id="36" fill="hold">
                            <p:stCondLst>
                              <p:cond delay="26000"/>
                            </p:stCondLst>
                            <p:childTnLst>
                              <p:par>
                                <p:cTn id="37" presetID="1" presetClass="exit" presetSubtype="0" fill="hold" nodeType="afterEffect">
                                  <p:stCondLst>
                                    <p:cond delay="4000"/>
                                  </p:stCondLst>
                                  <p:childTnLst>
                                    <p:set>
                                      <p:cBhvr>
                                        <p:cTn id="38" dur="1" fill="hold">
                                          <p:stCondLst>
                                            <p:cond delay="0"/>
                                          </p:stCondLst>
                                        </p:cTn>
                                        <p:tgtEl>
                                          <p:spTgt spid="12"/>
                                        </p:tgtEl>
                                        <p:attrNameLst>
                                          <p:attrName>style.visibility</p:attrName>
                                        </p:attrNameLst>
                                      </p:cBhvr>
                                      <p:to>
                                        <p:strVal val="hidden"/>
                                      </p:to>
                                    </p:set>
                                  </p:childTnLst>
                                </p:cTn>
                              </p:par>
                              <p:par>
                                <p:cTn id="39" presetID="1" presetClass="exit" presetSubtype="0" fill="hold" nodeType="withEffect">
                                  <p:stCondLst>
                                    <p:cond delay="4000"/>
                                  </p:stCondLst>
                                  <p:childTnLst>
                                    <p:set>
                                      <p:cBhvr>
                                        <p:cTn id="40" dur="1" fill="hold">
                                          <p:stCondLst>
                                            <p:cond delay="0"/>
                                          </p:stCondLst>
                                        </p:cTn>
                                        <p:tgtEl>
                                          <p:spTgt spid="13"/>
                                        </p:tgtEl>
                                        <p:attrNameLst>
                                          <p:attrName>style.visibility</p:attrName>
                                        </p:attrNameLst>
                                      </p:cBhvr>
                                      <p:to>
                                        <p:strVal val="hidden"/>
                                      </p:to>
                                    </p:set>
                                  </p:childTnLst>
                                </p:cTn>
                              </p:par>
                              <p:par>
                                <p:cTn id="41" presetID="1" presetClass="exit" presetSubtype="0" fill="hold" nodeType="withEffect">
                                  <p:stCondLst>
                                    <p:cond delay="4000"/>
                                  </p:stCondLst>
                                  <p:childTnLst>
                                    <p:set>
                                      <p:cBhvr>
                                        <p:cTn id="42" dur="1" fill="hold">
                                          <p:stCondLst>
                                            <p:cond delay="0"/>
                                          </p:stCondLst>
                                        </p:cTn>
                                        <p:tgtEl>
                                          <p:spTgt spid="14"/>
                                        </p:tgtEl>
                                        <p:attrNameLst>
                                          <p:attrName>style.visibility</p:attrName>
                                        </p:attrNameLst>
                                      </p:cBhvr>
                                      <p:to>
                                        <p:strVal val="hidden"/>
                                      </p:to>
                                    </p:set>
                                  </p:childTnLst>
                                </p:cTn>
                              </p:par>
                              <p:par>
                                <p:cTn id="43" presetID="1" presetClass="exit" presetSubtype="0" fill="hold" nodeType="withEffect">
                                  <p:stCondLst>
                                    <p:cond delay="4000"/>
                                  </p:stCondLst>
                                  <p:childTnLst>
                                    <p:set>
                                      <p:cBhvr>
                                        <p:cTn id="44" dur="1" fill="hold">
                                          <p:stCondLst>
                                            <p:cond delay="0"/>
                                          </p:stCondLst>
                                        </p:cTn>
                                        <p:tgtEl>
                                          <p:spTgt spid="15"/>
                                        </p:tgtEl>
                                        <p:attrNameLst>
                                          <p:attrName>style.visibility</p:attrName>
                                        </p:attrNameLst>
                                      </p:cBhvr>
                                      <p:to>
                                        <p:strVal val="hidden"/>
                                      </p:to>
                                    </p:set>
                                  </p:childTnLst>
                                </p:cTn>
                              </p:par>
                            </p:childTnLst>
                          </p:cTn>
                        </p:par>
                        <p:par>
                          <p:cTn id="45" fill="hold">
                            <p:stCondLst>
                              <p:cond delay="30000"/>
                            </p:stCondLst>
                            <p:childTnLst>
                              <p:par>
                                <p:cTn id="46" presetID="2" presetClass="entr" presetSubtype="4" fill="hold" nodeType="afterEffect">
                                  <p:stCondLst>
                                    <p:cond delay="300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500" fill="hold"/>
                                        <p:tgtEl>
                                          <p:spTgt spid="20"/>
                                        </p:tgtEl>
                                        <p:attrNameLst>
                                          <p:attrName>ppt_x</p:attrName>
                                        </p:attrNameLst>
                                      </p:cBhvr>
                                      <p:tavLst>
                                        <p:tav tm="0">
                                          <p:val>
                                            <p:strVal val="#ppt_x"/>
                                          </p:val>
                                        </p:tav>
                                        <p:tav tm="100000">
                                          <p:val>
                                            <p:strVal val="#ppt_x"/>
                                          </p:val>
                                        </p:tav>
                                      </p:tavLst>
                                    </p:anim>
                                    <p:anim calcmode="lin" valueType="num">
                                      <p:cBhvr additive="base">
                                        <p:cTn id="4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4390" numSld="999">
                <p:cTn id="50" fill="hold" display="0">
                  <p:stCondLst>
                    <p:cond delay="indefinite"/>
                  </p:stCondLst>
                  <p:endCondLst>
                    <p:cond evt="onPrev" delay="0">
                      <p:tgtEl>
                        <p:sldTgt/>
                      </p:tgtEl>
                    </p:cond>
                    <p:cond evt="onStopAudio" delay="0">
                      <p:tgtEl>
                        <p:sldTgt/>
                      </p:tgtEl>
                    </p:cond>
                  </p:endCondLst>
                </p:cTn>
                <p:tgtEl>
                  <p:spTgt spid="16"/>
                </p:tgtEl>
              </p:cMediaNode>
            </p:audio>
          </p:childTnLst>
        </p:cTn>
      </p:par>
    </p:tnLst>
    <p:bldLst>
      <p:bldP spid="17" grpId="0"/>
      <p:bldP spid="17"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3[a]-H4[b]-H2A[c]-H2B[d].png"/>
          <p:cNvPicPr>
            <a:picLocks noChangeAspect="1"/>
          </p:cNvPicPr>
          <p:nvPr/>
        </p:nvPicPr>
        <p:blipFill>
          <a:blip r:embed="rId6" cstate="print"/>
          <a:stretch>
            <a:fillRect/>
          </a:stretch>
        </p:blipFill>
        <p:spPr>
          <a:xfrm>
            <a:off x="1883664" y="655846"/>
            <a:ext cx="5532120" cy="5532120"/>
          </a:xfrm>
          <a:prstGeom prst="rect">
            <a:avLst/>
          </a:prstGeom>
        </p:spPr>
      </p:pic>
      <p:sp>
        <p:nvSpPr>
          <p:cNvPr id="3" name="TextBox 2"/>
          <p:cNvSpPr txBox="1"/>
          <p:nvPr/>
        </p:nvSpPr>
        <p:spPr>
          <a:xfrm>
            <a:off x="4929052" y="962783"/>
            <a:ext cx="838200" cy="400110"/>
          </a:xfrm>
          <a:prstGeom prst="rect">
            <a:avLst/>
          </a:prstGeom>
          <a:noFill/>
        </p:spPr>
        <p:txBody>
          <a:bodyPr wrap="square" rtlCol="0">
            <a:spAutoFit/>
          </a:bodyPr>
          <a:lstStyle/>
          <a:p>
            <a:pPr algn="ctr"/>
            <a:r>
              <a:rPr lang="en-US" sz="2000" b="1" dirty="0">
                <a:solidFill>
                  <a:schemeClr val="bg1"/>
                </a:solidFill>
              </a:rPr>
              <a:t>H3[a]</a:t>
            </a:r>
          </a:p>
        </p:txBody>
      </p:sp>
      <p:sp>
        <p:nvSpPr>
          <p:cNvPr id="4" name="TextBox 3"/>
          <p:cNvSpPr txBox="1"/>
          <p:nvPr/>
        </p:nvSpPr>
        <p:spPr>
          <a:xfrm>
            <a:off x="6096000" y="1524000"/>
            <a:ext cx="838200" cy="400110"/>
          </a:xfrm>
          <a:prstGeom prst="rect">
            <a:avLst/>
          </a:prstGeom>
          <a:noFill/>
        </p:spPr>
        <p:txBody>
          <a:bodyPr wrap="square" rtlCol="0">
            <a:spAutoFit/>
          </a:bodyPr>
          <a:lstStyle/>
          <a:p>
            <a:pPr algn="ctr"/>
            <a:r>
              <a:rPr lang="en-US" sz="2000" b="1" dirty="0">
                <a:solidFill>
                  <a:srgbClr val="FF0000"/>
                </a:solidFill>
              </a:rPr>
              <a:t>H4[b]</a:t>
            </a:r>
          </a:p>
        </p:txBody>
      </p:sp>
      <p:sp>
        <p:nvSpPr>
          <p:cNvPr id="5" name="TextBox 4"/>
          <p:cNvSpPr txBox="1"/>
          <p:nvPr/>
        </p:nvSpPr>
        <p:spPr>
          <a:xfrm>
            <a:off x="1334589" y="2571690"/>
            <a:ext cx="938348" cy="400110"/>
          </a:xfrm>
          <a:prstGeom prst="rect">
            <a:avLst/>
          </a:prstGeom>
          <a:noFill/>
        </p:spPr>
        <p:txBody>
          <a:bodyPr wrap="square" rtlCol="0">
            <a:spAutoFit/>
          </a:bodyPr>
          <a:lstStyle/>
          <a:p>
            <a:pPr algn="ctr"/>
            <a:r>
              <a:rPr lang="en-US" sz="2000" b="1" dirty="0">
                <a:solidFill>
                  <a:srgbClr val="00B050"/>
                </a:solidFill>
              </a:rPr>
              <a:t>H2A[c]</a:t>
            </a:r>
          </a:p>
        </p:txBody>
      </p:sp>
      <p:sp>
        <p:nvSpPr>
          <p:cNvPr id="6" name="TextBox 5"/>
          <p:cNvSpPr txBox="1"/>
          <p:nvPr/>
        </p:nvSpPr>
        <p:spPr>
          <a:xfrm>
            <a:off x="1676400" y="3906279"/>
            <a:ext cx="938348" cy="400110"/>
          </a:xfrm>
          <a:prstGeom prst="rect">
            <a:avLst/>
          </a:prstGeom>
          <a:noFill/>
        </p:spPr>
        <p:txBody>
          <a:bodyPr wrap="square" rtlCol="0">
            <a:spAutoFit/>
          </a:bodyPr>
          <a:lstStyle/>
          <a:p>
            <a:pPr algn="ctr"/>
            <a:r>
              <a:rPr lang="en-US" sz="2000" b="1" dirty="0">
                <a:solidFill>
                  <a:srgbClr val="0000FF"/>
                </a:solidFill>
              </a:rPr>
              <a:t>H2B[d]</a:t>
            </a:r>
          </a:p>
        </p:txBody>
      </p:sp>
      <p:grpSp>
        <p:nvGrpSpPr>
          <p:cNvPr id="7" name="Group 19"/>
          <p:cNvGrpSpPr/>
          <p:nvPr/>
        </p:nvGrpSpPr>
        <p:grpSpPr>
          <a:xfrm>
            <a:off x="2020390" y="1027611"/>
            <a:ext cx="4088676" cy="3782243"/>
            <a:chOff x="2020390" y="1027611"/>
            <a:chExt cx="4088676" cy="3782243"/>
          </a:xfrm>
        </p:grpSpPr>
        <p:cxnSp>
          <p:nvCxnSpPr>
            <p:cNvPr id="8" name="Straight Connector 7"/>
            <p:cNvCxnSpPr/>
            <p:nvPr/>
          </p:nvCxnSpPr>
          <p:spPr>
            <a:xfrm rot="10800000">
              <a:off x="2020390" y="3252652"/>
              <a:ext cx="3250799" cy="1543983"/>
            </a:xfrm>
            <a:prstGeom prst="line">
              <a:avLst/>
            </a:prstGeom>
            <a:ln w="1524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p:nvCxnSpPr>
          <p:spPr>
            <a:xfrm rot="5400000" flipH="1" flipV="1">
              <a:off x="3760743" y="2461532"/>
              <a:ext cx="3782243" cy="914402"/>
            </a:xfrm>
            <a:prstGeom prst="line">
              <a:avLst/>
            </a:prstGeom>
            <a:ln w="1524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grpSp>
      <p:sp>
        <p:nvSpPr>
          <p:cNvPr id="10" name="TextBox 9"/>
          <p:cNvSpPr txBox="1"/>
          <p:nvPr/>
        </p:nvSpPr>
        <p:spPr>
          <a:xfrm>
            <a:off x="304800" y="6488668"/>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18" name="Slide 35 [was 32-b].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3500" y="6553200"/>
            <a:ext cx="304800" cy="304800"/>
          </a:xfrm>
          <a:prstGeom prst="rect">
            <a:avLst/>
          </a:prstGeom>
        </p:spPr>
      </p:pic>
    </p:spTree>
    <p:custDataLst>
      <p:tags r:id="rId1"/>
    </p:custDataLst>
  </p:cSld>
  <p:clrMapOvr>
    <a:masterClrMapping/>
  </p:clrMapOvr>
  <p:transition advClick="0" advTm="45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par>
                          <p:cTn id="7" fill="hold">
                            <p:stCondLst>
                              <p:cond delay="0"/>
                            </p:stCondLst>
                            <p:childTnLst>
                              <p:par>
                                <p:cTn id="8" presetID="2" presetClass="exit" presetSubtype="4" fill="hold" nodeType="afterEffect">
                                  <p:stCondLst>
                                    <p:cond delay="35000"/>
                                  </p:stCondLst>
                                  <p:childTnLst>
                                    <p:anim calcmode="lin" valueType="num">
                                      <p:cBhvr additive="base">
                                        <p:cTn id="9" dur="500"/>
                                        <p:tgtEl>
                                          <p:spTgt spid="7"/>
                                        </p:tgtEl>
                                        <p:attrNameLst>
                                          <p:attrName>ppt_x</p:attrName>
                                        </p:attrNameLst>
                                      </p:cBhvr>
                                      <p:tavLst>
                                        <p:tav tm="0">
                                          <p:val>
                                            <p:strVal val="ppt_x"/>
                                          </p:val>
                                        </p:tav>
                                        <p:tav tm="100000">
                                          <p:val>
                                            <p:strVal val="ppt_x"/>
                                          </p:val>
                                        </p:tav>
                                      </p:tavLst>
                                    </p:anim>
                                    <p:anim calcmode="lin" valueType="num">
                                      <p:cBhvr additive="base">
                                        <p:cTn id="10" dur="500"/>
                                        <p:tgtEl>
                                          <p:spTgt spid="7"/>
                                        </p:tgtEl>
                                        <p:attrNameLst>
                                          <p:attrName>ppt_y</p:attrName>
                                        </p:attrNameLst>
                                      </p:cBhvr>
                                      <p:tavLst>
                                        <p:tav tm="0">
                                          <p:val>
                                            <p:strVal val="ppt_y"/>
                                          </p:val>
                                        </p:tav>
                                        <p:tav tm="100000">
                                          <p:val>
                                            <p:strVal val="1+ppt_h/2"/>
                                          </p:val>
                                        </p:tav>
                                      </p:tavLst>
                                    </p:anim>
                                    <p:set>
                                      <p:cBhvr>
                                        <p:cTn id="1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73171" numSld="999">
                <p:cTn id="12" fill="hold" display="0">
                  <p:stCondLst>
                    <p:cond delay="indefinite"/>
                  </p:stCondLst>
                  <p:endCondLst>
                    <p:cond evt="onPrev" delay="0">
                      <p:tgtEl>
                        <p:sldTgt/>
                      </p:tgtEl>
                    </p:cond>
                    <p:cond evt="onStopAudio" delay="0">
                      <p:tgtEl>
                        <p:sldTgt/>
                      </p:tgtEl>
                    </p:cond>
                  </p:endCondLst>
                </p:cTn>
                <p:tgtEl>
                  <p:spTgt spid="1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Octamer_truncated.png"/>
          <p:cNvPicPr>
            <a:picLocks noChangeAspect="1"/>
          </p:cNvPicPr>
          <p:nvPr/>
        </p:nvPicPr>
        <p:blipFill>
          <a:blip r:embed="rId6" cstate="print"/>
          <a:stretch>
            <a:fillRect/>
          </a:stretch>
        </p:blipFill>
        <p:spPr>
          <a:xfrm>
            <a:off x="1878874" y="663593"/>
            <a:ext cx="5532120" cy="5532120"/>
          </a:xfrm>
          <a:prstGeom prst="rect">
            <a:avLst/>
          </a:prstGeom>
        </p:spPr>
      </p:pic>
      <p:sp>
        <p:nvSpPr>
          <p:cNvPr id="4" name="TextBox 3"/>
          <p:cNvSpPr txBox="1"/>
          <p:nvPr/>
        </p:nvSpPr>
        <p:spPr>
          <a:xfrm>
            <a:off x="304800" y="6488668"/>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5" name="Slide 36 [was 33].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3500" y="6540500"/>
            <a:ext cx="304800" cy="304800"/>
          </a:xfrm>
          <a:prstGeom prst="rect">
            <a:avLst/>
          </a:prstGeom>
        </p:spPr>
      </p:pic>
    </p:spTree>
    <p:custDataLst>
      <p:tags r:id="rId1"/>
    </p:custDataLst>
  </p:cSld>
  <p:clrMapOvr>
    <a:masterClrMapping/>
  </p:clrMapOvr>
  <p:transition advClick="0" advTm="1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561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3[e]-H4[f]-H2A[g]-H2B[h].png"/>
          <p:cNvPicPr>
            <a:picLocks noChangeAspect="1"/>
          </p:cNvPicPr>
          <p:nvPr/>
        </p:nvPicPr>
        <p:blipFill>
          <a:blip r:embed="rId6" cstate="print"/>
          <a:stretch>
            <a:fillRect/>
          </a:stretch>
        </p:blipFill>
        <p:spPr>
          <a:xfrm>
            <a:off x="1883664" y="667512"/>
            <a:ext cx="5532120" cy="5532120"/>
          </a:xfrm>
          <a:prstGeom prst="rect">
            <a:avLst/>
          </a:prstGeom>
        </p:spPr>
      </p:pic>
      <p:sp>
        <p:nvSpPr>
          <p:cNvPr id="3" name="TextBox 2"/>
          <p:cNvSpPr txBox="1"/>
          <p:nvPr/>
        </p:nvSpPr>
        <p:spPr>
          <a:xfrm>
            <a:off x="3975463" y="803367"/>
            <a:ext cx="838200" cy="400110"/>
          </a:xfrm>
          <a:prstGeom prst="rect">
            <a:avLst/>
          </a:prstGeom>
          <a:noFill/>
        </p:spPr>
        <p:txBody>
          <a:bodyPr wrap="square" rtlCol="0">
            <a:spAutoFit/>
          </a:bodyPr>
          <a:lstStyle/>
          <a:p>
            <a:pPr algn="ctr"/>
            <a:r>
              <a:rPr lang="en-US" sz="2000" b="1" dirty="0">
                <a:solidFill>
                  <a:srgbClr val="FFFF00"/>
                </a:solidFill>
              </a:rPr>
              <a:t>H3</a:t>
            </a:r>
          </a:p>
        </p:txBody>
      </p:sp>
      <p:sp>
        <p:nvSpPr>
          <p:cNvPr id="4" name="TextBox 3"/>
          <p:cNvSpPr txBox="1"/>
          <p:nvPr/>
        </p:nvSpPr>
        <p:spPr>
          <a:xfrm>
            <a:off x="2743200" y="1447800"/>
            <a:ext cx="838200" cy="400110"/>
          </a:xfrm>
          <a:prstGeom prst="rect">
            <a:avLst/>
          </a:prstGeom>
          <a:noFill/>
        </p:spPr>
        <p:txBody>
          <a:bodyPr wrap="square" rtlCol="0">
            <a:spAutoFit/>
          </a:bodyPr>
          <a:lstStyle/>
          <a:p>
            <a:pPr algn="ctr"/>
            <a:r>
              <a:rPr lang="en-US" sz="2000" b="1" dirty="0">
                <a:solidFill>
                  <a:schemeClr val="accent6">
                    <a:lumMod val="50000"/>
                  </a:schemeClr>
                </a:solidFill>
              </a:rPr>
              <a:t>H4</a:t>
            </a:r>
          </a:p>
        </p:txBody>
      </p:sp>
      <p:sp>
        <p:nvSpPr>
          <p:cNvPr id="5" name="TextBox 4"/>
          <p:cNvSpPr txBox="1"/>
          <p:nvPr/>
        </p:nvSpPr>
        <p:spPr>
          <a:xfrm>
            <a:off x="4572000" y="5568890"/>
            <a:ext cx="938348" cy="400110"/>
          </a:xfrm>
          <a:prstGeom prst="rect">
            <a:avLst/>
          </a:prstGeom>
          <a:noFill/>
        </p:spPr>
        <p:txBody>
          <a:bodyPr wrap="square" rtlCol="0">
            <a:spAutoFit/>
          </a:bodyPr>
          <a:lstStyle/>
          <a:p>
            <a:pPr algn="ctr"/>
            <a:r>
              <a:rPr lang="en-US" sz="2000" b="1" dirty="0">
                <a:solidFill>
                  <a:srgbClr val="5BE7C6"/>
                </a:solidFill>
              </a:rPr>
              <a:t>H2A</a:t>
            </a:r>
            <a:endParaRPr lang="en-US" sz="2000" b="1" dirty="0">
              <a:solidFill>
                <a:srgbClr val="00B050"/>
              </a:solidFill>
            </a:endParaRPr>
          </a:p>
        </p:txBody>
      </p:sp>
      <p:sp>
        <p:nvSpPr>
          <p:cNvPr id="6" name="TextBox 5"/>
          <p:cNvSpPr txBox="1"/>
          <p:nvPr/>
        </p:nvSpPr>
        <p:spPr>
          <a:xfrm>
            <a:off x="6207033" y="4611676"/>
            <a:ext cx="938348" cy="400110"/>
          </a:xfrm>
          <a:prstGeom prst="rect">
            <a:avLst/>
          </a:prstGeom>
          <a:noFill/>
        </p:spPr>
        <p:txBody>
          <a:bodyPr wrap="square" rtlCol="0">
            <a:spAutoFit/>
          </a:bodyPr>
          <a:lstStyle/>
          <a:p>
            <a:pPr algn="ctr"/>
            <a:r>
              <a:rPr lang="en-US" sz="2000" b="1" dirty="0">
                <a:solidFill>
                  <a:srgbClr val="FF99FF"/>
                </a:solidFill>
              </a:rPr>
              <a:t>H2B</a:t>
            </a:r>
          </a:p>
        </p:txBody>
      </p:sp>
      <p:pic>
        <p:nvPicPr>
          <p:cNvPr id="7" name="Slide 37 [was 34].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63500" y="6540500"/>
            <a:ext cx="304800" cy="304800"/>
          </a:xfrm>
          <a:prstGeom prst="rect">
            <a:avLst/>
          </a:prstGeom>
        </p:spPr>
      </p:pic>
      <p:sp>
        <p:nvSpPr>
          <p:cNvPr id="8" name="TextBox 7"/>
          <p:cNvSpPr txBox="1"/>
          <p:nvPr/>
        </p:nvSpPr>
        <p:spPr>
          <a:xfrm>
            <a:off x="304800" y="6488668"/>
            <a:ext cx="1828800" cy="369332"/>
          </a:xfrm>
          <a:prstGeom prst="rect">
            <a:avLst/>
          </a:prstGeom>
          <a:noFill/>
        </p:spPr>
        <p:txBody>
          <a:bodyPr wrap="square" rtlCol="0">
            <a:spAutoFit/>
          </a:bodyPr>
          <a:lstStyle/>
          <a:p>
            <a:r>
              <a:rPr lang="en-US" dirty="0">
                <a:hlinkClick r:id="rId8" action="ppaction://hlinksldjump"/>
              </a:rPr>
              <a:t>Table of Contents</a:t>
            </a:r>
            <a:endParaRPr lang="en-US" dirty="0"/>
          </a:p>
        </p:txBody>
      </p:sp>
    </p:spTree>
    <p:custDataLst>
      <p:tags r:id="rId1"/>
    </p:custDataLst>
  </p:cSld>
  <p:clrMapOvr>
    <a:masterClrMapping/>
  </p:clrMapOvr>
  <p:transition advClick="0" advTm="23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2" presetClass="entr" presetSubtype="1" fill="hold" grpId="0" nodeType="afterEffect">
                                  <p:stCondLst>
                                    <p:cond delay="1000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0-#ppt_h/2"/>
                                          </p:val>
                                        </p:tav>
                                        <p:tav tm="100000">
                                          <p:val>
                                            <p:strVal val="#ppt_y"/>
                                          </p:val>
                                        </p:tav>
                                      </p:tavLst>
                                    </p:anim>
                                  </p:childTnLst>
                                </p:cTn>
                              </p:par>
                            </p:childTnLst>
                          </p:cTn>
                        </p:par>
                        <p:par>
                          <p:cTn id="12" fill="hold">
                            <p:stCondLst>
                              <p:cond delay="10500"/>
                            </p:stCondLst>
                            <p:childTnLst>
                              <p:par>
                                <p:cTn id="13" presetID="2" presetClass="entr" presetSubtype="8" fill="hold" grpId="0" nodeType="afterEffect">
                                  <p:stCondLst>
                                    <p:cond delay="20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par>
                          <p:cTn id="17" fill="hold">
                            <p:stCondLst>
                              <p:cond delay="13000"/>
                            </p:stCondLst>
                            <p:childTnLst>
                              <p:par>
                                <p:cTn id="18" presetID="2" presetClass="entr" presetSubtype="4" fill="hold" grpId="0" nodeType="afterEffect">
                                  <p:stCondLst>
                                    <p:cond delay="150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par>
                          <p:cTn id="22" fill="hold">
                            <p:stCondLst>
                              <p:cond delay="15000"/>
                            </p:stCondLst>
                            <p:childTnLst>
                              <p:par>
                                <p:cTn id="23" presetID="2" presetClass="entr" presetSubtype="2" fill="hold" grpId="0" nodeType="afterEffect">
                                  <p:stCondLst>
                                    <p:cond delay="150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1+#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4390" numSld="999">
                <p:cTn id="27"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P spid="3" grpId="0"/>
      <p:bldP spid="4" grpId="0"/>
      <p:bldP spid="5"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3[e]-H4[f]-H2A[g]-H2B[h].png"/>
          <p:cNvPicPr>
            <a:picLocks noChangeAspect="1"/>
          </p:cNvPicPr>
          <p:nvPr/>
        </p:nvPicPr>
        <p:blipFill>
          <a:blip r:embed="rId6" cstate="print"/>
          <a:stretch>
            <a:fillRect/>
          </a:stretch>
        </p:blipFill>
        <p:spPr>
          <a:xfrm>
            <a:off x="1883664" y="667512"/>
            <a:ext cx="5532120" cy="5532120"/>
          </a:xfrm>
          <a:prstGeom prst="rect">
            <a:avLst/>
          </a:prstGeom>
        </p:spPr>
      </p:pic>
      <p:sp>
        <p:nvSpPr>
          <p:cNvPr id="3" name="TextBox 2"/>
          <p:cNvSpPr txBox="1"/>
          <p:nvPr/>
        </p:nvSpPr>
        <p:spPr>
          <a:xfrm>
            <a:off x="3975463" y="803367"/>
            <a:ext cx="838200" cy="400110"/>
          </a:xfrm>
          <a:prstGeom prst="rect">
            <a:avLst/>
          </a:prstGeom>
          <a:noFill/>
        </p:spPr>
        <p:txBody>
          <a:bodyPr wrap="square" rtlCol="0">
            <a:spAutoFit/>
          </a:bodyPr>
          <a:lstStyle/>
          <a:p>
            <a:pPr algn="ctr"/>
            <a:r>
              <a:rPr lang="en-US" sz="2000" b="1" dirty="0">
                <a:solidFill>
                  <a:srgbClr val="CCCC00"/>
                </a:solidFill>
              </a:rPr>
              <a:t>H3[e]</a:t>
            </a:r>
          </a:p>
        </p:txBody>
      </p:sp>
      <p:sp>
        <p:nvSpPr>
          <p:cNvPr id="4" name="TextBox 3"/>
          <p:cNvSpPr txBox="1"/>
          <p:nvPr/>
        </p:nvSpPr>
        <p:spPr>
          <a:xfrm>
            <a:off x="2743200" y="1447800"/>
            <a:ext cx="838200" cy="400110"/>
          </a:xfrm>
          <a:prstGeom prst="rect">
            <a:avLst/>
          </a:prstGeom>
          <a:noFill/>
        </p:spPr>
        <p:txBody>
          <a:bodyPr wrap="square" rtlCol="0">
            <a:spAutoFit/>
          </a:bodyPr>
          <a:lstStyle/>
          <a:p>
            <a:pPr algn="ctr"/>
            <a:r>
              <a:rPr lang="en-US" sz="2000" b="1" dirty="0">
                <a:solidFill>
                  <a:schemeClr val="accent6">
                    <a:lumMod val="50000"/>
                  </a:schemeClr>
                </a:solidFill>
              </a:rPr>
              <a:t>H4[f]</a:t>
            </a:r>
          </a:p>
        </p:txBody>
      </p:sp>
      <p:sp>
        <p:nvSpPr>
          <p:cNvPr id="5" name="TextBox 4"/>
          <p:cNvSpPr txBox="1"/>
          <p:nvPr/>
        </p:nvSpPr>
        <p:spPr>
          <a:xfrm>
            <a:off x="5538652" y="5105400"/>
            <a:ext cx="938348" cy="400110"/>
          </a:xfrm>
          <a:prstGeom prst="rect">
            <a:avLst/>
          </a:prstGeom>
          <a:noFill/>
        </p:spPr>
        <p:txBody>
          <a:bodyPr wrap="square" rtlCol="0">
            <a:spAutoFit/>
          </a:bodyPr>
          <a:lstStyle/>
          <a:p>
            <a:pPr algn="ctr"/>
            <a:r>
              <a:rPr lang="en-US" sz="2000" b="1" dirty="0">
                <a:solidFill>
                  <a:srgbClr val="5BE7C6"/>
                </a:solidFill>
              </a:rPr>
              <a:t>H2A[g</a:t>
            </a:r>
            <a:r>
              <a:rPr lang="en-US" sz="2000" b="1" dirty="0">
                <a:solidFill>
                  <a:srgbClr val="00B050"/>
                </a:solidFill>
              </a:rPr>
              <a:t>]</a:t>
            </a:r>
          </a:p>
        </p:txBody>
      </p:sp>
      <p:sp>
        <p:nvSpPr>
          <p:cNvPr id="6" name="TextBox 5"/>
          <p:cNvSpPr txBox="1"/>
          <p:nvPr/>
        </p:nvSpPr>
        <p:spPr>
          <a:xfrm>
            <a:off x="6207033" y="4611676"/>
            <a:ext cx="938348" cy="400110"/>
          </a:xfrm>
          <a:prstGeom prst="rect">
            <a:avLst/>
          </a:prstGeom>
          <a:noFill/>
        </p:spPr>
        <p:txBody>
          <a:bodyPr wrap="square" rtlCol="0">
            <a:spAutoFit/>
          </a:bodyPr>
          <a:lstStyle/>
          <a:p>
            <a:pPr algn="ctr"/>
            <a:r>
              <a:rPr lang="en-US" sz="2000" b="1" dirty="0">
                <a:solidFill>
                  <a:srgbClr val="FF99FF"/>
                </a:solidFill>
              </a:rPr>
              <a:t>H2B[h]</a:t>
            </a:r>
          </a:p>
        </p:txBody>
      </p:sp>
      <p:grpSp>
        <p:nvGrpSpPr>
          <p:cNvPr id="7" name="Group 6"/>
          <p:cNvGrpSpPr/>
          <p:nvPr/>
        </p:nvGrpSpPr>
        <p:grpSpPr>
          <a:xfrm rot="13084366">
            <a:off x="2542954" y="2183047"/>
            <a:ext cx="4188821" cy="3048000"/>
            <a:chOff x="2514601" y="1127758"/>
            <a:chExt cx="4188821" cy="3048000"/>
          </a:xfrm>
        </p:grpSpPr>
        <p:cxnSp>
          <p:nvCxnSpPr>
            <p:cNvPr id="8" name="Straight Connector 7"/>
            <p:cNvCxnSpPr/>
            <p:nvPr/>
          </p:nvCxnSpPr>
          <p:spPr>
            <a:xfrm rot="16200000" flipH="1">
              <a:off x="4188822" y="1661158"/>
              <a:ext cx="3048000" cy="1981200"/>
            </a:xfrm>
            <a:prstGeom prst="line">
              <a:avLst/>
            </a:prstGeom>
            <a:ln w="1524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p:nvCxnSpPr>
          <p:spPr>
            <a:xfrm rot="5400000">
              <a:off x="2180101" y="1471686"/>
              <a:ext cx="2951487" cy="2282488"/>
            </a:xfrm>
            <a:prstGeom prst="line">
              <a:avLst/>
            </a:prstGeom>
            <a:ln w="1524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grpSp>
      <p:cxnSp>
        <p:nvCxnSpPr>
          <p:cNvPr id="10" name="Straight Arrow Connector 9"/>
          <p:cNvCxnSpPr/>
          <p:nvPr/>
        </p:nvCxnSpPr>
        <p:spPr>
          <a:xfrm rot="5400000">
            <a:off x="4280694" y="621506"/>
            <a:ext cx="533400" cy="1588"/>
          </a:xfrm>
          <a:prstGeom prst="straightConnector1">
            <a:avLst/>
          </a:prstGeom>
          <a:ln w="38100">
            <a:solidFill>
              <a:srgbClr val="FFCC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6200000">
            <a:off x="6617494" y="5231606"/>
            <a:ext cx="533400" cy="1588"/>
          </a:xfrm>
          <a:prstGeom prst="straightConnector1">
            <a:avLst/>
          </a:prstGeom>
          <a:ln w="38100">
            <a:solidFill>
              <a:srgbClr val="FF99FF"/>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3036094" y="1243806"/>
            <a:ext cx="533400" cy="1588"/>
          </a:xfrm>
          <a:prstGeom prst="straightConnector1">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6200000">
            <a:off x="5957094" y="5752307"/>
            <a:ext cx="533400" cy="1588"/>
          </a:xfrm>
          <a:prstGeom prst="straightConnector1">
            <a:avLst/>
          </a:prstGeom>
          <a:ln w="38100">
            <a:solidFill>
              <a:srgbClr val="17DBBA"/>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04800" y="6488668"/>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15" name="Slide 38 [was 35].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3500" y="6540500"/>
            <a:ext cx="304800" cy="304800"/>
          </a:xfrm>
          <a:prstGeom prst="rect">
            <a:avLst/>
          </a:prstGeom>
        </p:spPr>
      </p:pic>
    </p:spTree>
    <p:custDataLst>
      <p:tags r:id="rId1"/>
    </p:custDataLst>
  </p:cSld>
  <p:clrMapOvr>
    <a:masterClrMapping/>
  </p:clrMapOvr>
  <p:transition advClick="0" advTm="40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2" presetClass="entr" presetSubtype="1" fill="hold" nodeType="afterEffect">
                                  <p:stCondLst>
                                    <p:cond delay="300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0-#ppt_h/2"/>
                                          </p:val>
                                        </p:tav>
                                        <p:tav tm="100000">
                                          <p:val>
                                            <p:strVal val="#ppt_y"/>
                                          </p:val>
                                        </p:tav>
                                      </p:tavLst>
                                    </p:anim>
                                  </p:childTnLst>
                                </p:cTn>
                              </p:par>
                            </p:childTnLst>
                          </p:cTn>
                        </p:par>
                        <p:par>
                          <p:cTn id="12" fill="hold">
                            <p:stCondLst>
                              <p:cond delay="3500"/>
                            </p:stCondLst>
                            <p:childTnLst>
                              <p:par>
                                <p:cTn id="13" presetID="2" presetClass="entr" presetSubtype="1" fill="hold" nodeType="afterEffect">
                                  <p:stCondLst>
                                    <p:cond delay="5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par>
                          <p:cTn id="17" fill="hold">
                            <p:stCondLst>
                              <p:cond delay="4500"/>
                            </p:stCondLst>
                            <p:childTnLst>
                              <p:par>
                                <p:cTn id="18" presetID="2" presetClass="entr" presetSubtype="4"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par>
                          <p:cTn id="22" fill="hold">
                            <p:stCondLst>
                              <p:cond delay="5000"/>
                            </p:stCondLst>
                            <p:childTnLst>
                              <p:par>
                                <p:cTn id="23" presetID="2" presetClass="entr" presetSubtype="4" fill="hold" nodeType="afterEffect">
                                  <p:stCondLst>
                                    <p:cond delay="50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par>
                          <p:cTn id="27" fill="hold">
                            <p:stCondLst>
                              <p:cond delay="6000"/>
                            </p:stCondLst>
                            <p:childTnLst>
                              <p:par>
                                <p:cTn id="28" presetID="9" presetClass="exit" presetSubtype="0" fill="hold" nodeType="afterEffect">
                                  <p:stCondLst>
                                    <p:cond delay="4000"/>
                                  </p:stCondLst>
                                  <p:childTnLst>
                                    <p:animEffect transition="out" filter="dissolv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9" presetClass="exit" presetSubtype="0" fill="hold" nodeType="withEffect">
                                  <p:stCondLst>
                                    <p:cond delay="4000"/>
                                  </p:stCondLst>
                                  <p:childTnLst>
                                    <p:animEffect transition="out" filter="dissolv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par>
                                <p:cTn id="34" presetID="9" presetClass="exit" presetSubtype="0" fill="hold" nodeType="withEffect">
                                  <p:stCondLst>
                                    <p:cond delay="4000"/>
                                  </p:stCondLst>
                                  <p:childTnLst>
                                    <p:animEffect transition="out" filter="dissolve">
                                      <p:cBhvr>
                                        <p:cTn id="35" dur="500"/>
                                        <p:tgtEl>
                                          <p:spTgt spid="13"/>
                                        </p:tgtEl>
                                      </p:cBhvr>
                                    </p:animEffect>
                                    <p:set>
                                      <p:cBhvr>
                                        <p:cTn id="36" dur="1" fill="hold">
                                          <p:stCondLst>
                                            <p:cond delay="499"/>
                                          </p:stCondLst>
                                        </p:cTn>
                                        <p:tgtEl>
                                          <p:spTgt spid="13"/>
                                        </p:tgtEl>
                                        <p:attrNameLst>
                                          <p:attrName>style.visibility</p:attrName>
                                        </p:attrNameLst>
                                      </p:cBhvr>
                                      <p:to>
                                        <p:strVal val="hidden"/>
                                      </p:to>
                                    </p:set>
                                  </p:childTnLst>
                                </p:cTn>
                              </p:par>
                              <p:par>
                                <p:cTn id="37" presetID="9" presetClass="exit" presetSubtype="0" fill="hold" nodeType="withEffect">
                                  <p:stCondLst>
                                    <p:cond delay="4000"/>
                                  </p:stCondLst>
                                  <p:childTnLst>
                                    <p:animEffect transition="out" filter="dissolv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childTnLst>
                          </p:cTn>
                        </p:par>
                        <p:par>
                          <p:cTn id="40" fill="hold">
                            <p:stCondLst>
                              <p:cond delay="10500"/>
                            </p:stCondLst>
                            <p:childTnLst>
                              <p:par>
                                <p:cTn id="41" presetID="2" presetClass="entr" presetSubtype="2" fill="hold" nodeType="afterEffect">
                                  <p:stCondLst>
                                    <p:cond delay="300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1+#ppt_w/2"/>
                                          </p:val>
                                        </p:tav>
                                        <p:tav tm="100000">
                                          <p:val>
                                            <p:strVal val="#ppt_x"/>
                                          </p:val>
                                        </p:tav>
                                      </p:tavLst>
                                    </p:anim>
                                    <p:anim calcmode="lin" valueType="num">
                                      <p:cBhvr additive="base">
                                        <p:cTn id="4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3171" numSld="999">
                <p:cTn id="45" fill="hold" display="0">
                  <p:stCondLst>
                    <p:cond delay="indefinite"/>
                  </p:stCondLst>
                  <p:endCondLst>
                    <p:cond evt="onPrev" delay="0">
                      <p:tgtEl>
                        <p:sldTgt/>
                      </p:tgtEl>
                    </p:cond>
                    <p:cond evt="onStopAudio" delay="0">
                      <p:tgtEl>
                        <p:sldTgt/>
                      </p:tgtEl>
                    </p:cond>
                  </p:endCondLst>
                </p:cTn>
                <p:tgtEl>
                  <p:spTgt spid="1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Octamer_truncated.png"/>
          <p:cNvPicPr>
            <a:picLocks noChangeAspect="1"/>
          </p:cNvPicPr>
          <p:nvPr/>
        </p:nvPicPr>
        <p:blipFill>
          <a:blip r:embed="rId6" cstate="print"/>
          <a:stretch>
            <a:fillRect/>
          </a:stretch>
        </p:blipFill>
        <p:spPr>
          <a:xfrm>
            <a:off x="1878874" y="663593"/>
            <a:ext cx="5532120" cy="5532120"/>
          </a:xfrm>
          <a:prstGeom prst="rect">
            <a:avLst/>
          </a:prstGeom>
        </p:spPr>
      </p:pic>
      <p:sp>
        <p:nvSpPr>
          <p:cNvPr id="4" name="TextBox 3"/>
          <p:cNvSpPr txBox="1"/>
          <p:nvPr/>
        </p:nvSpPr>
        <p:spPr>
          <a:xfrm>
            <a:off x="4929052" y="962783"/>
            <a:ext cx="838200" cy="400110"/>
          </a:xfrm>
          <a:prstGeom prst="rect">
            <a:avLst/>
          </a:prstGeom>
          <a:noFill/>
        </p:spPr>
        <p:txBody>
          <a:bodyPr wrap="square" rtlCol="0">
            <a:spAutoFit/>
          </a:bodyPr>
          <a:lstStyle/>
          <a:p>
            <a:pPr algn="ctr"/>
            <a:r>
              <a:rPr lang="en-US" sz="2000" b="1" dirty="0">
                <a:solidFill>
                  <a:schemeClr val="bg1"/>
                </a:solidFill>
              </a:rPr>
              <a:t>H3[a]</a:t>
            </a:r>
          </a:p>
        </p:txBody>
      </p:sp>
      <p:sp>
        <p:nvSpPr>
          <p:cNvPr id="5" name="TextBox 4"/>
          <p:cNvSpPr txBox="1"/>
          <p:nvPr/>
        </p:nvSpPr>
        <p:spPr>
          <a:xfrm>
            <a:off x="3975463" y="803367"/>
            <a:ext cx="838200" cy="400110"/>
          </a:xfrm>
          <a:prstGeom prst="rect">
            <a:avLst/>
          </a:prstGeom>
          <a:noFill/>
        </p:spPr>
        <p:txBody>
          <a:bodyPr wrap="square" rtlCol="0">
            <a:spAutoFit/>
          </a:bodyPr>
          <a:lstStyle/>
          <a:p>
            <a:pPr algn="ctr"/>
            <a:r>
              <a:rPr lang="en-US" sz="2000" b="1" dirty="0">
                <a:solidFill>
                  <a:srgbClr val="FFFF00"/>
                </a:solidFill>
              </a:rPr>
              <a:t>H3[e]</a:t>
            </a:r>
          </a:p>
        </p:txBody>
      </p:sp>
      <p:sp>
        <p:nvSpPr>
          <p:cNvPr id="6" name="TextBox 5"/>
          <p:cNvSpPr txBox="1"/>
          <p:nvPr/>
        </p:nvSpPr>
        <p:spPr>
          <a:xfrm>
            <a:off x="6096000" y="1524000"/>
            <a:ext cx="838200" cy="400110"/>
          </a:xfrm>
          <a:prstGeom prst="rect">
            <a:avLst/>
          </a:prstGeom>
          <a:noFill/>
        </p:spPr>
        <p:txBody>
          <a:bodyPr wrap="square" rtlCol="0">
            <a:spAutoFit/>
          </a:bodyPr>
          <a:lstStyle/>
          <a:p>
            <a:pPr algn="ctr"/>
            <a:r>
              <a:rPr lang="en-US" sz="2000" b="1" dirty="0">
                <a:solidFill>
                  <a:srgbClr val="FF0000"/>
                </a:solidFill>
              </a:rPr>
              <a:t>H4[b]</a:t>
            </a:r>
          </a:p>
        </p:txBody>
      </p:sp>
      <p:sp>
        <p:nvSpPr>
          <p:cNvPr id="7" name="TextBox 6"/>
          <p:cNvSpPr txBox="1"/>
          <p:nvPr/>
        </p:nvSpPr>
        <p:spPr>
          <a:xfrm>
            <a:off x="2743200" y="1447800"/>
            <a:ext cx="838200" cy="400110"/>
          </a:xfrm>
          <a:prstGeom prst="rect">
            <a:avLst/>
          </a:prstGeom>
          <a:noFill/>
        </p:spPr>
        <p:txBody>
          <a:bodyPr wrap="square" rtlCol="0">
            <a:spAutoFit/>
          </a:bodyPr>
          <a:lstStyle/>
          <a:p>
            <a:pPr algn="ctr"/>
            <a:r>
              <a:rPr lang="en-US" sz="2000" b="1" dirty="0">
                <a:solidFill>
                  <a:schemeClr val="accent6">
                    <a:lumMod val="50000"/>
                  </a:schemeClr>
                </a:solidFill>
              </a:rPr>
              <a:t>H4[b]</a:t>
            </a:r>
          </a:p>
        </p:txBody>
      </p:sp>
      <p:sp>
        <p:nvSpPr>
          <p:cNvPr id="8" name="TextBox 7"/>
          <p:cNvSpPr txBox="1"/>
          <p:nvPr/>
        </p:nvSpPr>
        <p:spPr>
          <a:xfrm>
            <a:off x="1334589" y="2571690"/>
            <a:ext cx="938348" cy="400110"/>
          </a:xfrm>
          <a:prstGeom prst="rect">
            <a:avLst/>
          </a:prstGeom>
          <a:noFill/>
        </p:spPr>
        <p:txBody>
          <a:bodyPr wrap="square" rtlCol="0">
            <a:spAutoFit/>
          </a:bodyPr>
          <a:lstStyle/>
          <a:p>
            <a:pPr algn="ctr"/>
            <a:r>
              <a:rPr lang="en-US" sz="2000" b="1" dirty="0">
                <a:solidFill>
                  <a:srgbClr val="00B050"/>
                </a:solidFill>
              </a:rPr>
              <a:t>H2A[c]</a:t>
            </a:r>
          </a:p>
        </p:txBody>
      </p:sp>
      <p:sp>
        <p:nvSpPr>
          <p:cNvPr id="9" name="TextBox 8"/>
          <p:cNvSpPr txBox="1"/>
          <p:nvPr/>
        </p:nvSpPr>
        <p:spPr>
          <a:xfrm>
            <a:off x="5538652" y="5105400"/>
            <a:ext cx="938348" cy="400110"/>
          </a:xfrm>
          <a:prstGeom prst="rect">
            <a:avLst/>
          </a:prstGeom>
          <a:noFill/>
        </p:spPr>
        <p:txBody>
          <a:bodyPr wrap="square" rtlCol="0">
            <a:spAutoFit/>
          </a:bodyPr>
          <a:lstStyle/>
          <a:p>
            <a:pPr algn="ctr"/>
            <a:r>
              <a:rPr lang="en-US" sz="2000" b="1" dirty="0">
                <a:solidFill>
                  <a:srgbClr val="5BE7C6"/>
                </a:solidFill>
              </a:rPr>
              <a:t>H2A[g</a:t>
            </a:r>
            <a:r>
              <a:rPr lang="en-US" sz="2000" b="1" dirty="0">
                <a:solidFill>
                  <a:srgbClr val="00B050"/>
                </a:solidFill>
              </a:rPr>
              <a:t>]</a:t>
            </a:r>
          </a:p>
        </p:txBody>
      </p:sp>
      <p:sp>
        <p:nvSpPr>
          <p:cNvPr id="10" name="TextBox 9"/>
          <p:cNvSpPr txBox="1"/>
          <p:nvPr/>
        </p:nvSpPr>
        <p:spPr>
          <a:xfrm>
            <a:off x="1676400" y="3906279"/>
            <a:ext cx="938348" cy="400110"/>
          </a:xfrm>
          <a:prstGeom prst="rect">
            <a:avLst/>
          </a:prstGeom>
          <a:noFill/>
        </p:spPr>
        <p:txBody>
          <a:bodyPr wrap="square" rtlCol="0">
            <a:spAutoFit/>
          </a:bodyPr>
          <a:lstStyle/>
          <a:p>
            <a:pPr algn="ctr"/>
            <a:r>
              <a:rPr lang="en-US" sz="2000" b="1" dirty="0">
                <a:solidFill>
                  <a:srgbClr val="0000FF"/>
                </a:solidFill>
              </a:rPr>
              <a:t>H2B[d]</a:t>
            </a:r>
          </a:p>
        </p:txBody>
      </p:sp>
      <p:sp>
        <p:nvSpPr>
          <p:cNvPr id="11" name="TextBox 10"/>
          <p:cNvSpPr txBox="1"/>
          <p:nvPr/>
        </p:nvSpPr>
        <p:spPr>
          <a:xfrm>
            <a:off x="6207033" y="4611676"/>
            <a:ext cx="938348" cy="400110"/>
          </a:xfrm>
          <a:prstGeom prst="rect">
            <a:avLst/>
          </a:prstGeom>
          <a:noFill/>
        </p:spPr>
        <p:txBody>
          <a:bodyPr wrap="square" rtlCol="0">
            <a:spAutoFit/>
          </a:bodyPr>
          <a:lstStyle/>
          <a:p>
            <a:pPr algn="ctr"/>
            <a:r>
              <a:rPr lang="en-US" sz="2000" b="1" dirty="0">
                <a:solidFill>
                  <a:srgbClr val="FF99FF"/>
                </a:solidFill>
              </a:rPr>
              <a:t>H2B[h]</a:t>
            </a:r>
          </a:p>
        </p:txBody>
      </p:sp>
      <p:pic>
        <p:nvPicPr>
          <p:cNvPr id="12" name="Slide 39 [was 36].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63500" y="6540500"/>
            <a:ext cx="304800" cy="304800"/>
          </a:xfrm>
          <a:prstGeom prst="rect">
            <a:avLst/>
          </a:prstGeom>
        </p:spPr>
      </p:pic>
      <p:sp>
        <p:nvSpPr>
          <p:cNvPr id="13" name="TextBox 12"/>
          <p:cNvSpPr txBox="1"/>
          <p:nvPr/>
        </p:nvSpPr>
        <p:spPr>
          <a:xfrm>
            <a:off x="304800" y="6488668"/>
            <a:ext cx="1828800" cy="369332"/>
          </a:xfrm>
          <a:prstGeom prst="rect">
            <a:avLst/>
          </a:prstGeom>
          <a:noFill/>
        </p:spPr>
        <p:txBody>
          <a:bodyPr wrap="square" rtlCol="0">
            <a:spAutoFit/>
          </a:bodyPr>
          <a:lstStyle/>
          <a:p>
            <a:r>
              <a:rPr lang="en-US" dirty="0">
                <a:hlinkClick r:id="rId8" action="ppaction://hlinksldjump"/>
              </a:rPr>
              <a:t>Table of Contents</a:t>
            </a:r>
            <a:endParaRPr lang="en-US" dirty="0"/>
          </a:p>
        </p:txBody>
      </p:sp>
    </p:spTree>
    <p:custDataLst>
      <p:tags r:id="rId1"/>
    </p:custDataLst>
  </p:cSld>
  <p:clrMapOvr>
    <a:masterClrMapping/>
  </p:clrMapOvr>
  <p:transition advClick="0" advTm="28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5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9512">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895600"/>
            <a:ext cx="8229600" cy="1371600"/>
          </a:xfrm>
        </p:spPr>
        <p:txBody>
          <a:bodyPr>
            <a:noAutofit/>
          </a:bodyPr>
          <a:lstStyle/>
          <a:p>
            <a:r>
              <a:rPr lang="en-US" sz="6000" dirty="0"/>
              <a:t>Introduction</a:t>
            </a:r>
            <a:br>
              <a:rPr lang="en-US" sz="6000" dirty="0"/>
            </a:br>
            <a:endParaRPr lang="en-US" sz="6000" dirty="0"/>
          </a:p>
        </p:txBody>
      </p:sp>
      <p:sp>
        <p:nvSpPr>
          <p:cNvPr id="3" name="TextBox 2"/>
          <p:cNvSpPr txBox="1"/>
          <p:nvPr/>
        </p:nvSpPr>
        <p:spPr>
          <a:xfrm>
            <a:off x="7315200" y="6416040"/>
            <a:ext cx="1828800" cy="365760"/>
          </a:xfrm>
          <a:prstGeom prst="rect">
            <a:avLst/>
          </a:prstGeom>
          <a:noFill/>
        </p:spPr>
        <p:txBody>
          <a:bodyPr wrap="square" rtlCol="0">
            <a:spAutoFit/>
          </a:bodyPr>
          <a:lstStyle/>
          <a:p>
            <a:r>
              <a:rPr lang="en-US" dirty="0">
                <a:hlinkClick r:id="rId4" action="ppaction://hlinksldjump"/>
              </a:rPr>
              <a:t>Table of Contents</a:t>
            </a:r>
            <a:endParaRPr lang="en-US" dirty="0"/>
          </a:p>
        </p:txBody>
      </p:sp>
    </p:spTree>
    <p:custDataLst>
      <p:tags r:id="rId1"/>
    </p:custDataLst>
  </p:cSld>
  <p:clrMapOvr>
    <a:masterClrMapping/>
  </p:clrMapOvr>
  <p:transition advClick="0" advTm="4000"/>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8229600" cy="1143000"/>
          </a:xfrm>
        </p:spPr>
        <p:txBody>
          <a:bodyPr>
            <a:normAutofit fontScale="90000"/>
          </a:bodyPr>
          <a:lstStyle/>
          <a:p>
            <a:r>
              <a:rPr lang="en-US" dirty="0"/>
              <a:t>Structure of the histone monomer</a:t>
            </a:r>
            <a:br>
              <a:rPr lang="en-US" dirty="0"/>
            </a:br>
            <a:r>
              <a:rPr lang="en-US" sz="3600" dirty="0"/>
              <a:t>The “histone fold”</a:t>
            </a:r>
          </a:p>
        </p:txBody>
      </p:sp>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4" action="ppaction://hlinksldjump"/>
              </a:rPr>
              <a:t>Table of Contents</a:t>
            </a:r>
            <a:endParaRPr lang="en-US" dirty="0"/>
          </a:p>
        </p:txBody>
      </p:sp>
    </p:spTree>
    <p:custDataLst>
      <p:tags r:id="rId1"/>
    </p:custDataLst>
  </p:cSld>
  <p:clrMapOvr>
    <a:masterClrMapping/>
  </p:clrMapOvr>
  <p:transition advClick="0" advTm="3000"/>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Octamer_truncated.png"/>
          <p:cNvPicPr>
            <a:picLocks noChangeAspect="1"/>
          </p:cNvPicPr>
          <p:nvPr/>
        </p:nvPicPr>
        <p:blipFill>
          <a:blip r:embed="rId6" cstate="print"/>
          <a:stretch>
            <a:fillRect/>
          </a:stretch>
        </p:blipFill>
        <p:spPr>
          <a:xfrm>
            <a:off x="1878874" y="663593"/>
            <a:ext cx="5532120" cy="5532120"/>
          </a:xfrm>
          <a:prstGeom prst="rect">
            <a:avLst/>
          </a:prstGeom>
        </p:spPr>
      </p:pic>
      <p:sp>
        <p:nvSpPr>
          <p:cNvPr id="4" name="TextBox 3"/>
          <p:cNvSpPr txBox="1"/>
          <p:nvPr/>
        </p:nvSpPr>
        <p:spPr>
          <a:xfrm>
            <a:off x="4929052" y="962783"/>
            <a:ext cx="838200" cy="400110"/>
          </a:xfrm>
          <a:prstGeom prst="rect">
            <a:avLst/>
          </a:prstGeom>
          <a:noFill/>
        </p:spPr>
        <p:txBody>
          <a:bodyPr wrap="square" rtlCol="0">
            <a:spAutoFit/>
          </a:bodyPr>
          <a:lstStyle/>
          <a:p>
            <a:pPr algn="ctr"/>
            <a:r>
              <a:rPr lang="en-US" sz="2000" b="1" dirty="0">
                <a:solidFill>
                  <a:schemeClr val="bg1"/>
                </a:solidFill>
              </a:rPr>
              <a:t>H3[a]</a:t>
            </a:r>
          </a:p>
        </p:txBody>
      </p:sp>
      <p:sp>
        <p:nvSpPr>
          <p:cNvPr id="5" name="TextBox 4"/>
          <p:cNvSpPr txBox="1"/>
          <p:nvPr/>
        </p:nvSpPr>
        <p:spPr>
          <a:xfrm>
            <a:off x="3975463" y="803367"/>
            <a:ext cx="838200" cy="400110"/>
          </a:xfrm>
          <a:prstGeom prst="rect">
            <a:avLst/>
          </a:prstGeom>
          <a:noFill/>
        </p:spPr>
        <p:txBody>
          <a:bodyPr wrap="square" rtlCol="0">
            <a:spAutoFit/>
          </a:bodyPr>
          <a:lstStyle/>
          <a:p>
            <a:pPr algn="ctr"/>
            <a:r>
              <a:rPr lang="en-US" sz="2000" b="1" dirty="0">
                <a:solidFill>
                  <a:srgbClr val="FFFF00"/>
                </a:solidFill>
              </a:rPr>
              <a:t>H3[e]</a:t>
            </a:r>
          </a:p>
        </p:txBody>
      </p:sp>
      <p:sp>
        <p:nvSpPr>
          <p:cNvPr id="6" name="TextBox 5"/>
          <p:cNvSpPr txBox="1"/>
          <p:nvPr/>
        </p:nvSpPr>
        <p:spPr>
          <a:xfrm>
            <a:off x="6096000" y="1524000"/>
            <a:ext cx="838200" cy="400110"/>
          </a:xfrm>
          <a:prstGeom prst="rect">
            <a:avLst/>
          </a:prstGeom>
          <a:noFill/>
        </p:spPr>
        <p:txBody>
          <a:bodyPr wrap="square" rtlCol="0">
            <a:spAutoFit/>
          </a:bodyPr>
          <a:lstStyle/>
          <a:p>
            <a:pPr algn="ctr"/>
            <a:r>
              <a:rPr lang="en-US" sz="2000" b="1" dirty="0">
                <a:solidFill>
                  <a:srgbClr val="FF0000"/>
                </a:solidFill>
              </a:rPr>
              <a:t>H4[b]</a:t>
            </a:r>
          </a:p>
        </p:txBody>
      </p:sp>
      <p:sp>
        <p:nvSpPr>
          <p:cNvPr id="7" name="TextBox 6"/>
          <p:cNvSpPr txBox="1"/>
          <p:nvPr/>
        </p:nvSpPr>
        <p:spPr>
          <a:xfrm>
            <a:off x="2743200" y="1447800"/>
            <a:ext cx="838200" cy="400110"/>
          </a:xfrm>
          <a:prstGeom prst="rect">
            <a:avLst/>
          </a:prstGeom>
          <a:noFill/>
        </p:spPr>
        <p:txBody>
          <a:bodyPr wrap="square" rtlCol="0">
            <a:spAutoFit/>
          </a:bodyPr>
          <a:lstStyle/>
          <a:p>
            <a:pPr algn="ctr"/>
            <a:r>
              <a:rPr lang="en-US" sz="2000" b="1" dirty="0">
                <a:solidFill>
                  <a:schemeClr val="accent6">
                    <a:lumMod val="50000"/>
                  </a:schemeClr>
                </a:solidFill>
              </a:rPr>
              <a:t>H4[b]</a:t>
            </a:r>
          </a:p>
        </p:txBody>
      </p:sp>
      <p:sp>
        <p:nvSpPr>
          <p:cNvPr id="8" name="TextBox 7"/>
          <p:cNvSpPr txBox="1"/>
          <p:nvPr/>
        </p:nvSpPr>
        <p:spPr>
          <a:xfrm>
            <a:off x="1334589" y="2571690"/>
            <a:ext cx="938348" cy="400110"/>
          </a:xfrm>
          <a:prstGeom prst="rect">
            <a:avLst/>
          </a:prstGeom>
          <a:noFill/>
        </p:spPr>
        <p:txBody>
          <a:bodyPr wrap="square" rtlCol="0">
            <a:spAutoFit/>
          </a:bodyPr>
          <a:lstStyle/>
          <a:p>
            <a:pPr algn="ctr"/>
            <a:r>
              <a:rPr lang="en-US" sz="2000" b="1" dirty="0">
                <a:solidFill>
                  <a:srgbClr val="00B050"/>
                </a:solidFill>
              </a:rPr>
              <a:t>H2A[c]</a:t>
            </a:r>
          </a:p>
        </p:txBody>
      </p:sp>
      <p:sp>
        <p:nvSpPr>
          <p:cNvPr id="9" name="TextBox 8"/>
          <p:cNvSpPr txBox="1"/>
          <p:nvPr/>
        </p:nvSpPr>
        <p:spPr>
          <a:xfrm>
            <a:off x="5538652" y="5105400"/>
            <a:ext cx="938348" cy="400110"/>
          </a:xfrm>
          <a:prstGeom prst="rect">
            <a:avLst/>
          </a:prstGeom>
          <a:noFill/>
        </p:spPr>
        <p:txBody>
          <a:bodyPr wrap="square" rtlCol="0">
            <a:spAutoFit/>
          </a:bodyPr>
          <a:lstStyle/>
          <a:p>
            <a:pPr algn="ctr"/>
            <a:r>
              <a:rPr lang="en-US" sz="2000" b="1" dirty="0">
                <a:solidFill>
                  <a:srgbClr val="5BE7C6"/>
                </a:solidFill>
              </a:rPr>
              <a:t>H2A[g</a:t>
            </a:r>
            <a:r>
              <a:rPr lang="en-US" sz="2000" b="1" dirty="0">
                <a:solidFill>
                  <a:srgbClr val="00B050"/>
                </a:solidFill>
              </a:rPr>
              <a:t>]</a:t>
            </a:r>
          </a:p>
        </p:txBody>
      </p:sp>
      <p:sp>
        <p:nvSpPr>
          <p:cNvPr id="10" name="TextBox 9"/>
          <p:cNvSpPr txBox="1"/>
          <p:nvPr/>
        </p:nvSpPr>
        <p:spPr>
          <a:xfrm>
            <a:off x="1676400" y="3906279"/>
            <a:ext cx="938348" cy="400110"/>
          </a:xfrm>
          <a:prstGeom prst="rect">
            <a:avLst/>
          </a:prstGeom>
          <a:noFill/>
        </p:spPr>
        <p:txBody>
          <a:bodyPr wrap="square" rtlCol="0">
            <a:spAutoFit/>
          </a:bodyPr>
          <a:lstStyle/>
          <a:p>
            <a:pPr algn="ctr"/>
            <a:r>
              <a:rPr lang="en-US" sz="2000" b="1" dirty="0">
                <a:solidFill>
                  <a:srgbClr val="0000FF"/>
                </a:solidFill>
              </a:rPr>
              <a:t>H2B[d]</a:t>
            </a:r>
          </a:p>
        </p:txBody>
      </p:sp>
      <p:sp>
        <p:nvSpPr>
          <p:cNvPr id="11" name="TextBox 10"/>
          <p:cNvSpPr txBox="1"/>
          <p:nvPr/>
        </p:nvSpPr>
        <p:spPr>
          <a:xfrm>
            <a:off x="6207033" y="4611676"/>
            <a:ext cx="938348" cy="400110"/>
          </a:xfrm>
          <a:prstGeom prst="rect">
            <a:avLst/>
          </a:prstGeom>
          <a:noFill/>
        </p:spPr>
        <p:txBody>
          <a:bodyPr wrap="square" rtlCol="0">
            <a:spAutoFit/>
          </a:bodyPr>
          <a:lstStyle/>
          <a:p>
            <a:pPr algn="ctr"/>
            <a:r>
              <a:rPr lang="en-US" sz="2000" b="1" dirty="0">
                <a:solidFill>
                  <a:srgbClr val="FF99FF"/>
                </a:solidFill>
              </a:rPr>
              <a:t>H2B[h]</a:t>
            </a:r>
          </a:p>
        </p:txBody>
      </p:sp>
      <p:sp>
        <p:nvSpPr>
          <p:cNvPr id="12" name="TextBox 11"/>
          <p:cNvSpPr txBox="1"/>
          <p:nvPr/>
        </p:nvSpPr>
        <p:spPr>
          <a:xfrm>
            <a:off x="304800" y="6488668"/>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13" name="Slide 41.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529450"/>
            <a:ext cx="304800" cy="304800"/>
          </a:xfrm>
          <a:prstGeom prst="rect">
            <a:avLst/>
          </a:prstGeom>
        </p:spPr>
      </p:pic>
    </p:spTree>
    <p:custDataLst>
      <p:tags r:id="rId1"/>
    </p:custDataLst>
  </p:cSld>
  <p:clrMapOvr>
    <a:masterClrMapping/>
  </p:clrMapOvr>
  <p:transition advClick="0" advTm="1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1951" numSld="999">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H3[a]_truncated-0.png"/>
          <p:cNvPicPr>
            <a:picLocks noChangeAspect="1"/>
          </p:cNvPicPr>
          <p:nvPr/>
        </p:nvPicPr>
        <p:blipFill>
          <a:blip r:embed="rId6" cstate="print"/>
          <a:stretch>
            <a:fillRect/>
          </a:stretch>
        </p:blipFill>
        <p:spPr>
          <a:xfrm>
            <a:off x="3877056" y="804672"/>
            <a:ext cx="3840480" cy="3840480"/>
          </a:xfrm>
          <a:prstGeom prst="rect">
            <a:avLst/>
          </a:prstGeom>
        </p:spPr>
      </p:pic>
      <p:sp>
        <p:nvSpPr>
          <p:cNvPr id="3" name="TextBox 2"/>
          <p:cNvSpPr txBox="1"/>
          <p:nvPr/>
        </p:nvSpPr>
        <p:spPr>
          <a:xfrm>
            <a:off x="4929052" y="962783"/>
            <a:ext cx="838200" cy="400110"/>
          </a:xfrm>
          <a:prstGeom prst="rect">
            <a:avLst/>
          </a:prstGeom>
          <a:noFill/>
        </p:spPr>
        <p:txBody>
          <a:bodyPr wrap="square" rtlCol="0">
            <a:spAutoFit/>
          </a:bodyPr>
          <a:lstStyle/>
          <a:p>
            <a:pPr algn="ctr"/>
            <a:r>
              <a:rPr lang="en-US" sz="2000" b="1" dirty="0">
                <a:solidFill>
                  <a:schemeClr val="bg1"/>
                </a:solidFill>
              </a:rPr>
              <a:t>H3[a]</a:t>
            </a:r>
          </a:p>
        </p:txBody>
      </p:sp>
      <p:sp>
        <p:nvSpPr>
          <p:cNvPr id="4" name="TextBox 3"/>
          <p:cNvSpPr txBox="1"/>
          <p:nvPr/>
        </p:nvSpPr>
        <p:spPr>
          <a:xfrm>
            <a:off x="304800" y="6488668"/>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5" name="Slide 42.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76200" y="6529450"/>
            <a:ext cx="304800" cy="304800"/>
          </a:xfrm>
          <a:prstGeom prst="rect">
            <a:avLst/>
          </a:prstGeom>
        </p:spPr>
      </p:pic>
      <p:sp>
        <p:nvSpPr>
          <p:cNvPr id="7" name="TextBox 6"/>
          <p:cNvSpPr txBox="1"/>
          <p:nvPr/>
        </p:nvSpPr>
        <p:spPr>
          <a:xfrm>
            <a:off x="4343400" y="4648200"/>
            <a:ext cx="2926080" cy="548640"/>
          </a:xfrm>
          <a:prstGeom prst="rect">
            <a:avLst/>
          </a:prstGeom>
          <a:noFill/>
        </p:spPr>
        <p:txBody>
          <a:bodyPr wrap="square" rtlCol="0">
            <a:spAutoFit/>
          </a:bodyPr>
          <a:lstStyle/>
          <a:p>
            <a:pPr algn="ctr"/>
            <a:r>
              <a:rPr lang="en-US" sz="3600" dirty="0">
                <a:solidFill>
                  <a:srgbClr val="FF66FF"/>
                </a:solidFill>
              </a:rPr>
              <a:t>“Histone Fold”</a:t>
            </a:r>
          </a:p>
        </p:txBody>
      </p:sp>
    </p:spTree>
    <p:custDataLst>
      <p:tags r:id="rId1"/>
    </p:custDataLst>
  </p:cSld>
  <p:clrMapOvr>
    <a:masterClrMapping/>
  </p:clrMapOvr>
  <p:transition advClick="0" advTm="4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9" presetClass="entr" presetSubtype="0" fill="hold" grpId="0" nodeType="afterEffect">
                                  <p:stCondLst>
                                    <p:cond delay="2500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par>
                          <p:cTn id="11" fill="hold">
                            <p:stCondLst>
                              <p:cond delay="25500"/>
                            </p:stCondLst>
                            <p:childTnLst>
                              <p:par>
                                <p:cTn id="12" presetID="9" presetClass="exit" presetSubtype="0" fill="hold" grpId="1" nodeType="afterEffect">
                                  <p:stCondLst>
                                    <p:cond delay="11000"/>
                                  </p:stCondLst>
                                  <p:childTnLst>
                                    <p:animEffect transition="out" filter="dissolv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71951" numSld="999">
                <p:cTn id="15" fill="hold" display="0">
                  <p:stCondLst>
                    <p:cond delay="indefinite"/>
                  </p:stCondLst>
                  <p:endCondLst>
                    <p:cond evt="onPrev" delay="0">
                      <p:tgtEl>
                        <p:sldTgt/>
                      </p:tgtEl>
                    </p:cond>
                    <p:cond evt="onStopAudio" delay="0">
                      <p:tgtEl>
                        <p:sldTgt/>
                      </p:tgtEl>
                    </p:cond>
                  </p:endCondLst>
                </p:cTn>
                <p:tgtEl>
                  <p:spTgt spid="5"/>
                </p:tgtEl>
              </p:cMediaNode>
            </p:audio>
          </p:childTnLst>
        </p:cTn>
      </p:par>
    </p:tnLst>
    <p:bldLst>
      <p:bldP spid="7" grpId="0"/>
      <p:bldP spid="7" grpId="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3[a]_truncated1.png"/>
          <p:cNvPicPr>
            <a:picLocks noChangeAspect="1"/>
          </p:cNvPicPr>
          <p:nvPr/>
        </p:nvPicPr>
        <p:blipFill>
          <a:blip r:embed="rId6" cstate="print"/>
          <a:stretch>
            <a:fillRect/>
          </a:stretch>
        </p:blipFill>
        <p:spPr>
          <a:xfrm>
            <a:off x="0" y="1235815"/>
            <a:ext cx="9144000" cy="4386370"/>
          </a:xfrm>
          <a:prstGeom prst="rect">
            <a:avLst/>
          </a:prstGeom>
        </p:spPr>
      </p:pic>
      <p:sp>
        <p:nvSpPr>
          <p:cNvPr id="3" name="TextBox 2"/>
          <p:cNvSpPr txBox="1"/>
          <p:nvPr/>
        </p:nvSpPr>
        <p:spPr>
          <a:xfrm>
            <a:off x="304800" y="6488668"/>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43.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536375"/>
            <a:ext cx="304800" cy="304800"/>
          </a:xfrm>
          <a:prstGeom prst="rect">
            <a:avLst/>
          </a:prstGeom>
        </p:spPr>
      </p:pic>
    </p:spTree>
    <p:custDataLst>
      <p:tags r:id="rId1"/>
    </p:custDataLst>
  </p:cSld>
  <p:clrMapOvr>
    <a:masterClrMapping/>
  </p:clrMapOvr>
  <p:transition advClick="0" advTm="58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8293" numSld="999">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3[a]_complete.png"/>
          <p:cNvPicPr>
            <a:picLocks noChangeAspect="1"/>
          </p:cNvPicPr>
          <p:nvPr/>
        </p:nvPicPr>
        <p:blipFill>
          <a:blip r:embed="rId6" cstate="print"/>
          <a:srcRect l="3157" r="4509"/>
          <a:stretch>
            <a:fillRect/>
          </a:stretch>
        </p:blipFill>
        <p:spPr>
          <a:xfrm>
            <a:off x="152400" y="917080"/>
            <a:ext cx="8991600" cy="4564966"/>
          </a:xfrm>
          <a:prstGeom prst="rect">
            <a:avLst/>
          </a:prstGeom>
        </p:spPr>
      </p:pic>
      <p:grpSp>
        <p:nvGrpSpPr>
          <p:cNvPr id="6" name="Group 5"/>
          <p:cNvGrpSpPr/>
          <p:nvPr/>
        </p:nvGrpSpPr>
        <p:grpSpPr>
          <a:xfrm>
            <a:off x="5638800" y="2603863"/>
            <a:ext cx="3276600" cy="461665"/>
            <a:chOff x="5715000" y="2564674"/>
            <a:chExt cx="3276600" cy="461665"/>
          </a:xfrm>
        </p:grpSpPr>
        <p:sp>
          <p:nvSpPr>
            <p:cNvPr id="3" name="TextBox 2"/>
            <p:cNvSpPr txBox="1"/>
            <p:nvPr/>
          </p:nvSpPr>
          <p:spPr>
            <a:xfrm>
              <a:off x="6781800" y="2564674"/>
              <a:ext cx="2209800" cy="461665"/>
            </a:xfrm>
            <a:prstGeom prst="rect">
              <a:avLst/>
            </a:prstGeom>
            <a:noFill/>
          </p:spPr>
          <p:txBody>
            <a:bodyPr wrap="square" rtlCol="0">
              <a:spAutoFit/>
            </a:bodyPr>
            <a:lstStyle/>
            <a:p>
              <a:pPr algn="ctr"/>
              <a:r>
                <a:rPr lang="en-US" sz="2400" dirty="0">
                  <a:solidFill>
                    <a:srgbClr val="FFFF00"/>
                  </a:solidFill>
                </a:rPr>
                <a:t>Additional helix</a:t>
              </a:r>
            </a:p>
          </p:txBody>
        </p:sp>
        <p:cxnSp>
          <p:nvCxnSpPr>
            <p:cNvPr id="5" name="Straight Arrow Connector 4"/>
            <p:cNvCxnSpPr/>
            <p:nvPr/>
          </p:nvCxnSpPr>
          <p:spPr>
            <a:xfrm rot="10800000">
              <a:off x="5715000" y="2806338"/>
              <a:ext cx="1097280" cy="1588"/>
            </a:xfrm>
            <a:prstGeom prst="straightConnector1">
              <a:avLst/>
            </a:prstGeom>
            <a:ln w="38100">
              <a:solidFill>
                <a:srgbClr val="FFFF00"/>
              </a:solidFill>
              <a:tailEnd type="arrow"/>
            </a:ln>
          </p:spPr>
          <p:style>
            <a:lnRef idx="1">
              <a:schemeClr val="accent2"/>
            </a:lnRef>
            <a:fillRef idx="0">
              <a:schemeClr val="accent2"/>
            </a:fillRef>
            <a:effectRef idx="0">
              <a:schemeClr val="accent2"/>
            </a:effectRef>
            <a:fontRef idx="minor">
              <a:schemeClr val="tx1"/>
            </a:fontRef>
          </p:style>
        </p:cxnSp>
      </p:grpSp>
      <p:sp>
        <p:nvSpPr>
          <p:cNvPr id="7" name="TextBox 6"/>
          <p:cNvSpPr txBox="1"/>
          <p:nvPr/>
        </p:nvSpPr>
        <p:spPr>
          <a:xfrm>
            <a:off x="304800" y="6488668"/>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8" name="Slide 44.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52450" y="6529450"/>
            <a:ext cx="304800" cy="304800"/>
          </a:xfrm>
          <a:prstGeom prst="rect">
            <a:avLst/>
          </a:prstGeom>
        </p:spPr>
      </p:pic>
    </p:spTree>
    <p:custDataLst>
      <p:tags r:id="rId1"/>
    </p:custDataLst>
  </p:cSld>
  <p:clrMapOvr>
    <a:masterClrMapping/>
  </p:clrMapOvr>
  <p:transition advClick="0" advTm="31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1951" numSld="999">
                <p:cTn id="12"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3[a]_truncated1.png"/>
          <p:cNvPicPr>
            <a:picLocks noChangeAspect="1"/>
          </p:cNvPicPr>
          <p:nvPr/>
        </p:nvPicPr>
        <p:blipFill>
          <a:blip r:embed="rId6" cstate="print"/>
          <a:stretch>
            <a:fillRect/>
          </a:stretch>
        </p:blipFill>
        <p:spPr>
          <a:xfrm>
            <a:off x="0" y="1235815"/>
            <a:ext cx="9144000" cy="4386370"/>
          </a:xfrm>
          <a:prstGeom prst="rect">
            <a:avLst/>
          </a:prstGeom>
        </p:spPr>
      </p:pic>
      <p:sp>
        <p:nvSpPr>
          <p:cNvPr id="3" name="TextBox 2"/>
          <p:cNvSpPr txBox="1"/>
          <p:nvPr/>
        </p:nvSpPr>
        <p:spPr>
          <a:xfrm>
            <a:off x="6019800" y="3424535"/>
            <a:ext cx="1600200" cy="461665"/>
          </a:xfrm>
          <a:prstGeom prst="rect">
            <a:avLst/>
          </a:prstGeom>
          <a:noFill/>
        </p:spPr>
        <p:txBody>
          <a:bodyPr wrap="square" rtlCol="0">
            <a:spAutoFit/>
          </a:bodyPr>
          <a:lstStyle/>
          <a:p>
            <a:r>
              <a:rPr lang="en-US" sz="2400" dirty="0">
                <a:solidFill>
                  <a:srgbClr val="FFFF00"/>
                </a:solidFill>
              </a:rPr>
              <a:t>N-terminus</a:t>
            </a:r>
          </a:p>
        </p:txBody>
      </p:sp>
      <p:sp>
        <p:nvSpPr>
          <p:cNvPr id="4" name="TextBox 3"/>
          <p:cNvSpPr txBox="1"/>
          <p:nvPr/>
        </p:nvSpPr>
        <p:spPr>
          <a:xfrm>
            <a:off x="1524000" y="2891135"/>
            <a:ext cx="1600200" cy="461665"/>
          </a:xfrm>
          <a:prstGeom prst="rect">
            <a:avLst/>
          </a:prstGeom>
          <a:noFill/>
        </p:spPr>
        <p:txBody>
          <a:bodyPr wrap="square" rtlCol="0">
            <a:spAutoFit/>
          </a:bodyPr>
          <a:lstStyle/>
          <a:p>
            <a:pPr algn="ctr"/>
            <a:r>
              <a:rPr lang="en-US" sz="2400" dirty="0">
                <a:solidFill>
                  <a:srgbClr val="FFFF00"/>
                </a:solidFill>
              </a:rPr>
              <a:t>C-terminus</a:t>
            </a:r>
          </a:p>
        </p:txBody>
      </p:sp>
      <p:sp>
        <p:nvSpPr>
          <p:cNvPr id="5" name="TextBox 4"/>
          <p:cNvSpPr txBox="1"/>
          <p:nvPr/>
        </p:nvSpPr>
        <p:spPr>
          <a:xfrm>
            <a:off x="5638800" y="3886200"/>
            <a:ext cx="1143000" cy="523220"/>
          </a:xfrm>
          <a:prstGeom prst="rect">
            <a:avLst/>
          </a:prstGeom>
          <a:noFill/>
        </p:spPr>
        <p:txBody>
          <a:bodyPr wrap="square" rtlCol="0">
            <a:spAutoFit/>
          </a:bodyPr>
          <a:lstStyle/>
          <a:p>
            <a:r>
              <a:rPr lang="en-US" sz="2800" dirty="0">
                <a:solidFill>
                  <a:srgbClr val="FFFF00"/>
                </a:solidFill>
              </a:rPr>
              <a:t>Helix I</a:t>
            </a:r>
          </a:p>
        </p:txBody>
      </p:sp>
      <p:sp>
        <p:nvSpPr>
          <p:cNvPr id="6" name="TextBox 5"/>
          <p:cNvSpPr txBox="1"/>
          <p:nvPr/>
        </p:nvSpPr>
        <p:spPr>
          <a:xfrm>
            <a:off x="304800" y="6488668"/>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8" name="Slide 45.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76200" y="6588825"/>
            <a:ext cx="304800" cy="304800"/>
          </a:xfrm>
          <a:prstGeom prst="rect">
            <a:avLst/>
          </a:prstGeom>
        </p:spPr>
      </p:pic>
    </p:spTree>
    <p:custDataLst>
      <p:tags r:id="rId1"/>
    </p:custDataLst>
  </p:cSld>
  <p:clrMapOvr>
    <a:masterClrMapping/>
  </p:clrMapOvr>
  <p:transition advClick="0" advTm="81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2" presetClass="entr" presetSubtype="2" fill="hold" grpId="0" nodeType="afterEffect">
                                  <p:stCondLst>
                                    <p:cond delay="1600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16500"/>
                            </p:stCondLst>
                            <p:childTnLst>
                              <p:par>
                                <p:cTn id="13" presetID="2" presetClass="entr" presetSubtype="8" fill="hold" grpId="0" nodeType="afterEffect">
                                  <p:stCondLst>
                                    <p:cond delay="30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par>
                          <p:cTn id="17" fill="hold">
                            <p:stCondLst>
                              <p:cond delay="20000"/>
                            </p:stCondLst>
                            <p:childTnLst>
                              <p:par>
                                <p:cTn id="18" presetID="1" presetClass="exit" presetSubtype="0" fill="hold" grpId="1" nodeType="afterEffect">
                                  <p:stCondLst>
                                    <p:cond delay="15000"/>
                                  </p:stCondLst>
                                  <p:childTnLst>
                                    <p:set>
                                      <p:cBhvr>
                                        <p:cTn id="19" dur="1" fill="hold">
                                          <p:stCondLst>
                                            <p:cond delay="0"/>
                                          </p:stCondLst>
                                        </p:cTn>
                                        <p:tgtEl>
                                          <p:spTgt spid="3"/>
                                        </p:tgtEl>
                                        <p:attrNameLst>
                                          <p:attrName>style.visibility</p:attrName>
                                        </p:attrNameLst>
                                      </p:cBhvr>
                                      <p:to>
                                        <p:strVal val="hidden"/>
                                      </p:to>
                                    </p:set>
                                  </p:childTnLst>
                                </p:cTn>
                              </p:par>
                              <p:par>
                                <p:cTn id="20" presetID="2" presetClass="entr" presetSubtype="2" fill="hold" grpId="0" nodeType="withEffect">
                                  <p:stCondLst>
                                    <p:cond delay="1500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1+#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4390" numSld="999">
                <p:cTn id="24"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3" grpId="0"/>
      <p:bldP spid="3" grpId="1"/>
      <p:bldP spid="4"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3[a]_truncated1.png"/>
          <p:cNvPicPr>
            <a:picLocks noChangeAspect="1"/>
          </p:cNvPicPr>
          <p:nvPr/>
        </p:nvPicPr>
        <p:blipFill>
          <a:blip r:embed="rId6" cstate="print"/>
          <a:stretch>
            <a:fillRect/>
          </a:stretch>
        </p:blipFill>
        <p:spPr>
          <a:xfrm>
            <a:off x="0" y="1235815"/>
            <a:ext cx="9144000" cy="4386370"/>
          </a:xfrm>
          <a:prstGeom prst="rect">
            <a:avLst/>
          </a:prstGeom>
        </p:spPr>
      </p:pic>
      <p:sp>
        <p:nvSpPr>
          <p:cNvPr id="4" name="TextBox 3"/>
          <p:cNvSpPr txBox="1"/>
          <p:nvPr/>
        </p:nvSpPr>
        <p:spPr>
          <a:xfrm>
            <a:off x="1524000" y="2891135"/>
            <a:ext cx="1600200" cy="461665"/>
          </a:xfrm>
          <a:prstGeom prst="rect">
            <a:avLst/>
          </a:prstGeom>
          <a:noFill/>
        </p:spPr>
        <p:txBody>
          <a:bodyPr wrap="square" rtlCol="0">
            <a:spAutoFit/>
          </a:bodyPr>
          <a:lstStyle/>
          <a:p>
            <a:pPr algn="ctr"/>
            <a:r>
              <a:rPr lang="en-US" sz="2400" dirty="0">
                <a:solidFill>
                  <a:srgbClr val="FFFF00"/>
                </a:solidFill>
              </a:rPr>
              <a:t>C-terminus</a:t>
            </a:r>
          </a:p>
        </p:txBody>
      </p:sp>
      <p:sp>
        <p:nvSpPr>
          <p:cNvPr id="5" name="TextBox 4"/>
          <p:cNvSpPr txBox="1"/>
          <p:nvPr/>
        </p:nvSpPr>
        <p:spPr>
          <a:xfrm>
            <a:off x="5638800" y="3886200"/>
            <a:ext cx="1143000" cy="523220"/>
          </a:xfrm>
          <a:prstGeom prst="rect">
            <a:avLst/>
          </a:prstGeom>
          <a:noFill/>
        </p:spPr>
        <p:txBody>
          <a:bodyPr wrap="square" rtlCol="0">
            <a:spAutoFit/>
          </a:bodyPr>
          <a:lstStyle/>
          <a:p>
            <a:r>
              <a:rPr lang="en-US" sz="2800" dirty="0">
                <a:solidFill>
                  <a:srgbClr val="FFFF00"/>
                </a:solidFill>
              </a:rPr>
              <a:t>Helix I</a:t>
            </a:r>
          </a:p>
        </p:txBody>
      </p:sp>
      <p:sp>
        <p:nvSpPr>
          <p:cNvPr id="7" name="TextBox 6"/>
          <p:cNvSpPr txBox="1"/>
          <p:nvPr/>
        </p:nvSpPr>
        <p:spPr>
          <a:xfrm>
            <a:off x="4572000" y="2819400"/>
            <a:ext cx="1371600" cy="584775"/>
          </a:xfrm>
          <a:prstGeom prst="rect">
            <a:avLst/>
          </a:prstGeom>
          <a:noFill/>
        </p:spPr>
        <p:txBody>
          <a:bodyPr wrap="square" rtlCol="0">
            <a:spAutoFit/>
          </a:bodyPr>
          <a:lstStyle/>
          <a:p>
            <a:r>
              <a:rPr lang="en-US" sz="3200" dirty="0">
                <a:solidFill>
                  <a:srgbClr val="FFFF00"/>
                </a:solidFill>
              </a:rPr>
              <a:t>Helix II</a:t>
            </a:r>
          </a:p>
        </p:txBody>
      </p:sp>
      <p:sp>
        <p:nvSpPr>
          <p:cNvPr id="8" name="TextBox 7"/>
          <p:cNvSpPr txBox="1"/>
          <p:nvPr/>
        </p:nvSpPr>
        <p:spPr>
          <a:xfrm>
            <a:off x="2248989" y="2451463"/>
            <a:ext cx="1295400" cy="523220"/>
          </a:xfrm>
          <a:prstGeom prst="rect">
            <a:avLst/>
          </a:prstGeom>
          <a:noFill/>
        </p:spPr>
        <p:txBody>
          <a:bodyPr wrap="square" rtlCol="0">
            <a:spAutoFit/>
          </a:bodyPr>
          <a:lstStyle/>
          <a:p>
            <a:r>
              <a:rPr lang="en-US" sz="2800" dirty="0">
                <a:solidFill>
                  <a:srgbClr val="FFFF00"/>
                </a:solidFill>
              </a:rPr>
              <a:t>Helix III</a:t>
            </a:r>
          </a:p>
        </p:txBody>
      </p:sp>
      <p:sp>
        <p:nvSpPr>
          <p:cNvPr id="9" name="TextBox 8"/>
          <p:cNvSpPr txBox="1"/>
          <p:nvPr/>
        </p:nvSpPr>
        <p:spPr>
          <a:xfrm>
            <a:off x="304800" y="6488668"/>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11" name="Slide 46.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588825"/>
            <a:ext cx="304800" cy="304800"/>
          </a:xfrm>
          <a:prstGeom prst="rect">
            <a:avLst/>
          </a:prstGeom>
        </p:spPr>
      </p:pic>
    </p:spTree>
    <p:custDataLst>
      <p:tags r:id="rId1"/>
    </p:custDataLst>
  </p:cSld>
  <p:clrMapOvr>
    <a:masterClrMapping/>
  </p:clrMapOvr>
  <p:transition advClick="0" advTm="58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2" presetClass="entr" presetSubtype="2" fill="hold" grpId="0" nodeType="afterEffect">
                                  <p:stCondLst>
                                    <p:cond delay="300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1+#ppt_w/2"/>
                                          </p:val>
                                        </p:tav>
                                        <p:tav tm="100000">
                                          <p:val>
                                            <p:strVal val="#ppt_x"/>
                                          </p:val>
                                        </p:tav>
                                      </p:tavLst>
                                    </p:anim>
                                    <p:anim calcmode="lin" valueType="num">
                                      <p:cBhvr additive="base">
                                        <p:cTn id="11" dur="500" fill="hold"/>
                                        <p:tgtEl>
                                          <p:spTgt spid="7"/>
                                        </p:tgtEl>
                                        <p:attrNameLst>
                                          <p:attrName>ppt_y</p:attrName>
                                        </p:attrNameLst>
                                      </p:cBhvr>
                                      <p:tavLst>
                                        <p:tav tm="0">
                                          <p:val>
                                            <p:strVal val="#ppt_y"/>
                                          </p:val>
                                        </p:tav>
                                        <p:tav tm="100000">
                                          <p:val>
                                            <p:strVal val="#ppt_y"/>
                                          </p:val>
                                        </p:tav>
                                      </p:tavLst>
                                    </p:anim>
                                  </p:childTnLst>
                                </p:cTn>
                              </p:par>
                            </p:childTnLst>
                          </p:cTn>
                        </p:par>
                        <p:par>
                          <p:cTn id="12" fill="hold">
                            <p:stCondLst>
                              <p:cond delay="3500"/>
                            </p:stCondLst>
                            <p:childTnLst>
                              <p:par>
                                <p:cTn id="13" presetID="9" presetClass="exit" presetSubtype="0" fill="hold" grpId="0" nodeType="afterEffect">
                                  <p:stCondLst>
                                    <p:cond delay="35000"/>
                                  </p:stCondLst>
                                  <p:childTnLst>
                                    <p:animEffect transition="out" filter="dissolv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2" presetClass="entr" presetSubtype="8" fill="hold" grpId="0" nodeType="withEffect">
                                  <p:stCondLst>
                                    <p:cond delay="3500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68293" numSld="999">
                <p:cTn id="20"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P spid="4" grpId="0"/>
      <p:bldP spid="7"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3[a]_truncated1.png"/>
          <p:cNvPicPr>
            <a:picLocks noChangeAspect="1"/>
          </p:cNvPicPr>
          <p:nvPr/>
        </p:nvPicPr>
        <p:blipFill>
          <a:blip r:embed="rId6" cstate="print"/>
          <a:stretch>
            <a:fillRect/>
          </a:stretch>
        </p:blipFill>
        <p:spPr>
          <a:xfrm>
            <a:off x="0" y="1235815"/>
            <a:ext cx="9144000" cy="4386370"/>
          </a:xfrm>
          <a:prstGeom prst="rect">
            <a:avLst/>
          </a:prstGeom>
        </p:spPr>
      </p:pic>
      <p:sp>
        <p:nvSpPr>
          <p:cNvPr id="5" name="TextBox 4"/>
          <p:cNvSpPr txBox="1"/>
          <p:nvPr/>
        </p:nvSpPr>
        <p:spPr>
          <a:xfrm>
            <a:off x="5638800" y="3886200"/>
            <a:ext cx="1143000" cy="523220"/>
          </a:xfrm>
          <a:prstGeom prst="rect">
            <a:avLst/>
          </a:prstGeom>
          <a:noFill/>
        </p:spPr>
        <p:txBody>
          <a:bodyPr wrap="square" rtlCol="0">
            <a:spAutoFit/>
          </a:bodyPr>
          <a:lstStyle/>
          <a:p>
            <a:r>
              <a:rPr lang="en-US" sz="2800" dirty="0">
                <a:solidFill>
                  <a:srgbClr val="FFFF00"/>
                </a:solidFill>
              </a:rPr>
              <a:t>Helix I</a:t>
            </a:r>
          </a:p>
        </p:txBody>
      </p:sp>
      <p:sp>
        <p:nvSpPr>
          <p:cNvPr id="6" name="TextBox 5"/>
          <p:cNvSpPr txBox="1"/>
          <p:nvPr/>
        </p:nvSpPr>
        <p:spPr>
          <a:xfrm>
            <a:off x="4114800" y="5029200"/>
            <a:ext cx="1524000" cy="461665"/>
          </a:xfrm>
          <a:prstGeom prst="rect">
            <a:avLst/>
          </a:prstGeom>
          <a:noFill/>
        </p:spPr>
        <p:txBody>
          <a:bodyPr wrap="square" rtlCol="0">
            <a:spAutoFit/>
          </a:bodyPr>
          <a:lstStyle/>
          <a:p>
            <a:pPr algn="ctr"/>
            <a:r>
              <a:rPr lang="en-US" sz="2400" dirty="0">
                <a:solidFill>
                  <a:srgbClr val="FFFF00"/>
                </a:solidFill>
                <a:sym typeface="Symbol"/>
              </a:rPr>
              <a:t>-Strand 1</a:t>
            </a:r>
            <a:endParaRPr lang="en-US" sz="2400" dirty="0">
              <a:solidFill>
                <a:srgbClr val="FFFF00"/>
              </a:solidFill>
            </a:endParaRPr>
          </a:p>
        </p:txBody>
      </p:sp>
      <p:sp>
        <p:nvSpPr>
          <p:cNvPr id="7" name="TextBox 6"/>
          <p:cNvSpPr txBox="1"/>
          <p:nvPr/>
        </p:nvSpPr>
        <p:spPr>
          <a:xfrm>
            <a:off x="4572000" y="2819400"/>
            <a:ext cx="1371600" cy="584775"/>
          </a:xfrm>
          <a:prstGeom prst="rect">
            <a:avLst/>
          </a:prstGeom>
          <a:noFill/>
        </p:spPr>
        <p:txBody>
          <a:bodyPr wrap="square" rtlCol="0">
            <a:spAutoFit/>
          </a:bodyPr>
          <a:lstStyle/>
          <a:p>
            <a:r>
              <a:rPr lang="en-US" sz="3200" dirty="0">
                <a:solidFill>
                  <a:srgbClr val="FFFF00"/>
                </a:solidFill>
              </a:rPr>
              <a:t>Helix II</a:t>
            </a:r>
          </a:p>
        </p:txBody>
      </p:sp>
      <p:sp>
        <p:nvSpPr>
          <p:cNvPr id="8" name="TextBox 7"/>
          <p:cNvSpPr txBox="1"/>
          <p:nvPr/>
        </p:nvSpPr>
        <p:spPr>
          <a:xfrm>
            <a:off x="2248989" y="2451463"/>
            <a:ext cx="1295400" cy="523220"/>
          </a:xfrm>
          <a:prstGeom prst="rect">
            <a:avLst/>
          </a:prstGeom>
          <a:noFill/>
        </p:spPr>
        <p:txBody>
          <a:bodyPr wrap="square" rtlCol="0">
            <a:spAutoFit/>
          </a:bodyPr>
          <a:lstStyle/>
          <a:p>
            <a:r>
              <a:rPr lang="en-US" sz="2800" dirty="0">
                <a:solidFill>
                  <a:srgbClr val="FFFF00"/>
                </a:solidFill>
              </a:rPr>
              <a:t>Helix III</a:t>
            </a:r>
          </a:p>
        </p:txBody>
      </p:sp>
      <p:sp>
        <p:nvSpPr>
          <p:cNvPr id="9" name="TextBox 8"/>
          <p:cNvSpPr txBox="1"/>
          <p:nvPr/>
        </p:nvSpPr>
        <p:spPr>
          <a:xfrm>
            <a:off x="3276600" y="1443335"/>
            <a:ext cx="1524000" cy="461665"/>
          </a:xfrm>
          <a:prstGeom prst="rect">
            <a:avLst/>
          </a:prstGeom>
          <a:noFill/>
        </p:spPr>
        <p:txBody>
          <a:bodyPr wrap="square" rtlCol="0">
            <a:spAutoFit/>
          </a:bodyPr>
          <a:lstStyle/>
          <a:p>
            <a:pPr algn="ctr"/>
            <a:r>
              <a:rPr lang="en-US" sz="2400" dirty="0">
                <a:solidFill>
                  <a:srgbClr val="FFFF00"/>
                </a:solidFill>
                <a:sym typeface="Symbol"/>
              </a:rPr>
              <a:t>-Strand 2</a:t>
            </a:r>
            <a:endParaRPr lang="en-US" sz="2400" dirty="0">
              <a:solidFill>
                <a:srgbClr val="FFFF00"/>
              </a:solidFill>
            </a:endParaRPr>
          </a:p>
        </p:txBody>
      </p:sp>
      <p:sp>
        <p:nvSpPr>
          <p:cNvPr id="10" name="TextBox 9"/>
          <p:cNvSpPr txBox="1"/>
          <p:nvPr/>
        </p:nvSpPr>
        <p:spPr>
          <a:xfrm>
            <a:off x="914400" y="6202680"/>
            <a:ext cx="7315200" cy="646331"/>
          </a:xfrm>
          <a:prstGeom prst="rect">
            <a:avLst/>
          </a:prstGeom>
          <a:noFill/>
        </p:spPr>
        <p:txBody>
          <a:bodyPr wrap="square" rtlCol="0">
            <a:spAutoFit/>
          </a:bodyPr>
          <a:lstStyle/>
          <a:p>
            <a:r>
              <a:rPr lang="en-US" dirty="0" err="1">
                <a:solidFill>
                  <a:schemeClr val="bg1"/>
                </a:solidFill>
              </a:rPr>
              <a:t>Ramakrishnan</a:t>
            </a:r>
            <a:r>
              <a:rPr lang="en-US" dirty="0">
                <a:solidFill>
                  <a:schemeClr val="bg1"/>
                </a:solidFill>
              </a:rPr>
              <a:t> V.  Histone structure and the organization of the nucleosome.  </a:t>
            </a:r>
            <a:r>
              <a:rPr lang="en-US" i="1" dirty="0">
                <a:solidFill>
                  <a:schemeClr val="bg1"/>
                </a:solidFill>
              </a:rPr>
              <a:t>Ann Rev </a:t>
            </a:r>
            <a:r>
              <a:rPr lang="en-US" i="1" dirty="0" err="1">
                <a:solidFill>
                  <a:schemeClr val="bg1"/>
                </a:solidFill>
              </a:rPr>
              <a:t>Biophys</a:t>
            </a:r>
            <a:r>
              <a:rPr lang="en-US" i="1" dirty="0">
                <a:solidFill>
                  <a:schemeClr val="bg1"/>
                </a:solidFill>
              </a:rPr>
              <a:t> </a:t>
            </a:r>
            <a:r>
              <a:rPr lang="en-US" i="1" dirty="0" err="1">
                <a:solidFill>
                  <a:schemeClr val="bg1"/>
                </a:solidFill>
              </a:rPr>
              <a:t>Biomol</a:t>
            </a:r>
            <a:r>
              <a:rPr lang="en-US" i="1" dirty="0">
                <a:solidFill>
                  <a:schemeClr val="bg1"/>
                </a:solidFill>
              </a:rPr>
              <a:t> </a:t>
            </a:r>
            <a:r>
              <a:rPr lang="en-US" i="1" dirty="0" err="1">
                <a:solidFill>
                  <a:schemeClr val="bg1"/>
                </a:solidFill>
              </a:rPr>
              <a:t>Struct</a:t>
            </a:r>
            <a:r>
              <a:rPr lang="en-US" i="1" dirty="0">
                <a:solidFill>
                  <a:schemeClr val="bg1"/>
                </a:solidFill>
              </a:rPr>
              <a:t> </a:t>
            </a:r>
            <a:r>
              <a:rPr lang="en-US" dirty="0">
                <a:solidFill>
                  <a:schemeClr val="bg1"/>
                </a:solidFill>
              </a:rPr>
              <a:t>(1997).  26:83-112. </a:t>
            </a:r>
            <a:r>
              <a:rPr lang="en-US" dirty="0">
                <a:solidFill>
                  <a:schemeClr val="bg1"/>
                </a:solidFill>
                <a:hlinkClick r:id="rId7"/>
              </a:rPr>
              <a:t>PMID: 9241414</a:t>
            </a:r>
            <a:r>
              <a:rPr lang="en-US" dirty="0">
                <a:solidFill>
                  <a:schemeClr val="bg1"/>
                </a:solidFill>
              </a:rPr>
              <a:t>.</a:t>
            </a:r>
          </a:p>
        </p:txBody>
      </p:sp>
      <p:sp>
        <p:nvSpPr>
          <p:cNvPr id="12" name="TextBox 11"/>
          <p:cNvSpPr txBox="1"/>
          <p:nvPr/>
        </p:nvSpPr>
        <p:spPr>
          <a:xfrm>
            <a:off x="7391400" y="-28700"/>
            <a:ext cx="1828800" cy="369332"/>
          </a:xfrm>
          <a:prstGeom prst="rect">
            <a:avLst/>
          </a:prstGeom>
          <a:noFill/>
        </p:spPr>
        <p:txBody>
          <a:bodyPr wrap="square" rtlCol="0">
            <a:spAutoFit/>
          </a:bodyPr>
          <a:lstStyle/>
          <a:p>
            <a:r>
              <a:rPr lang="en-US" dirty="0">
                <a:hlinkClick r:id="rId8" action="ppaction://hlinksldjump"/>
              </a:rPr>
              <a:t>Table of Contents</a:t>
            </a:r>
            <a:endParaRPr lang="en-US" dirty="0"/>
          </a:p>
        </p:txBody>
      </p:sp>
      <p:pic>
        <p:nvPicPr>
          <p:cNvPr id="11" name="Slide 47.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cstate="print"/>
          <a:stretch>
            <a:fillRect/>
          </a:stretch>
        </p:blipFill>
        <p:spPr>
          <a:xfrm>
            <a:off x="7150925" y="0"/>
            <a:ext cx="304800" cy="304800"/>
          </a:xfrm>
          <a:prstGeom prst="rect">
            <a:avLst/>
          </a:prstGeom>
        </p:spPr>
      </p:pic>
      <p:sp>
        <p:nvSpPr>
          <p:cNvPr id="13" name="TextBox 12"/>
          <p:cNvSpPr txBox="1"/>
          <p:nvPr/>
        </p:nvSpPr>
        <p:spPr>
          <a:xfrm>
            <a:off x="3364675" y="832275"/>
            <a:ext cx="1371600" cy="646331"/>
          </a:xfrm>
          <a:prstGeom prst="rect">
            <a:avLst/>
          </a:prstGeom>
          <a:noFill/>
        </p:spPr>
        <p:txBody>
          <a:bodyPr wrap="square" rtlCol="0">
            <a:spAutoFit/>
          </a:bodyPr>
          <a:lstStyle/>
          <a:p>
            <a:pPr algn="ctr"/>
            <a:r>
              <a:rPr lang="en-US" sz="3600" dirty="0">
                <a:solidFill>
                  <a:srgbClr val="FF66FF"/>
                </a:solidFill>
              </a:rPr>
              <a:t>“HSH”</a:t>
            </a:r>
          </a:p>
        </p:txBody>
      </p:sp>
      <p:sp>
        <p:nvSpPr>
          <p:cNvPr id="14" name="TextBox 13"/>
          <p:cNvSpPr txBox="1"/>
          <p:nvPr/>
        </p:nvSpPr>
        <p:spPr>
          <a:xfrm>
            <a:off x="4167250" y="5409200"/>
            <a:ext cx="1371600" cy="646331"/>
          </a:xfrm>
          <a:prstGeom prst="rect">
            <a:avLst/>
          </a:prstGeom>
          <a:noFill/>
        </p:spPr>
        <p:txBody>
          <a:bodyPr wrap="square" rtlCol="0">
            <a:spAutoFit/>
          </a:bodyPr>
          <a:lstStyle/>
          <a:p>
            <a:pPr algn="ctr"/>
            <a:r>
              <a:rPr lang="en-US" sz="3600" dirty="0">
                <a:solidFill>
                  <a:srgbClr val="FF66FF"/>
                </a:solidFill>
              </a:rPr>
              <a:t>“HSH”</a:t>
            </a:r>
          </a:p>
        </p:txBody>
      </p:sp>
    </p:spTree>
    <p:custDataLst>
      <p:tags r:id="rId1"/>
    </p:custDataLst>
  </p:cSld>
  <p:clrMapOvr>
    <a:masterClrMapping/>
  </p:clrMapOvr>
  <p:transition advClick="0" advTm="108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9" presetClass="exit" presetSubtype="0" fill="hold" grpId="0" nodeType="afterEffect">
                                  <p:stCondLst>
                                    <p:cond delay="5000"/>
                                  </p:stCondLst>
                                  <p:childTnLst>
                                    <p:animEffect transition="out" filter="dissolv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9" presetClass="exit" presetSubtype="0" fill="hold" grpId="0" nodeType="withEffect">
                                  <p:stCondLst>
                                    <p:cond delay="5000"/>
                                  </p:stCondLst>
                                  <p:childTnLst>
                                    <p:animEffect transition="out" filter="dissolv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par>
                                <p:cTn id="14" presetID="9" presetClass="exit" presetSubtype="0" fill="hold" grpId="0" nodeType="withEffect">
                                  <p:stCondLst>
                                    <p:cond delay="5000"/>
                                  </p:stCondLst>
                                  <p:childTnLst>
                                    <p:animEffect transition="out" filter="dissolv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par>
                                <p:cTn id="17" presetID="2" presetClass="entr" presetSubtype="4" fill="hold" grpId="0" nodeType="withEffect">
                                  <p:stCondLst>
                                    <p:cond delay="50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1" fill="hold" grpId="0" nodeType="withEffect">
                                  <p:stCondLst>
                                    <p:cond delay="50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0-#ppt_h/2"/>
                                          </p:val>
                                        </p:tav>
                                        <p:tav tm="100000">
                                          <p:val>
                                            <p:strVal val="#ppt_y"/>
                                          </p:val>
                                        </p:tav>
                                      </p:tavLst>
                                    </p:anim>
                                  </p:childTnLst>
                                </p:cTn>
                              </p:par>
                            </p:childTnLst>
                          </p:cTn>
                        </p:par>
                        <p:par>
                          <p:cTn id="25" fill="hold">
                            <p:stCondLst>
                              <p:cond delay="5500"/>
                            </p:stCondLst>
                            <p:childTnLst>
                              <p:par>
                                <p:cTn id="26" presetID="9" presetClass="entr" presetSubtype="0" fill="hold" grpId="0" nodeType="afterEffect">
                                  <p:stCondLst>
                                    <p:cond delay="1300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500"/>
                                        <p:tgtEl>
                                          <p:spTgt spid="13"/>
                                        </p:tgtEl>
                                      </p:cBhvr>
                                    </p:animEffect>
                                  </p:childTnLst>
                                </p:cTn>
                              </p:par>
                              <p:par>
                                <p:cTn id="29" presetID="9" presetClass="entr" presetSubtype="0" fill="hold" grpId="0" nodeType="withEffect">
                                  <p:stCondLst>
                                    <p:cond delay="1300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childTnLst>
                          </p:cTn>
                        </p:par>
                        <p:par>
                          <p:cTn id="32" fill="hold">
                            <p:stCondLst>
                              <p:cond delay="19000"/>
                            </p:stCondLst>
                            <p:childTnLst>
                              <p:par>
                                <p:cTn id="33" presetID="9" presetClass="exit" presetSubtype="0" fill="hold" grpId="1" nodeType="afterEffect">
                                  <p:stCondLst>
                                    <p:cond delay="7000"/>
                                  </p:stCondLst>
                                  <p:childTnLst>
                                    <p:animEffect transition="out" filter="dissolv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par>
                                <p:cTn id="36" presetID="9" presetClass="exit" presetSubtype="0" fill="hold" grpId="1" nodeType="withEffect">
                                  <p:stCondLst>
                                    <p:cond delay="7000"/>
                                  </p:stCondLst>
                                  <p:childTnLst>
                                    <p:animEffect transition="out" filter="dissolve">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childTnLst>
                          </p:cTn>
                        </p:par>
                        <p:par>
                          <p:cTn id="39" fill="hold">
                            <p:stCondLst>
                              <p:cond delay="26500"/>
                            </p:stCondLst>
                            <p:childTnLst>
                              <p:par>
                                <p:cTn id="40" presetID="2" presetClass="entr" presetSubtype="8" fill="hold" grpId="0" nodeType="afterEffect">
                                  <p:stCondLst>
                                    <p:cond delay="5400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0-#ppt_w/2"/>
                                          </p:val>
                                        </p:tav>
                                        <p:tav tm="100000">
                                          <p:val>
                                            <p:strVal val="#ppt_x"/>
                                          </p:val>
                                        </p:tav>
                                      </p:tavLst>
                                    </p:anim>
                                    <p:anim calcmode="lin" valueType="num">
                                      <p:cBhvr additive="base">
                                        <p:cTn id="4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67073" numSld="999">
                <p:cTn id="44"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P spid="5" grpId="0"/>
      <p:bldP spid="6" grpId="0"/>
      <p:bldP spid="7" grpId="0"/>
      <p:bldP spid="8" grpId="0"/>
      <p:bldP spid="9" grpId="0"/>
      <p:bldP spid="10" grpId="0"/>
      <p:bldP spid="13" grpId="0"/>
      <p:bldP spid="13" grpId="1"/>
      <p:bldP spid="14" grpId="0"/>
      <p:bldP spid="14" grpId="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H3[a]_truncated-rotate3.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8" cstate="print"/>
          <a:stretch>
            <a:fillRect/>
          </a:stretch>
        </p:blipFill>
        <p:spPr>
          <a:xfrm>
            <a:off x="2304288" y="1234440"/>
            <a:ext cx="4389120" cy="4389120"/>
          </a:xfrm>
          <a:prstGeom prst="rect">
            <a:avLst/>
          </a:prstGeom>
        </p:spPr>
      </p:pic>
      <p:sp>
        <p:nvSpPr>
          <p:cNvPr id="3" name="TextBox 2"/>
          <p:cNvSpPr txBox="1"/>
          <p:nvPr/>
        </p:nvSpPr>
        <p:spPr>
          <a:xfrm>
            <a:off x="304800" y="6488668"/>
            <a:ext cx="1828800" cy="369332"/>
          </a:xfrm>
          <a:prstGeom prst="rect">
            <a:avLst/>
          </a:prstGeom>
          <a:noFill/>
        </p:spPr>
        <p:txBody>
          <a:bodyPr wrap="square" rtlCol="0">
            <a:spAutoFit/>
          </a:bodyPr>
          <a:lstStyle/>
          <a:p>
            <a:r>
              <a:rPr lang="en-US" dirty="0">
                <a:hlinkClick r:id="rId9" action="ppaction://hlinksldjump"/>
              </a:rPr>
              <a:t>Table of Contents</a:t>
            </a:r>
            <a:endParaRPr lang="en-US" dirty="0"/>
          </a:p>
        </p:txBody>
      </p:sp>
      <p:pic>
        <p:nvPicPr>
          <p:cNvPr id="5" name="Slide 48.mp3">
            <a:hlinkClick r:id="" action="ppaction://media"/>
          </p:cNvPr>
          <p:cNvPicPr>
            <a:picLocks noChangeAspect="1"/>
          </p:cNvPicPr>
          <p:nvPr>
            <a:audioFile r:link="rId5"/>
            <p:extLst>
              <p:ext uri="{DAA4B4D4-6D71-4841-9C94-3DE7FCFB9230}">
                <p14:media xmlns:p14="http://schemas.microsoft.com/office/powerpoint/2010/main" r:link="rId4"/>
              </p:ext>
            </p:extLst>
          </p:nvPr>
        </p:nvPicPr>
        <p:blipFill>
          <a:blip r:embed="rId10" cstate="print"/>
          <a:stretch>
            <a:fillRect/>
          </a:stretch>
        </p:blipFill>
        <p:spPr>
          <a:xfrm>
            <a:off x="76200" y="6541325"/>
            <a:ext cx="304800" cy="304800"/>
          </a:xfrm>
          <a:prstGeom prst="rect">
            <a:avLst/>
          </a:prstGeom>
        </p:spPr>
      </p:pic>
    </p:spTree>
    <p:custDataLst>
      <p:tags r:id="rId1"/>
    </p:custDataLst>
  </p:cSld>
  <p:clrMapOvr>
    <a:masterClrMapping/>
  </p:clrMapOvr>
  <p:transition advClick="0" advTm="2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7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audio>
              <p:cMediaNode vol="78049" numSld="999">
                <p:cTn id="16"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H3[a]_truncated-rotate3.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6" cstate="print"/>
          <a:stretch>
            <a:fillRect/>
          </a:stretch>
        </p:blipFill>
        <p:spPr>
          <a:xfrm>
            <a:off x="2304288" y="1234440"/>
            <a:ext cx="4389120" cy="4389120"/>
          </a:xfrm>
          <a:prstGeom prst="rect">
            <a:avLst/>
          </a:prstGeom>
        </p:spPr>
      </p:pic>
      <p:sp>
        <p:nvSpPr>
          <p:cNvPr id="3" name="TextBox 2"/>
          <p:cNvSpPr txBox="1"/>
          <p:nvPr/>
        </p:nvSpPr>
        <p:spPr>
          <a:xfrm>
            <a:off x="304800" y="6488668"/>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spTree>
    <p:custDataLst>
      <p:tags r:id="rId1"/>
    </p:custDataLst>
  </p:cSld>
  <p:clrMapOvr>
    <a:masterClrMapping/>
  </p:clrMapOvr>
  <p:transition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366891"/>
            <a:ext cx="8991600" cy="6186309"/>
          </a:xfrm>
          <a:prstGeom prst="rect">
            <a:avLst/>
          </a:prstGeom>
          <a:noFill/>
        </p:spPr>
        <p:txBody>
          <a:bodyPr wrap="square" rtlCol="0">
            <a:spAutoFit/>
          </a:bodyPr>
          <a:lstStyle/>
          <a:p>
            <a:r>
              <a:rPr lang="en-US" sz="2200" dirty="0">
                <a:latin typeface="Arial" pitchFamily="34" charset="0"/>
                <a:cs typeface="Arial" pitchFamily="34" charset="0"/>
              </a:rPr>
              <a:t>Hello.  I’m Dr. Ken Biegeleisen.  I'm going to show you the structure of the histone octamer as currently portrayed in all textbooks of molecular biology.  Then I'm going to show you a modification of that structure, which adds order to the currently-disordered N-termini of its eight subunits.</a:t>
            </a:r>
          </a:p>
          <a:p>
            <a:r>
              <a:rPr lang="en-US" sz="2200" dirty="0">
                <a:latin typeface="Arial" pitchFamily="34" charset="0"/>
                <a:cs typeface="Arial" pitchFamily="34" charset="0"/>
              </a:rPr>
              <a:t> </a:t>
            </a:r>
          </a:p>
          <a:p>
            <a:r>
              <a:rPr lang="en-US" sz="2200" dirty="0">
                <a:latin typeface="Arial" pitchFamily="34" charset="0"/>
                <a:cs typeface="Arial" pitchFamily="34" charset="0"/>
              </a:rPr>
              <a:t>This presentation is divided into three parts.  Here, in Part I, I shall do no more than to review the current histone structure model.  If you're interested in the eukaryotic cell nucleus, I think you'll find this to be quite enjoyable.  I've gone to a lot of trouble to create 3D animations which should provide insight into this remarkable protein complex; an insight that cannot be had by simply staring at flat drawings.</a:t>
            </a:r>
          </a:p>
          <a:p>
            <a:endParaRPr lang="en-US" sz="2200" dirty="0">
              <a:latin typeface="Arial" pitchFamily="34" charset="0"/>
              <a:cs typeface="Arial" pitchFamily="34" charset="0"/>
            </a:endParaRPr>
          </a:p>
          <a:p>
            <a:r>
              <a:rPr lang="en-US" sz="2200" dirty="0">
                <a:latin typeface="Arial" pitchFamily="34" charset="0"/>
                <a:cs typeface="Arial" pitchFamily="34" charset="0"/>
              </a:rPr>
              <a:t>Nor can the histone octamer be comprehended by simply spinning around a virtual model of the whole thing, using Jmol or comparable programs, especially if the virtual model is of the entire nucleosome, which also includes the DNA, further obscuring the intricate and highly-ordered state of the octamer core.</a:t>
            </a:r>
          </a:p>
        </p:txBody>
      </p:sp>
      <p:sp>
        <p:nvSpPr>
          <p:cNvPr id="3" name="TextBox 2"/>
          <p:cNvSpPr txBox="1"/>
          <p:nvPr/>
        </p:nvSpPr>
        <p:spPr>
          <a:xfrm>
            <a:off x="76200" y="368300"/>
            <a:ext cx="8991600" cy="1785104"/>
          </a:xfrm>
          <a:prstGeom prst="rect">
            <a:avLst/>
          </a:prstGeom>
          <a:solidFill>
            <a:schemeClr val="bg1"/>
          </a:solidFill>
        </p:spPr>
        <p:txBody>
          <a:bodyPr wrap="square" rtlCol="0">
            <a:spAutoFit/>
          </a:bodyPr>
          <a:lstStyle/>
          <a:p>
            <a:r>
              <a:rPr lang="en-US" sz="2200" dirty="0">
                <a:solidFill>
                  <a:srgbClr val="FF00FF"/>
                </a:solidFill>
                <a:latin typeface="Arial" pitchFamily="34" charset="0"/>
                <a:cs typeface="Arial" pitchFamily="34" charset="0"/>
              </a:rPr>
              <a:t>Hello.  I’m Dr. Ken Biegeleisen.  I'm going to show you the structure of the histone octamer as currently portrayed in all textbooks of molecular biology.  Then I'm going to show you a modification of that structure, which adds order to the currently-disordered N-termini of its eight subunits.</a:t>
            </a:r>
          </a:p>
        </p:txBody>
      </p:sp>
      <p:sp>
        <p:nvSpPr>
          <p:cNvPr id="5" name="TextBox 4"/>
          <p:cNvSpPr txBox="1"/>
          <p:nvPr/>
        </p:nvSpPr>
        <p:spPr>
          <a:xfrm>
            <a:off x="76200" y="2398216"/>
            <a:ext cx="8991600" cy="2123658"/>
          </a:xfrm>
          <a:prstGeom prst="rect">
            <a:avLst/>
          </a:prstGeom>
          <a:solidFill>
            <a:schemeClr val="bg1"/>
          </a:solidFill>
        </p:spPr>
        <p:txBody>
          <a:bodyPr wrap="square" rtlCol="0">
            <a:spAutoFit/>
          </a:bodyPr>
          <a:lstStyle/>
          <a:p>
            <a:r>
              <a:rPr lang="en-US" sz="2200" dirty="0">
                <a:solidFill>
                  <a:srgbClr val="FF00FF"/>
                </a:solidFill>
                <a:latin typeface="Arial" pitchFamily="34" charset="0"/>
                <a:cs typeface="Arial" pitchFamily="34" charset="0"/>
              </a:rPr>
              <a:t>This presentation is divided into three parts.  Here, in Part I, I shall do no more than to review the current histone structure model.  If you're interested in the eukaryotic cell nucleus, I think you'll find this to be quite enjoyable.  I've gone to a lot of trouble to create 3D animations which should provide insight into this remarkable protein complex; an insight that cannot be had by simply staring at flat drawings.</a:t>
            </a:r>
          </a:p>
        </p:txBody>
      </p:sp>
      <p:sp>
        <p:nvSpPr>
          <p:cNvPr id="6" name="TextBox 5"/>
          <p:cNvSpPr txBox="1"/>
          <p:nvPr/>
        </p:nvSpPr>
        <p:spPr>
          <a:xfrm>
            <a:off x="76200" y="4737100"/>
            <a:ext cx="8991600" cy="1785104"/>
          </a:xfrm>
          <a:prstGeom prst="rect">
            <a:avLst/>
          </a:prstGeom>
          <a:solidFill>
            <a:schemeClr val="bg1"/>
          </a:solidFill>
        </p:spPr>
        <p:txBody>
          <a:bodyPr wrap="square" rtlCol="0">
            <a:spAutoFit/>
          </a:bodyPr>
          <a:lstStyle/>
          <a:p>
            <a:r>
              <a:rPr lang="en-US" sz="2200" dirty="0">
                <a:solidFill>
                  <a:srgbClr val="FF00FF"/>
                </a:solidFill>
                <a:latin typeface="Arial" pitchFamily="34" charset="0"/>
                <a:cs typeface="Arial" pitchFamily="34" charset="0"/>
              </a:rPr>
              <a:t>Nor can the histone octamer be comprehended by simply spinning around a virtual model of the whole thing, using Jmol or comparable programs, especially if the virtual model is of the entire nucleosome, which also includes the DNA, further obscuring the intricate and highly-ordered state of the octamer core.</a:t>
            </a:r>
          </a:p>
        </p:txBody>
      </p:sp>
      <p:sp>
        <p:nvSpPr>
          <p:cNvPr id="8" name="TextBox 7"/>
          <p:cNvSpPr txBox="1"/>
          <p:nvPr/>
        </p:nvSpPr>
        <p:spPr>
          <a:xfrm>
            <a:off x="7391400" y="6492240"/>
            <a:ext cx="1828800" cy="365760"/>
          </a:xfrm>
          <a:prstGeom prst="rect">
            <a:avLst/>
          </a:prstGeom>
          <a:noFill/>
        </p:spPr>
        <p:txBody>
          <a:bodyPr wrap="square" rtlCol="0">
            <a:spAutoFit/>
          </a:bodyPr>
          <a:lstStyle/>
          <a:p>
            <a:r>
              <a:rPr lang="en-US" dirty="0">
                <a:hlinkClick r:id="rId6" action="ppaction://hlinksldjump"/>
              </a:rPr>
              <a:t>Table of Contents</a:t>
            </a:r>
            <a:endParaRPr lang="en-US" dirty="0"/>
          </a:p>
        </p:txBody>
      </p:sp>
      <p:pic>
        <p:nvPicPr>
          <p:cNvPr id="15" name="Slide 5-original.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7176448" y="6539552"/>
            <a:ext cx="304800" cy="304800"/>
          </a:xfrm>
          <a:prstGeom prst="rect">
            <a:avLst/>
          </a:prstGeom>
        </p:spPr>
      </p:pic>
    </p:spTree>
    <p:custDataLst>
      <p:tags r:id="rId1"/>
    </p:custDataLst>
  </p:cSld>
  <p:clrMapOvr>
    <a:masterClrMapping/>
  </p:clrMapOvr>
  <p:transition advClick="0" advTm="7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9" presetClass="entr" presetSubtype="0" fill="hold" grpId="0" nodeType="afterEffect">
                                  <p:stCondLst>
                                    <p:cond delay="200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par>
                          <p:cTn id="11" fill="hold">
                            <p:stCondLst>
                              <p:cond delay="2500"/>
                            </p:stCondLst>
                            <p:childTnLst>
                              <p:par>
                                <p:cTn id="12" presetID="9" presetClass="exit" presetSubtype="0" fill="hold" grpId="1" nodeType="afterEffect">
                                  <p:stCondLst>
                                    <p:cond delay="17000"/>
                                  </p:stCondLst>
                                  <p:childTnLst>
                                    <p:animEffect transition="out" filter="dissolv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par>
                                <p:cTn id="15" presetID="9" presetClass="entr" presetSubtype="0" fill="hold" grpId="0" nodeType="withEffect">
                                  <p:stCondLst>
                                    <p:cond delay="1700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par>
                          <p:cTn id="18" fill="hold">
                            <p:stCondLst>
                              <p:cond delay="20000"/>
                            </p:stCondLst>
                            <p:childTnLst>
                              <p:par>
                                <p:cTn id="19" presetID="9" presetClass="exit" presetSubtype="0" fill="hold" grpId="1" nodeType="afterEffect">
                                  <p:stCondLst>
                                    <p:cond delay="28000"/>
                                  </p:stCondLst>
                                  <p:childTnLst>
                                    <p:animEffect transition="out" filter="dissolv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9" presetClass="entr" presetSubtype="0" fill="hold" grpId="0" nodeType="withEffect">
                                  <p:stCondLst>
                                    <p:cond delay="28000"/>
                                  </p:stCondLst>
                                  <p:childTnLst>
                                    <p:set>
                                      <p:cBhvr>
                                        <p:cTn id="23" dur="1" fill="hold">
                                          <p:stCondLst>
                                            <p:cond delay="0"/>
                                          </p:stCondLst>
                                        </p:cTn>
                                        <p:tgtEl>
                                          <p:spTgt spid="6"/>
                                        </p:tgtEl>
                                        <p:attrNameLst>
                                          <p:attrName>style.visibility</p:attrName>
                                        </p:attrNameLst>
                                      </p:cBhvr>
                                      <p:to>
                                        <p:strVal val="visible"/>
                                      </p:to>
                                    </p:set>
                                    <p:animEffect transition="in" filter="dissolv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79268" numSld="999">
                <p:cTn id="25" fill="hold" display="0">
                  <p:stCondLst>
                    <p:cond delay="indefinite"/>
                  </p:stCondLst>
                  <p:endCondLst>
                    <p:cond evt="onPrev" delay="0">
                      <p:tgtEl>
                        <p:sldTgt/>
                      </p:tgtEl>
                    </p:cond>
                    <p:cond evt="onStopAudio" delay="0">
                      <p:tgtEl>
                        <p:sldTgt/>
                      </p:tgtEl>
                    </p:cond>
                  </p:endCondLst>
                </p:cTn>
                <p:tgtEl>
                  <p:spTgt spid="15"/>
                </p:tgtEl>
              </p:cMediaNode>
            </p:audio>
          </p:childTnLst>
        </p:cTn>
      </p:par>
    </p:tnLst>
    <p:bldLst>
      <p:bldP spid="3" grpId="0" animBg="1"/>
      <p:bldP spid="3" grpId="1" animBg="1"/>
      <p:bldP spid="5" grpId="0" animBg="1"/>
      <p:bldP spid="5" grpId="1" animBg="1"/>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H3[a]_truncated-rotate3.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6" cstate="print"/>
          <a:stretch>
            <a:fillRect/>
          </a:stretch>
        </p:blipFill>
        <p:spPr>
          <a:xfrm>
            <a:off x="2304288" y="1234440"/>
            <a:ext cx="4389120" cy="4389120"/>
          </a:xfrm>
          <a:prstGeom prst="rect">
            <a:avLst/>
          </a:prstGeom>
        </p:spPr>
      </p:pic>
      <p:sp>
        <p:nvSpPr>
          <p:cNvPr id="3" name="TextBox 2"/>
          <p:cNvSpPr txBox="1"/>
          <p:nvPr/>
        </p:nvSpPr>
        <p:spPr>
          <a:xfrm>
            <a:off x="304800" y="6488668"/>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spTree>
    <p:custDataLst>
      <p:tags r:id="rId1"/>
    </p:custDataLst>
  </p:cSld>
  <p:clrMapOvr>
    <a:masterClrMapping/>
  </p:clrMapOvr>
  <p:transition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H3[a]_truncated-rotate3.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6" cstate="print"/>
          <a:stretch>
            <a:fillRect/>
          </a:stretch>
        </p:blipFill>
        <p:spPr>
          <a:xfrm>
            <a:off x="2304288" y="1234440"/>
            <a:ext cx="4389120" cy="4389120"/>
          </a:xfrm>
          <a:prstGeom prst="rect">
            <a:avLst/>
          </a:prstGeom>
        </p:spPr>
      </p:pic>
      <p:sp>
        <p:nvSpPr>
          <p:cNvPr id="3" name="TextBox 2"/>
          <p:cNvSpPr txBox="1"/>
          <p:nvPr/>
        </p:nvSpPr>
        <p:spPr>
          <a:xfrm>
            <a:off x="304800" y="6488668"/>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spTree>
    <p:custDataLst>
      <p:tags r:id="rId1"/>
    </p:custDataLst>
  </p:cSld>
  <p:clrMapOvr>
    <a:masterClrMapping/>
  </p:clrMapOvr>
  <p:transition advClick="0"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3[a]_truncated1.png"/>
          <p:cNvPicPr>
            <a:picLocks noChangeAspect="1"/>
          </p:cNvPicPr>
          <p:nvPr/>
        </p:nvPicPr>
        <p:blipFill>
          <a:blip r:embed="rId6" cstate="print"/>
          <a:stretch>
            <a:fillRect/>
          </a:stretch>
        </p:blipFill>
        <p:spPr>
          <a:xfrm>
            <a:off x="0" y="1235815"/>
            <a:ext cx="9144000" cy="4386370"/>
          </a:xfrm>
          <a:prstGeom prst="rect">
            <a:avLst/>
          </a:prstGeom>
        </p:spPr>
      </p:pic>
      <p:pic>
        <p:nvPicPr>
          <p:cNvPr id="3" name="Picture 4"/>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4122420" y="3068320"/>
            <a:ext cx="640080" cy="640080"/>
          </a:xfrm>
          <a:prstGeom prst="rect">
            <a:avLst/>
          </a:prstGeom>
          <a:noFill/>
          <a:ln w="9525">
            <a:noFill/>
            <a:miter lim="800000"/>
            <a:headEnd/>
            <a:tailEnd/>
          </a:ln>
          <a:effectLst/>
        </p:spPr>
      </p:pic>
      <p:sp>
        <p:nvSpPr>
          <p:cNvPr id="4" name="TextBox 3"/>
          <p:cNvSpPr txBox="1"/>
          <p:nvPr/>
        </p:nvSpPr>
        <p:spPr>
          <a:xfrm>
            <a:off x="304800" y="6488668"/>
            <a:ext cx="1828800" cy="369332"/>
          </a:xfrm>
          <a:prstGeom prst="rect">
            <a:avLst/>
          </a:prstGeom>
          <a:noFill/>
        </p:spPr>
        <p:txBody>
          <a:bodyPr wrap="square" rtlCol="0">
            <a:spAutoFit/>
          </a:bodyPr>
          <a:lstStyle/>
          <a:p>
            <a:r>
              <a:rPr lang="en-US" dirty="0">
                <a:hlinkClick r:id="rId8" action="ppaction://hlinksldjump"/>
              </a:rPr>
              <a:t>Table of Contents</a:t>
            </a:r>
            <a:endParaRPr lang="en-US" dirty="0"/>
          </a:p>
        </p:txBody>
      </p:sp>
      <p:pic>
        <p:nvPicPr>
          <p:cNvPr id="5" name="Slide 52 [was 49].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cstate="print"/>
          <a:stretch>
            <a:fillRect/>
          </a:stretch>
        </p:blipFill>
        <p:spPr>
          <a:xfrm>
            <a:off x="64325" y="6529450"/>
            <a:ext cx="304800" cy="304800"/>
          </a:xfrm>
          <a:prstGeom prst="rect">
            <a:avLst/>
          </a:prstGeom>
        </p:spPr>
      </p:pic>
    </p:spTree>
    <p:custDataLst>
      <p:tags r:id="rId1"/>
    </p:custDataLst>
  </p:cSld>
  <p:clrMapOvr>
    <a:masterClrMapping/>
  </p:clrMapOvr>
  <p:transition advClick="0" advTm="4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2" presetClass="entr" presetSubtype="8" fill="hold" nodeType="afterEffect">
                                  <p:stCondLst>
                                    <p:cond delay="2100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0-#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5610" numSld="999">
                <p:cTn id="12"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3[a]_truncated1.png"/>
          <p:cNvPicPr>
            <a:picLocks noChangeAspect="1"/>
          </p:cNvPicPr>
          <p:nvPr/>
        </p:nvPicPr>
        <p:blipFill>
          <a:blip r:embed="rId6" cstate="print"/>
          <a:stretch>
            <a:fillRect/>
          </a:stretch>
        </p:blipFill>
        <p:spPr>
          <a:xfrm>
            <a:off x="0" y="1235815"/>
            <a:ext cx="9144000" cy="4386370"/>
          </a:xfrm>
          <a:prstGeom prst="rect">
            <a:avLst/>
          </a:prstGeom>
        </p:spPr>
      </p:pic>
      <p:sp>
        <p:nvSpPr>
          <p:cNvPr id="3" name="TextBox 2"/>
          <p:cNvSpPr txBox="1"/>
          <p:nvPr/>
        </p:nvSpPr>
        <p:spPr>
          <a:xfrm>
            <a:off x="304800" y="6488668"/>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53 [was 50].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9275" y="6529450"/>
            <a:ext cx="304800" cy="304800"/>
          </a:xfrm>
          <a:prstGeom prst="rect">
            <a:avLst/>
          </a:prstGeom>
        </p:spPr>
      </p:pic>
    </p:spTree>
    <p:custDataLst>
      <p:tags r:id="rId1"/>
    </p:custDataLst>
  </p:cSld>
  <p:clrMapOvr>
    <a:masterClrMapping/>
  </p:clrMapOvr>
  <p:transition advClick="0" advTm="3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10800000">
                                      <p:cBhvr>
                                        <p:cTn id="6" dur="2000" fill="hold"/>
                                        <p:tgtEl>
                                          <p:spTgt spid="2"/>
                                        </p:tgtEl>
                                        <p:attrNameLst>
                                          <p:attrName>r</p:attrName>
                                        </p:attrNameLst>
                                      </p:cBhvr>
                                    </p:animRot>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1" fill="hold"/>
                                        <p:tgtEl>
                                          <p:spTgt spid="4"/>
                                        </p:tgtEl>
                                      </p:cBhvr>
                                    </p:cmd>
                                  </p:childTnLst>
                                </p:cTn>
                              </p:par>
                            </p:childTnLst>
                          </p:cTn>
                        </p:par>
                        <p:par>
                          <p:cTn id="10" fill="hold">
                            <p:stCondLst>
                              <p:cond delay="2000"/>
                            </p:stCondLst>
                            <p:childTnLst>
                              <p:par>
                                <p:cTn id="11" presetID="8" presetClass="emph" presetSubtype="0" fill="hold" nodeType="afterEffect">
                                  <p:stCondLst>
                                    <p:cond delay="14000"/>
                                  </p:stCondLst>
                                  <p:childTnLst>
                                    <p:animRot by="10800000">
                                      <p:cBhvr>
                                        <p:cTn id="12"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73171" numSld="999">
                <p:cTn id="13"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H3[a]_erect2.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6" cstate="print"/>
          <a:stretch>
            <a:fillRect/>
          </a:stretch>
        </p:blipFill>
        <p:spPr>
          <a:xfrm>
            <a:off x="2313432" y="1243584"/>
            <a:ext cx="4389120" cy="4389120"/>
          </a:xfrm>
          <a:prstGeom prst="rect">
            <a:avLst/>
          </a:prstGeom>
        </p:spPr>
      </p:pic>
      <p:sp>
        <p:nvSpPr>
          <p:cNvPr id="3" name="TextBox 2"/>
          <p:cNvSpPr txBox="1"/>
          <p:nvPr/>
        </p:nvSpPr>
        <p:spPr>
          <a:xfrm>
            <a:off x="304800" y="6488668"/>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spTree>
    <p:custDataLst>
      <p:tags r:id="rId1"/>
    </p:custDataLst>
  </p:cSld>
  <p:clrMapOvr>
    <a:masterClrMapping/>
  </p:clrMapOvr>
  <p:transition advClick="0" advTm="35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3[a]_erect28.png"/>
          <p:cNvPicPr>
            <a:picLocks noChangeAspect="1"/>
          </p:cNvPicPr>
          <p:nvPr/>
        </p:nvPicPr>
        <p:blipFill>
          <a:blip r:embed="rId6" cstate="print"/>
          <a:stretch>
            <a:fillRect/>
          </a:stretch>
        </p:blipFill>
        <p:spPr>
          <a:xfrm>
            <a:off x="0" y="1235815"/>
            <a:ext cx="9144000" cy="4386370"/>
          </a:xfrm>
          <a:prstGeom prst="rect">
            <a:avLst/>
          </a:prstGeom>
        </p:spPr>
      </p:pic>
      <p:sp>
        <p:nvSpPr>
          <p:cNvPr id="4" name="TextBox 3"/>
          <p:cNvSpPr txBox="1"/>
          <p:nvPr/>
        </p:nvSpPr>
        <p:spPr>
          <a:xfrm>
            <a:off x="304800" y="6488668"/>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5" name="Slide 55 [was 52].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71250" y="6541325"/>
            <a:ext cx="304800" cy="304800"/>
          </a:xfrm>
          <a:prstGeom prst="rect">
            <a:avLst/>
          </a:prstGeom>
        </p:spPr>
      </p:pic>
      <p:sp>
        <p:nvSpPr>
          <p:cNvPr id="6" name="TextBox 5"/>
          <p:cNvSpPr txBox="1"/>
          <p:nvPr/>
        </p:nvSpPr>
        <p:spPr>
          <a:xfrm rot="19487550">
            <a:off x="4898575" y="1928750"/>
            <a:ext cx="1143000" cy="523220"/>
          </a:xfrm>
          <a:prstGeom prst="rect">
            <a:avLst/>
          </a:prstGeom>
          <a:noFill/>
        </p:spPr>
        <p:txBody>
          <a:bodyPr wrap="square" rtlCol="0">
            <a:spAutoFit/>
          </a:bodyPr>
          <a:lstStyle/>
          <a:p>
            <a:r>
              <a:rPr lang="en-US" sz="2800" dirty="0">
                <a:solidFill>
                  <a:srgbClr val="FFFF00"/>
                </a:solidFill>
              </a:rPr>
              <a:t>Helix I</a:t>
            </a:r>
          </a:p>
        </p:txBody>
      </p:sp>
      <p:sp>
        <p:nvSpPr>
          <p:cNvPr id="7" name="TextBox 6"/>
          <p:cNvSpPr txBox="1"/>
          <p:nvPr/>
        </p:nvSpPr>
        <p:spPr>
          <a:xfrm>
            <a:off x="5364480" y="3439180"/>
            <a:ext cx="1188720" cy="523220"/>
          </a:xfrm>
          <a:prstGeom prst="rect">
            <a:avLst/>
          </a:prstGeom>
          <a:noFill/>
        </p:spPr>
        <p:txBody>
          <a:bodyPr wrap="square" rtlCol="0">
            <a:spAutoFit/>
          </a:bodyPr>
          <a:lstStyle/>
          <a:p>
            <a:pPr algn="ctr"/>
            <a:r>
              <a:rPr lang="en-US" sz="2800" dirty="0">
                <a:solidFill>
                  <a:srgbClr val="FFFF00"/>
                </a:solidFill>
              </a:rPr>
              <a:t>Helix II</a:t>
            </a:r>
          </a:p>
        </p:txBody>
      </p:sp>
      <p:sp>
        <p:nvSpPr>
          <p:cNvPr id="8" name="TextBox 7"/>
          <p:cNvSpPr txBox="1"/>
          <p:nvPr/>
        </p:nvSpPr>
        <p:spPr>
          <a:xfrm>
            <a:off x="3962400" y="4505980"/>
            <a:ext cx="1295400" cy="523220"/>
          </a:xfrm>
          <a:prstGeom prst="rect">
            <a:avLst/>
          </a:prstGeom>
          <a:noFill/>
        </p:spPr>
        <p:txBody>
          <a:bodyPr wrap="square" rtlCol="0">
            <a:spAutoFit/>
          </a:bodyPr>
          <a:lstStyle/>
          <a:p>
            <a:r>
              <a:rPr lang="en-US" sz="2800" dirty="0">
                <a:solidFill>
                  <a:srgbClr val="FFFF00"/>
                </a:solidFill>
              </a:rPr>
              <a:t>Helix III</a:t>
            </a:r>
          </a:p>
        </p:txBody>
      </p:sp>
    </p:spTree>
    <p:custDataLst>
      <p:tags r:id="rId1"/>
    </p:custDataLst>
  </p:cSld>
  <p:clrMapOvr>
    <a:masterClrMapping/>
  </p:clrMapOvr>
  <p:transition advClick="0" advTm="3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2" presetClass="entr" presetSubtype="2" fill="hold" grpId="0" nodeType="afterEffect">
                                  <p:stCondLst>
                                    <p:cond delay="200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1+#ppt_w/2"/>
                                          </p:val>
                                        </p:tav>
                                        <p:tav tm="100000">
                                          <p:val>
                                            <p:strVal val="#ppt_x"/>
                                          </p:val>
                                        </p:tav>
                                      </p:tavLst>
                                    </p:anim>
                                    <p:anim calcmode="lin" valueType="num">
                                      <p:cBhvr additive="base">
                                        <p:cTn id="11" dur="500" fill="hold"/>
                                        <p:tgtEl>
                                          <p:spTgt spid="7"/>
                                        </p:tgtEl>
                                        <p:attrNameLst>
                                          <p:attrName>ppt_y</p:attrName>
                                        </p:attrNameLst>
                                      </p:cBhvr>
                                      <p:tavLst>
                                        <p:tav tm="0">
                                          <p:val>
                                            <p:strVal val="#ppt_y"/>
                                          </p:val>
                                        </p:tav>
                                        <p:tav tm="100000">
                                          <p:val>
                                            <p:strVal val="#ppt_y"/>
                                          </p:val>
                                        </p:tav>
                                      </p:tavLst>
                                    </p:anim>
                                  </p:childTnLst>
                                </p:cTn>
                              </p:par>
                            </p:childTnLst>
                          </p:cTn>
                        </p:par>
                        <p:par>
                          <p:cTn id="12" fill="hold">
                            <p:stCondLst>
                              <p:cond delay="2500"/>
                            </p:stCondLst>
                            <p:childTnLst>
                              <p:par>
                                <p:cTn id="13" presetID="9" presetClass="entr" presetSubtype="0" fill="hold" grpId="0" nodeType="afterEffect">
                                  <p:stCondLst>
                                    <p:cond delay="600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par>
                          <p:cTn id="16" fill="hold">
                            <p:stCondLst>
                              <p:cond delay="9000"/>
                            </p:stCondLst>
                            <p:childTnLst>
                              <p:par>
                                <p:cTn id="17" presetID="9" presetClass="entr" presetSubtype="0" fill="hold" grpId="0" nodeType="afterEffect">
                                  <p:stCondLst>
                                    <p:cond delay="400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74390" numSld="999">
                <p:cTn id="20" fill="hold" display="0">
                  <p:stCondLst>
                    <p:cond delay="indefinite"/>
                  </p:stCondLst>
                  <p:endCondLst>
                    <p:cond evt="onPrev" delay="0">
                      <p:tgtEl>
                        <p:sldTgt/>
                      </p:tgtEl>
                    </p:cond>
                    <p:cond evt="onStopAudio" delay="0">
                      <p:tgtEl>
                        <p:sldTgt/>
                      </p:tgtEl>
                    </p:cond>
                  </p:endCondLst>
                </p:cTn>
                <p:tgtEl>
                  <p:spTgt spid="5"/>
                </p:tgtEl>
              </p:cMediaNode>
            </p:audio>
          </p:childTnLst>
        </p:cTn>
      </p:par>
    </p:tnLst>
    <p:bldLst>
      <p:bldP spid="6" grpId="0"/>
      <p:bldP spid="7"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3[a]_erect_annotated.png"/>
          <p:cNvPicPr>
            <a:picLocks noChangeAspect="1"/>
          </p:cNvPicPr>
          <p:nvPr/>
        </p:nvPicPr>
        <p:blipFill>
          <a:blip r:embed="rId6" cstate="print"/>
          <a:stretch>
            <a:fillRect/>
          </a:stretch>
        </p:blipFill>
        <p:spPr>
          <a:xfrm>
            <a:off x="0" y="1235815"/>
            <a:ext cx="9144000" cy="4386370"/>
          </a:xfrm>
          <a:prstGeom prst="rect">
            <a:avLst/>
          </a:prstGeom>
        </p:spPr>
      </p:pic>
      <p:sp>
        <p:nvSpPr>
          <p:cNvPr id="3" name="TextBox 2"/>
          <p:cNvSpPr txBox="1"/>
          <p:nvPr/>
        </p:nvSpPr>
        <p:spPr>
          <a:xfrm>
            <a:off x="304800" y="6488668"/>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56 [was 53].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81150" y="6541325"/>
            <a:ext cx="304800" cy="304800"/>
          </a:xfrm>
          <a:prstGeom prst="rect">
            <a:avLst/>
          </a:prstGeom>
        </p:spPr>
      </p:pic>
    </p:spTree>
    <p:custDataLst>
      <p:tags r:id="rId1"/>
    </p:custDataLst>
  </p:cSld>
  <p:clrMapOvr>
    <a:masterClrMapping/>
  </p:clrMapOvr>
  <p:transition advClick="0" advTm="33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439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extBox 1"/>
          <p:cNvSpPr txBox="1"/>
          <p:nvPr/>
        </p:nvSpPr>
        <p:spPr>
          <a:xfrm>
            <a:off x="685800" y="2981980"/>
            <a:ext cx="7696200" cy="523220"/>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Other </a:t>
            </a:r>
            <a:r>
              <a:rPr lang="en-US" sz="2800" dirty="0">
                <a:latin typeface="Times New Roman" pitchFamily="18" charset="0"/>
                <a:cs typeface="Times New Roman" pitchFamily="18" charset="0"/>
                <a:sym typeface="Symbol"/>
              </a:rPr>
              <a:t>-helices (in addition to Helices I, II and III)</a:t>
            </a:r>
          </a:p>
        </p:txBody>
      </p:sp>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4" action="ppaction://hlinksldjump"/>
              </a:rPr>
              <a:t>Table of Contents</a:t>
            </a:r>
            <a:endParaRPr lang="en-US" dirty="0"/>
          </a:p>
        </p:txBody>
      </p:sp>
    </p:spTree>
    <p:custDataLst>
      <p:tags r:id="rId1"/>
    </p:custDataLst>
  </p:cSld>
  <p:clrMapOvr>
    <a:masterClrMapping/>
  </p:clrMapOvr>
  <p:transition advClick="0" advTm="5000"/>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3[a]-only_Luger.png"/>
          <p:cNvPicPr>
            <a:picLocks noChangeAspect="1"/>
          </p:cNvPicPr>
          <p:nvPr/>
        </p:nvPicPr>
        <p:blipFill>
          <a:blip r:embed="rId6" cstate="print"/>
          <a:stretch>
            <a:fillRect/>
          </a:stretch>
        </p:blipFill>
        <p:spPr>
          <a:xfrm>
            <a:off x="0" y="1235815"/>
            <a:ext cx="9144000" cy="4386370"/>
          </a:xfrm>
          <a:prstGeom prst="rect">
            <a:avLst/>
          </a:prstGeom>
        </p:spPr>
      </p:pic>
      <p:sp>
        <p:nvSpPr>
          <p:cNvPr id="3" name="TextBox 2"/>
          <p:cNvSpPr txBox="1"/>
          <p:nvPr/>
        </p:nvSpPr>
        <p:spPr>
          <a:xfrm rot="19770703">
            <a:off x="4922880" y="4126780"/>
            <a:ext cx="990600" cy="400110"/>
          </a:xfrm>
          <a:prstGeom prst="rect">
            <a:avLst/>
          </a:prstGeom>
          <a:noFill/>
        </p:spPr>
        <p:txBody>
          <a:bodyPr wrap="square" rtlCol="0">
            <a:spAutoFit/>
          </a:bodyPr>
          <a:lstStyle/>
          <a:p>
            <a:pPr algn="ctr"/>
            <a:r>
              <a:rPr lang="en-US" sz="2000" dirty="0">
                <a:solidFill>
                  <a:srgbClr val="FFFF00"/>
                </a:solidFill>
              </a:rPr>
              <a:t>Helix I</a:t>
            </a:r>
          </a:p>
        </p:txBody>
      </p:sp>
      <p:sp>
        <p:nvSpPr>
          <p:cNvPr id="4" name="TextBox 3"/>
          <p:cNvSpPr txBox="1"/>
          <p:nvPr/>
        </p:nvSpPr>
        <p:spPr>
          <a:xfrm rot="18186349">
            <a:off x="2584496" y="2860446"/>
            <a:ext cx="1066800" cy="400110"/>
          </a:xfrm>
          <a:prstGeom prst="rect">
            <a:avLst/>
          </a:prstGeom>
          <a:noFill/>
        </p:spPr>
        <p:txBody>
          <a:bodyPr wrap="square" rtlCol="0">
            <a:spAutoFit/>
          </a:bodyPr>
          <a:lstStyle/>
          <a:p>
            <a:pPr algn="ctr"/>
            <a:r>
              <a:rPr lang="en-US" sz="2000" dirty="0">
                <a:solidFill>
                  <a:srgbClr val="FFFF00"/>
                </a:solidFill>
              </a:rPr>
              <a:t>Helix III</a:t>
            </a:r>
          </a:p>
        </p:txBody>
      </p:sp>
      <p:sp>
        <p:nvSpPr>
          <p:cNvPr id="5" name="TextBox 4"/>
          <p:cNvSpPr txBox="1"/>
          <p:nvPr/>
        </p:nvSpPr>
        <p:spPr>
          <a:xfrm rot="3514757">
            <a:off x="3495371" y="3603508"/>
            <a:ext cx="990600" cy="400110"/>
          </a:xfrm>
          <a:prstGeom prst="rect">
            <a:avLst/>
          </a:prstGeom>
          <a:noFill/>
        </p:spPr>
        <p:txBody>
          <a:bodyPr wrap="square" rtlCol="0">
            <a:spAutoFit/>
          </a:bodyPr>
          <a:lstStyle/>
          <a:p>
            <a:pPr algn="ctr"/>
            <a:r>
              <a:rPr lang="en-US" sz="2000" dirty="0">
                <a:solidFill>
                  <a:srgbClr val="FFFF00"/>
                </a:solidFill>
              </a:rPr>
              <a:t>Helix II</a:t>
            </a:r>
          </a:p>
        </p:txBody>
      </p:sp>
      <p:sp>
        <p:nvSpPr>
          <p:cNvPr id="6" name="TextBox 5"/>
          <p:cNvSpPr txBox="1"/>
          <p:nvPr/>
        </p:nvSpPr>
        <p:spPr>
          <a:xfrm>
            <a:off x="5244737" y="2829580"/>
            <a:ext cx="1524000" cy="523220"/>
          </a:xfrm>
          <a:prstGeom prst="rect">
            <a:avLst/>
          </a:prstGeom>
          <a:noFill/>
        </p:spPr>
        <p:txBody>
          <a:bodyPr wrap="square" rtlCol="0">
            <a:spAutoFit/>
          </a:bodyPr>
          <a:lstStyle/>
          <a:p>
            <a:pPr algn="ctr"/>
            <a:r>
              <a:rPr lang="en-US" sz="2800" dirty="0">
                <a:solidFill>
                  <a:srgbClr val="FFFF00"/>
                </a:solidFill>
              </a:rPr>
              <a:t>Helix “0”</a:t>
            </a:r>
          </a:p>
        </p:txBody>
      </p:sp>
      <p:pic>
        <p:nvPicPr>
          <p:cNvPr id="7" name="Slide 58.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64325" y="6541325"/>
            <a:ext cx="304800" cy="304800"/>
          </a:xfrm>
          <a:prstGeom prst="rect">
            <a:avLst/>
          </a:prstGeom>
        </p:spPr>
      </p:pic>
      <p:sp>
        <p:nvSpPr>
          <p:cNvPr id="8" name="TextBox 7"/>
          <p:cNvSpPr txBox="1"/>
          <p:nvPr/>
        </p:nvSpPr>
        <p:spPr>
          <a:xfrm>
            <a:off x="304800" y="6488668"/>
            <a:ext cx="1828800" cy="369332"/>
          </a:xfrm>
          <a:prstGeom prst="rect">
            <a:avLst/>
          </a:prstGeom>
          <a:noFill/>
        </p:spPr>
        <p:txBody>
          <a:bodyPr wrap="square" rtlCol="0">
            <a:spAutoFit/>
          </a:bodyPr>
          <a:lstStyle/>
          <a:p>
            <a:r>
              <a:rPr lang="en-US" dirty="0">
                <a:hlinkClick r:id="rId8" action="ppaction://hlinksldjump"/>
              </a:rPr>
              <a:t>Table of Contents</a:t>
            </a:r>
            <a:endParaRPr lang="en-US" dirty="0"/>
          </a:p>
        </p:txBody>
      </p:sp>
    </p:spTree>
    <p:custDataLst>
      <p:tags r:id="rId1"/>
    </p:custDataLst>
  </p:cSld>
  <p:clrMapOvr>
    <a:masterClrMapping/>
  </p:clrMapOvr>
  <p:transition advClick="0" advTm="112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2" presetClass="entr" presetSubtype="2" fill="hold" grpId="0" nodeType="afterEffect">
                                  <p:stCondLst>
                                    <p:cond delay="7000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2000" fill="hold"/>
                                        <p:tgtEl>
                                          <p:spTgt spid="6"/>
                                        </p:tgtEl>
                                        <p:attrNameLst>
                                          <p:attrName>ppt_x</p:attrName>
                                        </p:attrNameLst>
                                      </p:cBhvr>
                                      <p:tavLst>
                                        <p:tav tm="0">
                                          <p:val>
                                            <p:strVal val="1+#ppt_w/2"/>
                                          </p:val>
                                        </p:tav>
                                        <p:tav tm="100000">
                                          <p:val>
                                            <p:strVal val="#ppt_x"/>
                                          </p:val>
                                        </p:tav>
                                      </p:tavLst>
                                    </p:anim>
                                    <p:anim calcmode="lin" valueType="num">
                                      <p:cBhvr additive="base">
                                        <p:cTn id="11" dur="2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9268" numSld="999">
                <p:cTn id="12"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2B[d]_1.png"/>
          <p:cNvPicPr>
            <a:picLocks noChangeAspect="1"/>
          </p:cNvPicPr>
          <p:nvPr/>
        </p:nvPicPr>
        <p:blipFill>
          <a:blip r:embed="rId6" cstate="print"/>
          <a:stretch>
            <a:fillRect/>
          </a:stretch>
        </p:blipFill>
        <p:spPr>
          <a:xfrm>
            <a:off x="2141009" y="998009"/>
            <a:ext cx="4861982" cy="4861982"/>
          </a:xfrm>
          <a:prstGeom prst="rect">
            <a:avLst/>
          </a:prstGeom>
        </p:spPr>
      </p:pic>
      <p:sp>
        <p:nvSpPr>
          <p:cNvPr id="3" name="TextBox 2"/>
          <p:cNvSpPr txBox="1"/>
          <p:nvPr/>
        </p:nvSpPr>
        <p:spPr>
          <a:xfrm rot="18435625">
            <a:off x="5175462" y="4217025"/>
            <a:ext cx="838200" cy="400110"/>
          </a:xfrm>
          <a:prstGeom prst="rect">
            <a:avLst/>
          </a:prstGeom>
          <a:noFill/>
        </p:spPr>
        <p:txBody>
          <a:bodyPr wrap="square" rtlCol="0">
            <a:spAutoFit/>
          </a:bodyPr>
          <a:lstStyle/>
          <a:p>
            <a:pPr algn="ctr"/>
            <a:r>
              <a:rPr lang="en-US" sz="2000" dirty="0">
                <a:solidFill>
                  <a:srgbClr val="FFFF00"/>
                </a:solidFill>
              </a:rPr>
              <a:t>Helix I</a:t>
            </a:r>
          </a:p>
        </p:txBody>
      </p:sp>
      <p:sp>
        <p:nvSpPr>
          <p:cNvPr id="4" name="TextBox 3"/>
          <p:cNvSpPr txBox="1"/>
          <p:nvPr/>
        </p:nvSpPr>
        <p:spPr>
          <a:xfrm rot="17890332">
            <a:off x="2369317" y="2964352"/>
            <a:ext cx="1066800" cy="400110"/>
          </a:xfrm>
          <a:prstGeom prst="rect">
            <a:avLst/>
          </a:prstGeom>
          <a:noFill/>
        </p:spPr>
        <p:txBody>
          <a:bodyPr wrap="square" rtlCol="0">
            <a:spAutoFit/>
          </a:bodyPr>
          <a:lstStyle/>
          <a:p>
            <a:pPr algn="ctr"/>
            <a:r>
              <a:rPr lang="en-US" sz="2000" dirty="0">
                <a:solidFill>
                  <a:srgbClr val="FFFF00"/>
                </a:solidFill>
              </a:rPr>
              <a:t>Helix III</a:t>
            </a:r>
          </a:p>
        </p:txBody>
      </p:sp>
      <p:sp>
        <p:nvSpPr>
          <p:cNvPr id="5" name="TextBox 4"/>
          <p:cNvSpPr txBox="1"/>
          <p:nvPr/>
        </p:nvSpPr>
        <p:spPr>
          <a:xfrm rot="3576051">
            <a:off x="4366305" y="3266768"/>
            <a:ext cx="914400" cy="400110"/>
          </a:xfrm>
          <a:prstGeom prst="rect">
            <a:avLst/>
          </a:prstGeom>
          <a:noFill/>
        </p:spPr>
        <p:txBody>
          <a:bodyPr wrap="square" rtlCol="0">
            <a:spAutoFit/>
          </a:bodyPr>
          <a:lstStyle/>
          <a:p>
            <a:pPr algn="ctr"/>
            <a:r>
              <a:rPr lang="en-US" sz="2000" dirty="0">
                <a:solidFill>
                  <a:srgbClr val="FFFF00"/>
                </a:solidFill>
              </a:rPr>
              <a:t>Helix II</a:t>
            </a:r>
          </a:p>
        </p:txBody>
      </p:sp>
      <p:sp>
        <p:nvSpPr>
          <p:cNvPr id="6" name="TextBox 5"/>
          <p:cNvSpPr txBox="1"/>
          <p:nvPr/>
        </p:nvSpPr>
        <p:spPr>
          <a:xfrm>
            <a:off x="4648200" y="1752600"/>
            <a:ext cx="1447800" cy="461665"/>
          </a:xfrm>
          <a:prstGeom prst="rect">
            <a:avLst/>
          </a:prstGeom>
          <a:noFill/>
        </p:spPr>
        <p:txBody>
          <a:bodyPr wrap="square" rtlCol="0">
            <a:spAutoFit/>
          </a:bodyPr>
          <a:lstStyle/>
          <a:p>
            <a:pPr algn="ctr"/>
            <a:r>
              <a:rPr lang="en-US" sz="2400" dirty="0">
                <a:solidFill>
                  <a:srgbClr val="FFFF00"/>
                </a:solidFill>
              </a:rPr>
              <a:t>“Helix IV”</a:t>
            </a:r>
          </a:p>
        </p:txBody>
      </p:sp>
      <p:pic>
        <p:nvPicPr>
          <p:cNvPr id="7" name="Picture 6" descr="H2B[d]_2.png"/>
          <p:cNvPicPr>
            <a:picLocks noChangeAspect="1"/>
          </p:cNvPicPr>
          <p:nvPr/>
        </p:nvPicPr>
        <p:blipFill>
          <a:blip r:embed="rId7" cstate="print"/>
          <a:stretch>
            <a:fillRect/>
          </a:stretch>
        </p:blipFill>
        <p:spPr>
          <a:xfrm>
            <a:off x="2141009" y="998009"/>
            <a:ext cx="4861982" cy="4861982"/>
          </a:xfrm>
          <a:prstGeom prst="rect">
            <a:avLst/>
          </a:prstGeom>
        </p:spPr>
      </p:pic>
      <p:pic>
        <p:nvPicPr>
          <p:cNvPr id="8" name="Picture 7" descr="H2B[d]_3.png"/>
          <p:cNvPicPr>
            <a:picLocks noChangeAspect="1"/>
          </p:cNvPicPr>
          <p:nvPr/>
        </p:nvPicPr>
        <p:blipFill>
          <a:blip r:embed="rId8" cstate="print"/>
          <a:stretch>
            <a:fillRect/>
          </a:stretch>
        </p:blipFill>
        <p:spPr>
          <a:xfrm>
            <a:off x="2141009" y="998009"/>
            <a:ext cx="4861982" cy="4861982"/>
          </a:xfrm>
          <a:prstGeom prst="rect">
            <a:avLst/>
          </a:prstGeom>
        </p:spPr>
      </p:pic>
      <p:pic>
        <p:nvPicPr>
          <p:cNvPr id="9" name="Picture 8" descr="H2B[d]_4.png"/>
          <p:cNvPicPr>
            <a:picLocks noChangeAspect="1"/>
          </p:cNvPicPr>
          <p:nvPr/>
        </p:nvPicPr>
        <p:blipFill>
          <a:blip r:embed="rId9" cstate="print"/>
          <a:stretch>
            <a:fillRect/>
          </a:stretch>
        </p:blipFill>
        <p:spPr>
          <a:xfrm>
            <a:off x="2141009" y="998009"/>
            <a:ext cx="4861982" cy="4861982"/>
          </a:xfrm>
          <a:prstGeom prst="rect">
            <a:avLst/>
          </a:prstGeom>
        </p:spPr>
      </p:pic>
      <p:pic>
        <p:nvPicPr>
          <p:cNvPr id="10" name="Picture 9" descr="H2B[d]_5.png"/>
          <p:cNvPicPr>
            <a:picLocks noChangeAspect="1"/>
          </p:cNvPicPr>
          <p:nvPr/>
        </p:nvPicPr>
        <p:blipFill>
          <a:blip r:embed="rId10" cstate="print"/>
          <a:stretch>
            <a:fillRect/>
          </a:stretch>
        </p:blipFill>
        <p:spPr>
          <a:xfrm>
            <a:off x="2141009" y="998009"/>
            <a:ext cx="4861982" cy="4861982"/>
          </a:xfrm>
          <a:prstGeom prst="rect">
            <a:avLst/>
          </a:prstGeom>
        </p:spPr>
      </p:pic>
      <p:sp>
        <p:nvSpPr>
          <p:cNvPr id="11" name="TextBox 10"/>
          <p:cNvSpPr txBox="1"/>
          <p:nvPr/>
        </p:nvSpPr>
        <p:spPr>
          <a:xfrm>
            <a:off x="304800" y="6488668"/>
            <a:ext cx="1828800" cy="369332"/>
          </a:xfrm>
          <a:prstGeom prst="rect">
            <a:avLst/>
          </a:prstGeom>
          <a:noFill/>
        </p:spPr>
        <p:txBody>
          <a:bodyPr wrap="square" rtlCol="0">
            <a:spAutoFit/>
          </a:bodyPr>
          <a:lstStyle/>
          <a:p>
            <a:r>
              <a:rPr lang="en-US" dirty="0">
                <a:hlinkClick r:id="rId11" action="ppaction://hlinksldjump"/>
              </a:rPr>
              <a:t>Table of Contents</a:t>
            </a:r>
            <a:endParaRPr lang="en-US" dirty="0"/>
          </a:p>
        </p:txBody>
      </p:sp>
      <p:pic>
        <p:nvPicPr>
          <p:cNvPr id="12" name="Slide 59.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2" cstate="print"/>
          <a:stretch>
            <a:fillRect/>
          </a:stretch>
        </p:blipFill>
        <p:spPr>
          <a:xfrm>
            <a:off x="64325" y="6541325"/>
            <a:ext cx="304800" cy="304800"/>
          </a:xfrm>
          <a:prstGeom prst="rect">
            <a:avLst/>
          </a:prstGeom>
        </p:spPr>
      </p:pic>
    </p:spTree>
    <p:custDataLst>
      <p:tags r:id="rId1"/>
    </p:custDataLst>
  </p:cSld>
  <p:clrMapOvr>
    <a:masterClrMapping/>
  </p:clrMapOvr>
  <p:transition advClick="0" advTm="6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par>
                          <p:cTn id="7" fill="hold">
                            <p:stCondLst>
                              <p:cond delay="0"/>
                            </p:stCondLst>
                            <p:childTnLst>
                              <p:par>
                                <p:cTn id="8" presetID="2" presetClass="entr" presetSubtype="2" fill="hold" grpId="0" nodeType="afterEffect">
                                  <p:stCondLst>
                                    <p:cond delay="2100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1+#ppt_w/2"/>
                                          </p:val>
                                        </p:tav>
                                        <p:tav tm="100000">
                                          <p:val>
                                            <p:strVal val="#ppt_x"/>
                                          </p:val>
                                        </p:tav>
                                      </p:tavLst>
                                    </p:anim>
                                    <p:anim calcmode="lin" valueType="num">
                                      <p:cBhvr additive="base">
                                        <p:cTn id="11" dur="1000" fill="hold"/>
                                        <p:tgtEl>
                                          <p:spTgt spid="6"/>
                                        </p:tgtEl>
                                        <p:attrNameLst>
                                          <p:attrName>ppt_y</p:attrName>
                                        </p:attrNameLst>
                                      </p:cBhvr>
                                      <p:tavLst>
                                        <p:tav tm="0">
                                          <p:val>
                                            <p:strVal val="#ppt_y"/>
                                          </p:val>
                                        </p:tav>
                                        <p:tav tm="100000">
                                          <p:val>
                                            <p:strVal val="#ppt_y"/>
                                          </p:val>
                                        </p:tav>
                                      </p:tavLst>
                                    </p:anim>
                                  </p:childTnLst>
                                </p:cTn>
                              </p:par>
                            </p:childTnLst>
                          </p:cTn>
                        </p:par>
                        <p:par>
                          <p:cTn id="12" fill="hold">
                            <p:stCondLst>
                              <p:cond delay="22000"/>
                            </p:stCondLst>
                            <p:childTnLst>
                              <p:par>
                                <p:cTn id="13" presetID="1" presetClass="exit" presetSubtype="0" fill="hold" grpId="1" nodeType="afterEffect">
                                  <p:stCondLst>
                                    <p:cond delay="900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xit" presetSubtype="0" fill="hold" grpId="0" nodeType="withEffect">
                                  <p:stCondLst>
                                    <p:cond delay="900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xit" presetSubtype="0" fill="hold" grpId="0" nodeType="withEffect">
                                  <p:stCondLst>
                                    <p:cond delay="900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xit" presetSubtype="0" fill="hold" grpId="0" nodeType="withEffect">
                                  <p:stCondLst>
                                    <p:cond delay="9000"/>
                                  </p:stCondLst>
                                  <p:childTnLst>
                                    <p:set>
                                      <p:cBhvr>
                                        <p:cTn id="20" dur="1" fill="hold">
                                          <p:stCondLst>
                                            <p:cond delay="0"/>
                                          </p:stCondLst>
                                        </p:cTn>
                                        <p:tgtEl>
                                          <p:spTgt spid="4"/>
                                        </p:tgtEl>
                                        <p:attrNameLst>
                                          <p:attrName>style.visibility</p:attrName>
                                        </p:attrNameLst>
                                      </p:cBhvr>
                                      <p:to>
                                        <p:strVal val="hidden"/>
                                      </p:to>
                                    </p:set>
                                  </p:childTnLst>
                                </p:cTn>
                              </p:par>
                            </p:childTnLst>
                          </p:cTn>
                        </p:par>
                        <p:par>
                          <p:cTn id="21" fill="hold">
                            <p:stCondLst>
                              <p:cond delay="31000"/>
                            </p:stCondLst>
                            <p:childTnLst>
                              <p:par>
                                <p:cTn id="22" presetID="1"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par>
                          <p:cTn id="24" fill="hold">
                            <p:stCondLst>
                              <p:cond delay="31000"/>
                            </p:stCondLst>
                            <p:childTnLst>
                              <p:par>
                                <p:cTn id="25" presetID="1" presetClass="entr" presetSubtype="0" fill="hold" nodeType="afterEffect">
                                  <p:stCondLst>
                                    <p:cond delay="1000"/>
                                  </p:stCondLst>
                                  <p:childTnLst>
                                    <p:set>
                                      <p:cBhvr>
                                        <p:cTn id="26" dur="1" fill="hold">
                                          <p:stCondLst>
                                            <p:cond delay="0"/>
                                          </p:stCondLst>
                                        </p:cTn>
                                        <p:tgtEl>
                                          <p:spTgt spid="8"/>
                                        </p:tgtEl>
                                        <p:attrNameLst>
                                          <p:attrName>style.visibility</p:attrName>
                                        </p:attrNameLst>
                                      </p:cBhvr>
                                      <p:to>
                                        <p:strVal val="visible"/>
                                      </p:to>
                                    </p:set>
                                  </p:childTnLst>
                                </p:cTn>
                              </p:par>
                            </p:childTnLst>
                          </p:cTn>
                        </p:par>
                        <p:par>
                          <p:cTn id="27" fill="hold">
                            <p:stCondLst>
                              <p:cond delay="32000"/>
                            </p:stCondLst>
                            <p:childTnLst>
                              <p:par>
                                <p:cTn id="28" presetID="1" presetClass="entr" presetSubtype="0" fill="hold" nodeType="afterEffect">
                                  <p:stCondLst>
                                    <p:cond delay="1000"/>
                                  </p:stCondLst>
                                  <p:childTnLst>
                                    <p:set>
                                      <p:cBhvr>
                                        <p:cTn id="29" dur="1" fill="hold">
                                          <p:stCondLst>
                                            <p:cond delay="0"/>
                                          </p:stCondLst>
                                        </p:cTn>
                                        <p:tgtEl>
                                          <p:spTgt spid="9"/>
                                        </p:tgtEl>
                                        <p:attrNameLst>
                                          <p:attrName>style.visibility</p:attrName>
                                        </p:attrNameLst>
                                      </p:cBhvr>
                                      <p:to>
                                        <p:strVal val="visible"/>
                                      </p:to>
                                    </p:set>
                                  </p:childTnLst>
                                </p:cTn>
                              </p:par>
                            </p:childTnLst>
                          </p:cTn>
                        </p:par>
                        <p:par>
                          <p:cTn id="30" fill="hold">
                            <p:stCondLst>
                              <p:cond delay="33000"/>
                            </p:stCondLst>
                            <p:childTnLst>
                              <p:par>
                                <p:cTn id="31" presetID="1" presetClass="entr" presetSubtype="0" fill="hold" nodeType="afterEffect">
                                  <p:stCondLst>
                                    <p:cond delay="100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78049" numSld="999">
                <p:cTn id="33" fill="hold" display="0">
                  <p:stCondLst>
                    <p:cond delay="indefinite"/>
                  </p:stCondLst>
                  <p:endCondLst>
                    <p:cond evt="onPrev" delay="0">
                      <p:tgtEl>
                        <p:sldTgt/>
                      </p:tgtEl>
                    </p:cond>
                    <p:cond evt="onStopAudio" delay="0">
                      <p:tgtEl>
                        <p:sldTgt/>
                      </p:tgtEl>
                    </p:cond>
                  </p:endCondLst>
                </p:cTn>
                <p:tgtEl>
                  <p:spTgt spid="12"/>
                </p:tgtEl>
              </p:cMediaNode>
            </p:audio>
          </p:childTnLst>
        </p:cTn>
      </p:par>
    </p:tnLst>
    <p:bldLst>
      <p:bldP spid="3" grpId="0"/>
      <p:bldP spid="4" grpId="0"/>
      <p:bldP spid="5" grpId="0"/>
      <p:bldP spid="6" grpId="0"/>
      <p:bldP spid="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5726" y="533400"/>
            <a:ext cx="7848600" cy="646331"/>
          </a:xfrm>
          <a:prstGeom prst="rect">
            <a:avLst/>
          </a:prstGeom>
          <a:noFill/>
        </p:spPr>
        <p:txBody>
          <a:bodyPr wrap="square" rtlCol="0">
            <a:spAutoFit/>
          </a:bodyPr>
          <a:lstStyle/>
          <a:p>
            <a:pPr algn="ctr"/>
            <a:r>
              <a:rPr lang="en-US" sz="3600" u="sng" dirty="0"/>
              <a:t>Heroes of the Histone Octamer</a:t>
            </a:r>
          </a:p>
        </p:txBody>
      </p:sp>
      <p:sp>
        <p:nvSpPr>
          <p:cNvPr id="3" name="TextBox 2"/>
          <p:cNvSpPr txBox="1"/>
          <p:nvPr/>
        </p:nvSpPr>
        <p:spPr>
          <a:xfrm>
            <a:off x="596537" y="1447800"/>
            <a:ext cx="8001000" cy="2339102"/>
          </a:xfrm>
          <a:prstGeom prst="rect">
            <a:avLst/>
          </a:prstGeom>
          <a:noFill/>
        </p:spPr>
        <p:txBody>
          <a:bodyPr wrap="square" rtlCol="0">
            <a:spAutoFit/>
          </a:bodyPr>
          <a:lstStyle/>
          <a:p>
            <a:r>
              <a:rPr lang="en-US" sz="2000" b="1" dirty="0"/>
              <a:t>1.  Roger Kornberg</a:t>
            </a:r>
          </a:p>
          <a:p>
            <a:r>
              <a:rPr lang="en-US" dirty="0">
                <a:hlinkClick r:id="rId6"/>
              </a:rPr>
              <a:t>Kornberg RD</a:t>
            </a:r>
            <a:r>
              <a:rPr lang="en-US" dirty="0"/>
              <a:t>, </a:t>
            </a:r>
            <a:r>
              <a:rPr lang="en-US" dirty="0">
                <a:hlinkClick r:id="rId7"/>
              </a:rPr>
              <a:t>Thomas JO</a:t>
            </a:r>
            <a:r>
              <a:rPr lang="en-US" dirty="0"/>
              <a:t>. Chromatin structure; </a:t>
            </a:r>
            <a:r>
              <a:rPr lang="en-US" dirty="0" err="1"/>
              <a:t>oligomers</a:t>
            </a:r>
            <a:r>
              <a:rPr lang="en-US" dirty="0"/>
              <a:t> of the histones. </a:t>
            </a:r>
            <a:r>
              <a:rPr lang="en-US" dirty="0">
                <a:hlinkClick r:id="rId8" tooltip="Science (New York, N.Y.)."/>
              </a:rPr>
              <a:t>Science.</a:t>
            </a:r>
            <a:r>
              <a:rPr lang="en-US" dirty="0"/>
              <a:t> 1974 May 24;184(4139):865-8.</a:t>
            </a:r>
          </a:p>
          <a:p>
            <a:r>
              <a:rPr lang="en-US" dirty="0"/>
              <a:t>PMID: </a:t>
            </a:r>
            <a:r>
              <a:rPr lang="en-US" dirty="0">
                <a:hlinkClick r:id="rId9"/>
              </a:rPr>
              <a:t>4825888</a:t>
            </a:r>
            <a:r>
              <a:rPr lang="en-US" dirty="0"/>
              <a:t>.  </a:t>
            </a:r>
            <a:r>
              <a:rPr lang="en-US" i="1" dirty="0">
                <a:hlinkClick r:id="rId10"/>
              </a:rPr>
              <a:t>DOI: 10.1126/science.184.4139.865</a:t>
            </a:r>
            <a:endParaRPr lang="en-US" dirty="0"/>
          </a:p>
          <a:p>
            <a:r>
              <a:rPr lang="en-US" dirty="0"/>
              <a:t> </a:t>
            </a:r>
          </a:p>
          <a:p>
            <a:r>
              <a:rPr lang="en-US" dirty="0">
                <a:hlinkClick r:id="rId11"/>
              </a:rPr>
              <a:t>Kornberg RD</a:t>
            </a:r>
            <a:r>
              <a:rPr lang="en-US" dirty="0"/>
              <a:t>. Chromatin structure: a repeating unit of histones and DNA.</a:t>
            </a:r>
          </a:p>
          <a:p>
            <a:r>
              <a:rPr lang="en-US" u="sng" dirty="0">
                <a:hlinkClick r:id="rId12" tooltip="Science (New York, N.Y.)."/>
              </a:rPr>
              <a:t>Science</a:t>
            </a:r>
            <a:r>
              <a:rPr lang="en-US" dirty="0">
                <a:hlinkClick r:id="rId12" tooltip="Science (New York, N.Y.)."/>
              </a:rPr>
              <a:t>.</a:t>
            </a:r>
            <a:r>
              <a:rPr lang="en-US" dirty="0"/>
              <a:t>  1974 May 24;184(4139):868-71.</a:t>
            </a:r>
          </a:p>
          <a:p>
            <a:r>
              <a:rPr lang="en-US" dirty="0"/>
              <a:t>PMID: </a:t>
            </a:r>
            <a:r>
              <a:rPr lang="en-US" dirty="0">
                <a:hlinkClick r:id="rId13"/>
              </a:rPr>
              <a:t>4825889</a:t>
            </a:r>
            <a:r>
              <a:rPr lang="en-US" dirty="0"/>
              <a:t>.</a:t>
            </a:r>
          </a:p>
        </p:txBody>
      </p:sp>
      <p:sp>
        <p:nvSpPr>
          <p:cNvPr id="4" name="TextBox 3"/>
          <p:cNvSpPr txBox="1"/>
          <p:nvPr/>
        </p:nvSpPr>
        <p:spPr>
          <a:xfrm>
            <a:off x="659674" y="3909298"/>
            <a:ext cx="7848600" cy="954107"/>
          </a:xfrm>
          <a:prstGeom prst="rect">
            <a:avLst/>
          </a:prstGeom>
          <a:noFill/>
        </p:spPr>
        <p:txBody>
          <a:bodyPr wrap="square" rtlCol="0">
            <a:spAutoFit/>
          </a:bodyPr>
          <a:lstStyle/>
          <a:p>
            <a:r>
              <a:rPr lang="en-US" sz="2000" b="1" dirty="0"/>
              <a:t>2.  Luger, K.,  </a:t>
            </a:r>
            <a:r>
              <a:rPr lang="en-US" sz="2000" b="1" dirty="0" err="1"/>
              <a:t>Mader</a:t>
            </a:r>
            <a:r>
              <a:rPr lang="en-US" sz="2000" b="1" dirty="0"/>
              <a:t>, A.W.,  Richmond, R.K.,  </a:t>
            </a:r>
            <a:r>
              <a:rPr lang="en-US" sz="2000" b="1" dirty="0" err="1"/>
              <a:t>Sargent</a:t>
            </a:r>
            <a:r>
              <a:rPr lang="en-US" sz="2000" b="1" dirty="0"/>
              <a:t>, D.F.,  Richmond, T.J.</a:t>
            </a:r>
          </a:p>
          <a:p>
            <a:r>
              <a:rPr lang="en-US" dirty="0"/>
              <a:t>Crystal structure of the nucleosome core particle at 2.8 A resolution.</a:t>
            </a:r>
          </a:p>
          <a:p>
            <a:r>
              <a:rPr lang="en-US" dirty="0"/>
              <a:t>Nature, 1997; 389: 251-260.  </a:t>
            </a:r>
            <a:r>
              <a:rPr lang="en-US" dirty="0" err="1"/>
              <a:t>PubMed</a:t>
            </a:r>
            <a:r>
              <a:rPr lang="en-US" dirty="0"/>
              <a:t>: </a:t>
            </a:r>
            <a:r>
              <a:rPr lang="en-US" dirty="0">
                <a:hlinkClick r:id="rId14"/>
              </a:rPr>
              <a:t>9305837 </a:t>
            </a:r>
            <a:r>
              <a:rPr lang="en-US" u="sng" dirty="0">
                <a:hlinkClick r:id="rId14"/>
              </a:rPr>
              <a:t> </a:t>
            </a:r>
            <a:r>
              <a:rPr lang="en-US" dirty="0">
                <a:hlinkClick r:id="rId14"/>
              </a:rPr>
              <a:t> </a:t>
            </a:r>
            <a:r>
              <a:rPr lang="en-US" dirty="0"/>
              <a:t>.  DOI: </a:t>
            </a:r>
            <a:r>
              <a:rPr lang="en-US" dirty="0">
                <a:hlinkClick r:id="rId15"/>
              </a:rPr>
              <a:t>10.1038/38444 </a:t>
            </a:r>
            <a:r>
              <a:rPr lang="en-US" u="sng" dirty="0">
                <a:hlinkClick r:id="rId15"/>
              </a:rPr>
              <a:t> </a:t>
            </a:r>
            <a:endParaRPr lang="en-US" dirty="0"/>
          </a:p>
        </p:txBody>
      </p:sp>
      <p:sp>
        <p:nvSpPr>
          <p:cNvPr id="5" name="TextBox 4"/>
          <p:cNvSpPr txBox="1"/>
          <p:nvPr/>
        </p:nvSpPr>
        <p:spPr>
          <a:xfrm>
            <a:off x="659674" y="5218093"/>
            <a:ext cx="7848600" cy="677108"/>
          </a:xfrm>
          <a:prstGeom prst="rect">
            <a:avLst/>
          </a:prstGeom>
          <a:noFill/>
        </p:spPr>
        <p:txBody>
          <a:bodyPr wrap="square" rtlCol="0">
            <a:spAutoFit/>
          </a:bodyPr>
          <a:lstStyle/>
          <a:p>
            <a:pPr marL="457200" indent="-457200"/>
            <a:r>
              <a:rPr lang="en-GB" sz="2000" b="1" dirty="0"/>
              <a:t>3.  van </a:t>
            </a:r>
            <a:r>
              <a:rPr lang="en-GB" sz="2000" b="1" dirty="0" err="1"/>
              <a:t>Holde</a:t>
            </a:r>
            <a:r>
              <a:rPr lang="en-GB" sz="2000" b="1" dirty="0"/>
              <a:t>, K.E.</a:t>
            </a:r>
            <a:r>
              <a:rPr lang="en-GB" sz="2000" dirty="0"/>
              <a:t> Chromatin.  New York: Springer-</a:t>
            </a:r>
            <a:r>
              <a:rPr lang="en-GB" sz="2000" dirty="0" err="1"/>
              <a:t>Verlag</a:t>
            </a:r>
            <a:r>
              <a:rPr lang="en-GB" sz="2000" dirty="0"/>
              <a:t>, 1989.</a:t>
            </a:r>
          </a:p>
          <a:p>
            <a:pPr marL="342900" indent="-342900"/>
            <a:r>
              <a:rPr lang="en-GB" dirty="0"/>
              <a:t>ISBN-13:  978-0387966946.   DOI: </a:t>
            </a:r>
            <a:r>
              <a:rPr lang="en-GB" dirty="0">
                <a:hlinkClick r:id="rId16"/>
              </a:rPr>
              <a:t>10.1016/0092-8674(89)90284-5</a:t>
            </a:r>
            <a:endParaRPr lang="en-US" dirty="0"/>
          </a:p>
        </p:txBody>
      </p:sp>
      <p:pic>
        <p:nvPicPr>
          <p:cNvPr id="9" name="Slide 6.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7" cstate="print"/>
          <a:stretch>
            <a:fillRect/>
          </a:stretch>
        </p:blipFill>
        <p:spPr>
          <a:xfrm>
            <a:off x="7162800" y="6553200"/>
            <a:ext cx="304800" cy="304800"/>
          </a:xfrm>
          <a:prstGeom prst="rect">
            <a:avLst/>
          </a:prstGeom>
        </p:spPr>
      </p:pic>
      <p:sp>
        <p:nvSpPr>
          <p:cNvPr id="11" name="TextBox 10"/>
          <p:cNvSpPr txBox="1"/>
          <p:nvPr/>
        </p:nvSpPr>
        <p:spPr>
          <a:xfrm>
            <a:off x="7391400" y="6492240"/>
            <a:ext cx="1828800" cy="365760"/>
          </a:xfrm>
          <a:prstGeom prst="rect">
            <a:avLst/>
          </a:prstGeom>
          <a:noFill/>
        </p:spPr>
        <p:txBody>
          <a:bodyPr wrap="square" rtlCol="0">
            <a:spAutoFit/>
          </a:bodyPr>
          <a:lstStyle/>
          <a:p>
            <a:r>
              <a:rPr lang="en-US" dirty="0">
                <a:hlinkClick r:id="rId18" action="ppaction://hlinksldjump"/>
              </a:rPr>
              <a:t>Table of Contents</a:t>
            </a:r>
            <a:endParaRPr lang="en-US" dirty="0"/>
          </a:p>
        </p:txBody>
      </p:sp>
    </p:spTree>
    <p:custDataLst>
      <p:tags r:id="rId1"/>
    </p:custDataLst>
  </p:cSld>
  <p:clrMapOvr>
    <a:masterClrMapping/>
  </p:clrMapOvr>
  <p:transition advClick="0" advTm="3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8049">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143000"/>
          </a:xfrm>
        </p:spPr>
        <p:txBody>
          <a:bodyPr/>
          <a:lstStyle/>
          <a:p>
            <a:r>
              <a:rPr lang="en-US" dirty="0"/>
              <a:t>Dimers</a:t>
            </a:r>
          </a:p>
        </p:txBody>
      </p:sp>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4" action="ppaction://hlinksldjump"/>
              </a:rPr>
              <a:t>Table of Contents</a:t>
            </a:r>
            <a:endParaRPr lang="en-US" dirty="0"/>
          </a:p>
        </p:txBody>
      </p:sp>
    </p:spTree>
    <p:custDataLst>
      <p:tags r:id="rId1"/>
    </p:custDataLst>
  </p:cSld>
  <p:clrMapOvr>
    <a:masterClrMapping/>
  </p:clrMapOvr>
  <p:transition advClick="0" advTm="4000"/>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Octamer_truncated.png"/>
          <p:cNvPicPr>
            <a:picLocks noChangeAspect="1"/>
          </p:cNvPicPr>
          <p:nvPr/>
        </p:nvPicPr>
        <p:blipFill>
          <a:blip r:embed="rId6" cstate="print"/>
          <a:stretch>
            <a:fillRect/>
          </a:stretch>
        </p:blipFill>
        <p:spPr>
          <a:xfrm>
            <a:off x="1878874" y="663593"/>
            <a:ext cx="5532120" cy="5532120"/>
          </a:xfrm>
          <a:prstGeom prst="rect">
            <a:avLst/>
          </a:prstGeom>
        </p:spPr>
      </p:pic>
      <p:sp>
        <p:nvSpPr>
          <p:cNvPr id="4" name="TextBox 3"/>
          <p:cNvSpPr txBox="1"/>
          <p:nvPr/>
        </p:nvSpPr>
        <p:spPr>
          <a:xfrm>
            <a:off x="4929052" y="962783"/>
            <a:ext cx="838200" cy="400110"/>
          </a:xfrm>
          <a:prstGeom prst="rect">
            <a:avLst/>
          </a:prstGeom>
          <a:noFill/>
        </p:spPr>
        <p:txBody>
          <a:bodyPr wrap="square" rtlCol="0">
            <a:spAutoFit/>
          </a:bodyPr>
          <a:lstStyle/>
          <a:p>
            <a:pPr algn="ctr"/>
            <a:r>
              <a:rPr lang="en-US" sz="2000" b="1" dirty="0">
                <a:solidFill>
                  <a:schemeClr val="bg1"/>
                </a:solidFill>
              </a:rPr>
              <a:t>H3[a]</a:t>
            </a:r>
          </a:p>
        </p:txBody>
      </p:sp>
      <p:sp>
        <p:nvSpPr>
          <p:cNvPr id="5" name="TextBox 4"/>
          <p:cNvSpPr txBox="1"/>
          <p:nvPr/>
        </p:nvSpPr>
        <p:spPr>
          <a:xfrm>
            <a:off x="6096000" y="1524000"/>
            <a:ext cx="838200" cy="400110"/>
          </a:xfrm>
          <a:prstGeom prst="rect">
            <a:avLst/>
          </a:prstGeom>
          <a:noFill/>
        </p:spPr>
        <p:txBody>
          <a:bodyPr wrap="square" rtlCol="0">
            <a:spAutoFit/>
          </a:bodyPr>
          <a:lstStyle/>
          <a:p>
            <a:pPr algn="ctr"/>
            <a:r>
              <a:rPr lang="en-US" sz="2000" b="1" dirty="0">
                <a:solidFill>
                  <a:srgbClr val="FF0000"/>
                </a:solidFill>
              </a:rPr>
              <a:t>H4[b]</a:t>
            </a:r>
          </a:p>
        </p:txBody>
      </p:sp>
      <p:pic>
        <p:nvPicPr>
          <p:cNvPr id="6" name="Slide 61.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52450" y="6529450"/>
            <a:ext cx="304800" cy="304800"/>
          </a:xfrm>
          <a:prstGeom prst="rect">
            <a:avLst/>
          </a:prstGeom>
        </p:spPr>
      </p:pic>
      <p:sp>
        <p:nvSpPr>
          <p:cNvPr id="7" name="TextBox 6"/>
          <p:cNvSpPr txBox="1"/>
          <p:nvPr/>
        </p:nvSpPr>
        <p:spPr>
          <a:xfrm>
            <a:off x="304800" y="6488668"/>
            <a:ext cx="1828800" cy="369332"/>
          </a:xfrm>
          <a:prstGeom prst="rect">
            <a:avLst/>
          </a:prstGeom>
          <a:noFill/>
        </p:spPr>
        <p:txBody>
          <a:bodyPr wrap="square" rtlCol="0">
            <a:spAutoFit/>
          </a:bodyPr>
          <a:lstStyle/>
          <a:p>
            <a:r>
              <a:rPr lang="en-US" dirty="0">
                <a:hlinkClick r:id="rId8" action="ppaction://hlinksldjump"/>
              </a:rPr>
              <a:t>Table of Contents</a:t>
            </a:r>
            <a:endParaRPr lang="en-US" dirty="0"/>
          </a:p>
        </p:txBody>
      </p:sp>
    </p:spTree>
    <p:custDataLst>
      <p:tags r:id="rId1"/>
    </p:custDataLst>
  </p:cSld>
  <p:clrMapOvr>
    <a:masterClrMapping/>
  </p:clrMapOvr>
  <p:transition advClick="0" advTm="2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2" presetClass="entr" presetSubtype="2" fill="hold" grpId="0" nodeType="afterEffect">
                                  <p:stCondLst>
                                    <p:cond delay="1700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1700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1+#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6585" numSld="999">
                <p:cTn id="16"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4" grpId="0"/>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3[a]-H4[b]_0.png"/>
          <p:cNvPicPr>
            <a:picLocks noChangeAspect="1"/>
          </p:cNvPicPr>
          <p:nvPr/>
        </p:nvPicPr>
        <p:blipFill>
          <a:blip r:embed="rId6" cstate="print"/>
          <a:srcRect l="9911" r="10800"/>
          <a:stretch>
            <a:fillRect/>
          </a:stretch>
        </p:blipFill>
        <p:spPr>
          <a:xfrm>
            <a:off x="0" y="661852"/>
            <a:ext cx="9144000" cy="5532120"/>
          </a:xfrm>
          <a:prstGeom prst="rect">
            <a:avLst/>
          </a:prstGeom>
        </p:spPr>
      </p:pic>
      <p:sp>
        <p:nvSpPr>
          <p:cNvPr id="3" name="TextBox 2"/>
          <p:cNvSpPr txBox="1"/>
          <p:nvPr/>
        </p:nvSpPr>
        <p:spPr>
          <a:xfrm>
            <a:off x="4929052" y="962783"/>
            <a:ext cx="838200" cy="400110"/>
          </a:xfrm>
          <a:prstGeom prst="rect">
            <a:avLst/>
          </a:prstGeom>
          <a:noFill/>
        </p:spPr>
        <p:txBody>
          <a:bodyPr wrap="square" rtlCol="0">
            <a:spAutoFit/>
          </a:bodyPr>
          <a:lstStyle/>
          <a:p>
            <a:pPr algn="ctr"/>
            <a:r>
              <a:rPr lang="en-US" sz="2000" b="1" dirty="0">
                <a:solidFill>
                  <a:schemeClr val="bg1"/>
                </a:solidFill>
              </a:rPr>
              <a:t>H3[a]</a:t>
            </a:r>
          </a:p>
        </p:txBody>
      </p:sp>
      <p:sp>
        <p:nvSpPr>
          <p:cNvPr id="4" name="TextBox 3"/>
          <p:cNvSpPr txBox="1"/>
          <p:nvPr/>
        </p:nvSpPr>
        <p:spPr>
          <a:xfrm>
            <a:off x="6096000" y="1524000"/>
            <a:ext cx="838200" cy="400110"/>
          </a:xfrm>
          <a:prstGeom prst="rect">
            <a:avLst/>
          </a:prstGeom>
          <a:noFill/>
        </p:spPr>
        <p:txBody>
          <a:bodyPr wrap="square" rtlCol="0">
            <a:spAutoFit/>
          </a:bodyPr>
          <a:lstStyle/>
          <a:p>
            <a:pPr algn="ctr"/>
            <a:r>
              <a:rPr lang="en-US" sz="2000" b="1" dirty="0">
                <a:solidFill>
                  <a:srgbClr val="FF0000"/>
                </a:solidFill>
              </a:rPr>
              <a:t>H4[b]</a:t>
            </a:r>
          </a:p>
        </p:txBody>
      </p:sp>
      <p:sp>
        <p:nvSpPr>
          <p:cNvPr id="5" name="TextBox 4"/>
          <p:cNvSpPr txBox="1"/>
          <p:nvPr/>
        </p:nvSpPr>
        <p:spPr>
          <a:xfrm>
            <a:off x="304800" y="6488668"/>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6" name="Slide 62.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541325"/>
            <a:ext cx="304800" cy="304800"/>
          </a:xfrm>
          <a:prstGeom prst="rect">
            <a:avLst/>
          </a:prstGeom>
        </p:spPr>
      </p:pic>
    </p:spTree>
    <p:custDataLst>
      <p:tags r:id="rId1"/>
    </p:custDataLst>
  </p:cSld>
  <p:clrMapOvr>
    <a:masterClrMapping/>
  </p:clrMapOvr>
  <p:transition advClick="0"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8049">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3-H4_rotate_0.png"/>
          <p:cNvPicPr>
            <a:picLocks noChangeAspect="1"/>
          </p:cNvPicPr>
          <p:nvPr/>
        </p:nvPicPr>
        <p:blipFill>
          <a:blip r:embed="rId6" cstate="print"/>
          <a:stretch>
            <a:fillRect/>
          </a:stretch>
        </p:blipFill>
        <p:spPr>
          <a:xfrm>
            <a:off x="2141009" y="998009"/>
            <a:ext cx="4861982" cy="4861982"/>
          </a:xfrm>
          <a:prstGeom prst="rect">
            <a:avLst/>
          </a:prstGeom>
        </p:spPr>
      </p:pic>
      <p:sp>
        <p:nvSpPr>
          <p:cNvPr id="4" name="TextBox 3"/>
          <p:cNvSpPr txBox="1"/>
          <p:nvPr/>
        </p:nvSpPr>
        <p:spPr>
          <a:xfrm>
            <a:off x="2932611" y="2675598"/>
            <a:ext cx="533400" cy="461665"/>
          </a:xfrm>
          <a:prstGeom prst="rect">
            <a:avLst/>
          </a:prstGeom>
          <a:noFill/>
        </p:spPr>
        <p:txBody>
          <a:bodyPr wrap="square" rtlCol="0">
            <a:spAutoFit/>
          </a:bodyPr>
          <a:lstStyle/>
          <a:p>
            <a:pPr algn="ctr"/>
            <a:r>
              <a:rPr lang="en-US" sz="2400" dirty="0">
                <a:solidFill>
                  <a:srgbClr val="FFFF00"/>
                </a:solidFill>
              </a:rPr>
              <a:t>C</a:t>
            </a:r>
          </a:p>
        </p:txBody>
      </p:sp>
      <p:sp>
        <p:nvSpPr>
          <p:cNvPr id="5" name="TextBox 4"/>
          <p:cNvSpPr txBox="1"/>
          <p:nvPr/>
        </p:nvSpPr>
        <p:spPr>
          <a:xfrm>
            <a:off x="5791200" y="3119735"/>
            <a:ext cx="533400" cy="461665"/>
          </a:xfrm>
          <a:prstGeom prst="rect">
            <a:avLst/>
          </a:prstGeom>
          <a:noFill/>
        </p:spPr>
        <p:txBody>
          <a:bodyPr wrap="square" rtlCol="0">
            <a:spAutoFit/>
          </a:bodyPr>
          <a:lstStyle/>
          <a:p>
            <a:pPr algn="ctr"/>
            <a:r>
              <a:rPr lang="en-US" sz="2400" dirty="0">
                <a:solidFill>
                  <a:srgbClr val="FFFF00"/>
                </a:solidFill>
              </a:rPr>
              <a:t>N</a:t>
            </a:r>
          </a:p>
        </p:txBody>
      </p:sp>
      <p:sp>
        <p:nvSpPr>
          <p:cNvPr id="6" name="TextBox 5"/>
          <p:cNvSpPr txBox="1"/>
          <p:nvPr/>
        </p:nvSpPr>
        <p:spPr>
          <a:xfrm>
            <a:off x="5449389" y="2349137"/>
            <a:ext cx="533400" cy="461665"/>
          </a:xfrm>
          <a:prstGeom prst="rect">
            <a:avLst/>
          </a:prstGeom>
          <a:noFill/>
        </p:spPr>
        <p:txBody>
          <a:bodyPr wrap="square" rtlCol="0">
            <a:spAutoFit/>
          </a:bodyPr>
          <a:lstStyle/>
          <a:p>
            <a:pPr algn="ctr"/>
            <a:r>
              <a:rPr lang="en-US" sz="2400" dirty="0">
                <a:solidFill>
                  <a:srgbClr val="FFFF00"/>
                </a:solidFill>
              </a:rPr>
              <a:t>N</a:t>
            </a:r>
          </a:p>
        </p:txBody>
      </p:sp>
      <p:sp>
        <p:nvSpPr>
          <p:cNvPr id="7" name="TextBox 6"/>
          <p:cNvSpPr txBox="1"/>
          <p:nvPr/>
        </p:nvSpPr>
        <p:spPr>
          <a:xfrm>
            <a:off x="3352800" y="3975463"/>
            <a:ext cx="533400" cy="461665"/>
          </a:xfrm>
          <a:prstGeom prst="rect">
            <a:avLst/>
          </a:prstGeom>
          <a:noFill/>
        </p:spPr>
        <p:txBody>
          <a:bodyPr wrap="square" rtlCol="0">
            <a:spAutoFit/>
          </a:bodyPr>
          <a:lstStyle/>
          <a:p>
            <a:pPr algn="ctr"/>
            <a:r>
              <a:rPr lang="en-US" sz="2400" dirty="0">
                <a:solidFill>
                  <a:srgbClr val="FFFF00"/>
                </a:solidFill>
              </a:rPr>
              <a:t>C</a:t>
            </a:r>
          </a:p>
        </p:txBody>
      </p:sp>
      <p:cxnSp>
        <p:nvCxnSpPr>
          <p:cNvPr id="11" name="Straight Arrow Connector 10"/>
          <p:cNvCxnSpPr/>
          <p:nvPr/>
        </p:nvCxnSpPr>
        <p:spPr>
          <a:xfrm rot="5400000" flipH="1">
            <a:off x="3631474" y="2640874"/>
            <a:ext cx="2133600" cy="1219200"/>
          </a:xfrm>
          <a:prstGeom prst="straightConnector1">
            <a:avLst/>
          </a:prstGeom>
          <a:ln w="12700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3289663" y="3263537"/>
            <a:ext cx="2312126" cy="457200"/>
          </a:xfrm>
          <a:prstGeom prst="straightConnector1">
            <a:avLst/>
          </a:prstGeom>
          <a:ln w="127000">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04800" y="6488668"/>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10" name="Slide 63.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59375" y="6541325"/>
            <a:ext cx="304800" cy="304800"/>
          </a:xfrm>
          <a:prstGeom prst="rect">
            <a:avLst/>
          </a:prstGeom>
        </p:spPr>
      </p:pic>
    </p:spTree>
    <p:custDataLst>
      <p:tags r:id="rId1"/>
    </p:custDataLst>
  </p:cSld>
  <p:clrMapOvr>
    <a:masterClrMapping/>
  </p:clrMapOvr>
  <p:transition advClick="0" advTm="88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2" presetClass="entr" presetSubtype="2" fill="hold" grpId="0" nodeType="afterEffect">
                                  <p:stCondLst>
                                    <p:cond delay="1000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1+#ppt_w/2"/>
                                          </p:val>
                                        </p:tav>
                                        <p:tav tm="100000">
                                          <p:val>
                                            <p:strVal val="#ppt_x"/>
                                          </p:val>
                                        </p:tav>
                                      </p:tavLst>
                                    </p:anim>
                                    <p:anim calcmode="lin" valueType="num">
                                      <p:cBhvr additive="base">
                                        <p:cTn id="11" dur="500" fill="hold"/>
                                        <p:tgtEl>
                                          <p:spTgt spid="6"/>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1000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1+#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par>
                          <p:cTn id="16" fill="hold">
                            <p:stCondLst>
                              <p:cond delay="10500"/>
                            </p:stCondLst>
                            <p:childTnLst>
                              <p:par>
                                <p:cTn id="17" presetID="2" presetClass="entr" presetSubtype="8" fill="hold" grpId="0" nodeType="afterEffect">
                                  <p:stCondLst>
                                    <p:cond delay="3000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3000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0-#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par>
                          <p:cTn id="25" fill="hold">
                            <p:stCondLst>
                              <p:cond delay="41000"/>
                            </p:stCondLst>
                            <p:childTnLst>
                              <p:par>
                                <p:cTn id="26" presetID="2" presetClass="entr" presetSubtype="4" fill="hold" nodeType="afterEffect">
                                  <p:stCondLst>
                                    <p:cond delay="1000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par>
                                <p:cTn id="30" presetID="2" presetClass="entr" presetSubtype="1" fill="hold" nodeType="withEffect">
                                  <p:stCondLst>
                                    <p:cond delay="1000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0-#ppt_h/2"/>
                                          </p:val>
                                        </p:tav>
                                        <p:tav tm="100000">
                                          <p:val>
                                            <p:strVal val="#ppt_y"/>
                                          </p:val>
                                        </p:tav>
                                      </p:tavLst>
                                    </p:anim>
                                  </p:childTnLst>
                                </p:cTn>
                              </p:par>
                            </p:childTnLst>
                          </p:cTn>
                        </p:par>
                        <p:par>
                          <p:cTn id="34" fill="hold">
                            <p:stCondLst>
                              <p:cond delay="51500"/>
                            </p:stCondLst>
                            <p:childTnLst>
                              <p:par>
                                <p:cTn id="35" presetID="1" presetClass="exit" presetSubtype="0" fill="hold" nodeType="afterEffect">
                                  <p:stCondLst>
                                    <p:cond delay="2200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xit" presetSubtype="0" fill="hold" nodeType="withEffect">
                                  <p:stCondLst>
                                    <p:cond delay="22000"/>
                                  </p:stCondLst>
                                  <p:childTnLst>
                                    <p:set>
                                      <p:cBhvr>
                                        <p:cTn id="3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5366" numSld="999">
                <p:cTn id="39"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4" grpId="0"/>
      <p:bldP spid="5" grpId="0"/>
      <p:bldP spid="6" grpId="0"/>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304800" y="6488668"/>
            <a:ext cx="1828800" cy="369332"/>
          </a:xfrm>
          <a:prstGeom prst="rect">
            <a:avLst/>
          </a:prstGeom>
          <a:noFill/>
        </p:spPr>
        <p:txBody>
          <a:bodyPr wrap="square" rtlCol="0">
            <a:spAutoFit/>
          </a:bodyPr>
          <a:lstStyle/>
          <a:p>
            <a:r>
              <a:rPr lang="en-US" dirty="0">
                <a:hlinkClick r:id="rId8" action="ppaction://hlinksldjump"/>
              </a:rPr>
              <a:t>Table of Contents</a:t>
            </a:r>
            <a:endParaRPr lang="en-US" dirty="0"/>
          </a:p>
        </p:txBody>
      </p:sp>
      <p:pic>
        <p:nvPicPr>
          <p:cNvPr id="4" name="Slide 64.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cstate="print"/>
          <a:stretch>
            <a:fillRect/>
          </a:stretch>
        </p:blipFill>
        <p:spPr>
          <a:xfrm>
            <a:off x="64325" y="6541325"/>
            <a:ext cx="304800" cy="304800"/>
          </a:xfrm>
          <a:prstGeom prst="rect">
            <a:avLst/>
          </a:prstGeom>
        </p:spPr>
      </p:pic>
      <p:pic>
        <p:nvPicPr>
          <p:cNvPr id="5" name="H3-H4-rotate.avi">
            <a:hlinkClick r:id="" action="ppaction://media"/>
          </p:cNvPr>
          <p:cNvPicPr>
            <a:picLocks noChangeAspect="1"/>
          </p:cNvPicPr>
          <p:nvPr>
            <a:videoFile r:link="rId5"/>
            <p:extLst>
              <p:ext uri="{DAA4B4D4-6D71-4841-9C94-3DE7FCFB9230}">
                <p14:media xmlns:p14="http://schemas.microsoft.com/office/powerpoint/2010/main" r:link="rId4"/>
              </p:ext>
            </p:extLst>
          </p:nvPr>
        </p:nvPicPr>
        <p:blipFill>
          <a:blip r:embed="rId10" cstate="print"/>
          <a:stretch>
            <a:fillRect/>
          </a:stretch>
        </p:blipFill>
        <p:spPr>
          <a:xfrm>
            <a:off x="2148840" y="996696"/>
            <a:ext cx="4864608" cy="4864608"/>
          </a:xfrm>
          <a:prstGeom prst="rect">
            <a:avLst/>
          </a:prstGeom>
        </p:spPr>
      </p:pic>
    </p:spTree>
    <p:custDataLst>
      <p:tags r:id="rId1"/>
    </p:custDataLst>
  </p:cSld>
  <p:clrMapOvr>
    <a:masterClrMapping/>
  </p:clrMapOvr>
  <p:transition advClick="0" advTm="4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488" numSld="999">
                <p:cTn id="10" fill="hold" display="0">
                  <p:stCondLst>
                    <p:cond delay="indefinite"/>
                  </p:stCondLst>
                  <p:endCondLst>
                    <p:cond evt="onPrev" delay="0">
                      <p:tgtEl>
                        <p:sldTgt/>
                      </p:tgtEl>
                    </p:cond>
                    <p:cond evt="onStopAudio" delay="0">
                      <p:tgtEl>
                        <p:sldTgt/>
                      </p:tgtEl>
                    </p:cond>
                  </p:endCondLst>
                </p:cTn>
                <p:tgtEl>
                  <p:spTgt spid="4"/>
                </p:tgtEl>
              </p:cMediaNode>
            </p:audio>
            <p:video>
              <p:cMediaNode>
                <p:cTn id="11" repeatCount="6000" fill="hold" display="0">
                  <p:stCondLst>
                    <p:cond delay="indefinite"/>
                  </p:stCondLst>
                  <p:endCondLst>
                    <p:cond evt="onPrev" delay="0">
                      <p:tgtEl>
                        <p:sldTgt/>
                      </p:tgtEl>
                    </p:cond>
                  </p:end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3-H4_2-fold_0.png"/>
          <p:cNvPicPr>
            <a:picLocks noChangeAspect="1"/>
          </p:cNvPicPr>
          <p:nvPr/>
        </p:nvPicPr>
        <p:blipFill>
          <a:blip r:embed="rId6" cstate="print"/>
          <a:stretch>
            <a:fillRect/>
          </a:stretch>
        </p:blipFill>
        <p:spPr>
          <a:xfrm>
            <a:off x="2141009" y="998009"/>
            <a:ext cx="4861982" cy="4861982"/>
          </a:xfrm>
          <a:prstGeom prst="rect">
            <a:avLst/>
          </a:prstGeom>
        </p:spPr>
      </p:pic>
      <p:cxnSp>
        <p:nvCxnSpPr>
          <p:cNvPr id="4" name="Straight Arrow Connector 3"/>
          <p:cNvCxnSpPr/>
          <p:nvPr/>
        </p:nvCxnSpPr>
        <p:spPr>
          <a:xfrm>
            <a:off x="1275808" y="3148148"/>
            <a:ext cx="2743200" cy="158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04800" y="6488668"/>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6" name="Slide 65.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9275" y="6529450"/>
            <a:ext cx="304800" cy="304800"/>
          </a:xfrm>
          <a:prstGeom prst="rect">
            <a:avLst/>
          </a:prstGeom>
        </p:spPr>
      </p:pic>
    </p:spTree>
    <p:custDataLst>
      <p:tags r:id="rId1"/>
    </p:custDataLst>
  </p:cSld>
  <p:clrMapOvr>
    <a:masterClrMapping/>
  </p:clrMapOvr>
  <p:transition spd="slow" advClick="0" advTm="29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2" presetClass="entr" presetSubtype="8" fill="hold" nodeType="afterEffect">
                                  <p:stCondLst>
                                    <p:cond delay="200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0-#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4146" numSld="999">
                <p:cTn id="12"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H3-H4_2-fold_forward.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8" cstate="print"/>
          <a:stretch>
            <a:fillRect/>
          </a:stretch>
        </p:blipFill>
        <p:spPr>
          <a:xfrm>
            <a:off x="2141538" y="998538"/>
            <a:ext cx="4860925" cy="4860925"/>
          </a:xfrm>
          <a:prstGeom prst="rect">
            <a:avLst/>
          </a:prstGeom>
        </p:spPr>
      </p:pic>
      <p:sp>
        <p:nvSpPr>
          <p:cNvPr id="3" name="TextBox 2"/>
          <p:cNvSpPr txBox="1"/>
          <p:nvPr/>
        </p:nvSpPr>
        <p:spPr>
          <a:xfrm>
            <a:off x="304800" y="6488668"/>
            <a:ext cx="1828800" cy="369332"/>
          </a:xfrm>
          <a:prstGeom prst="rect">
            <a:avLst/>
          </a:prstGeom>
          <a:noFill/>
        </p:spPr>
        <p:txBody>
          <a:bodyPr wrap="square" rtlCol="0">
            <a:spAutoFit/>
          </a:bodyPr>
          <a:lstStyle/>
          <a:p>
            <a:r>
              <a:rPr lang="en-US" dirty="0">
                <a:hlinkClick r:id="rId9" action="ppaction://hlinksldjump"/>
              </a:rPr>
              <a:t>Table of Contents</a:t>
            </a:r>
            <a:endParaRPr lang="en-US" dirty="0"/>
          </a:p>
        </p:txBody>
      </p:sp>
      <p:pic>
        <p:nvPicPr>
          <p:cNvPr id="4" name="Slide 66.mp3">
            <a:hlinkClick r:id="" action="ppaction://media"/>
          </p:cNvPr>
          <p:cNvPicPr>
            <a:picLocks noChangeAspect="1"/>
          </p:cNvPicPr>
          <p:nvPr>
            <a:audioFile r:link="rId5"/>
            <p:extLst>
              <p:ext uri="{DAA4B4D4-6D71-4841-9C94-3DE7FCFB9230}">
                <p14:media xmlns:p14="http://schemas.microsoft.com/office/powerpoint/2010/main" r:link="rId4"/>
              </p:ext>
            </p:extLst>
          </p:nvPr>
        </p:nvPicPr>
        <p:blipFill>
          <a:blip r:embed="rId10" cstate="print"/>
          <a:stretch>
            <a:fillRect/>
          </a:stretch>
        </p:blipFill>
        <p:spPr>
          <a:xfrm>
            <a:off x="64325" y="6529450"/>
            <a:ext cx="304800" cy="304800"/>
          </a:xfrm>
          <a:prstGeom prst="rect">
            <a:avLst/>
          </a:prstGeom>
        </p:spPr>
      </p:pic>
    </p:spTree>
    <p:custDataLst>
      <p:tags r:id="rId1"/>
    </p:custDataLst>
  </p:cSld>
  <p:clrMapOvr>
    <a:masterClrMapping/>
  </p:clrMapOvr>
  <p:transition advClick="0" advTm="1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0" fill="hold"/>
                                        <p:tgtEl>
                                          <p:spTgt spid="2"/>
                                        </p:tgtEl>
                                      </p:cBhvr>
                                    </p:cmd>
                                  </p:childTnLst>
                                </p:cTn>
                              </p:par>
                            </p:childTnLst>
                          </p:cTn>
                        </p:par>
                        <p:par>
                          <p:cTn id="7" fill="hold">
                            <p:stCondLst>
                              <p:cond delay="1900"/>
                            </p:stCondLst>
                            <p:childTnLst>
                              <p:par>
                                <p:cTn id="8" presetID="1" presetClass="mediacall" presetSubtype="0" fill="hold" nodeType="afterEffect">
                                  <p:stCondLst>
                                    <p:cond delay="0"/>
                                  </p:stCondLst>
                                  <p:childTnLst>
                                    <p:cmd type="call" cmd="playFrom(0.0)">
                                      <p:cBhvr>
                                        <p:cTn id="9" dur="171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audio>
              <p:cMediaNode vol="85366">
                <p:cTn id="16"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H3-H4_2-fold_reverse.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8" cstate="print"/>
          <a:stretch>
            <a:fillRect/>
          </a:stretch>
        </p:blipFill>
        <p:spPr>
          <a:xfrm>
            <a:off x="2141538" y="998538"/>
            <a:ext cx="4860925" cy="4860925"/>
          </a:xfrm>
          <a:prstGeom prst="rect">
            <a:avLst/>
          </a:prstGeom>
        </p:spPr>
      </p:pic>
      <p:sp>
        <p:nvSpPr>
          <p:cNvPr id="4" name="TextBox 3"/>
          <p:cNvSpPr txBox="1"/>
          <p:nvPr/>
        </p:nvSpPr>
        <p:spPr>
          <a:xfrm>
            <a:off x="304800" y="6488668"/>
            <a:ext cx="1828800" cy="369332"/>
          </a:xfrm>
          <a:prstGeom prst="rect">
            <a:avLst/>
          </a:prstGeom>
          <a:noFill/>
        </p:spPr>
        <p:txBody>
          <a:bodyPr wrap="square" rtlCol="0">
            <a:spAutoFit/>
          </a:bodyPr>
          <a:lstStyle/>
          <a:p>
            <a:r>
              <a:rPr lang="en-US" dirty="0">
                <a:hlinkClick r:id="rId9" action="ppaction://hlinksldjump"/>
              </a:rPr>
              <a:t>Table of Contents</a:t>
            </a:r>
            <a:endParaRPr lang="en-US" dirty="0"/>
          </a:p>
        </p:txBody>
      </p:sp>
      <p:pic>
        <p:nvPicPr>
          <p:cNvPr id="5" name="Slide 67.mp3">
            <a:hlinkClick r:id="" action="ppaction://media"/>
          </p:cNvPr>
          <p:cNvPicPr>
            <a:picLocks noChangeAspect="1"/>
          </p:cNvPicPr>
          <p:nvPr>
            <a:audioFile r:link="rId5"/>
            <p:extLst>
              <p:ext uri="{DAA4B4D4-6D71-4841-9C94-3DE7FCFB9230}">
                <p14:media xmlns:p14="http://schemas.microsoft.com/office/powerpoint/2010/main" r:link="rId4"/>
              </p:ext>
            </p:extLst>
          </p:nvPr>
        </p:nvPicPr>
        <p:blipFill>
          <a:blip r:embed="rId10" cstate="print"/>
          <a:stretch>
            <a:fillRect/>
          </a:stretch>
        </p:blipFill>
        <p:spPr>
          <a:xfrm>
            <a:off x="52450" y="6541325"/>
            <a:ext cx="304800" cy="304800"/>
          </a:xfrm>
          <a:prstGeom prst="rect">
            <a:avLst/>
          </a:prstGeom>
        </p:spPr>
      </p:pic>
    </p:spTree>
    <p:custDataLst>
      <p:tags r:id="rId1"/>
    </p:custDataLst>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40" fill="hold"/>
                                        <p:tgtEl>
                                          <p:spTgt spid="5"/>
                                        </p:tgtEl>
                                      </p:cBhvr>
                                    </p:cmd>
                                  </p:childTnLst>
                                </p:cTn>
                              </p:par>
                              <p:par>
                                <p:cTn id="7" presetID="1" presetClass="mediacall" presetSubtype="0" fill="hold" nodeType="withEffect">
                                  <p:stCondLst>
                                    <p:cond delay="3000"/>
                                  </p:stCondLst>
                                  <p:childTnLst>
                                    <p:cmd type="call" cmd="playFrom(0.0)">
                                      <p:cBhvr>
                                        <p:cTn id="8" dur="19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fill="hold" display="0">
                  <p:stCondLst>
                    <p:cond delay="indefinite"/>
                  </p:stCondLst>
                  <p:endCondLst>
                    <p:cond evt="onNext" delay="0">
                      <p:tgtEl>
                        <p:sldTgt/>
                      </p:tgtEl>
                    </p:cond>
                    <p:cond evt="onPrev" delay="0">
                      <p:tgtEl>
                        <p:sldTgt/>
                      </p:tgtEl>
                    </p:cond>
                  </p:endCondLst>
                </p:cTn>
                <p:tgtEl>
                  <p:spTgt spid="3"/>
                </p:tgtEl>
              </p:cMediaNode>
            </p:video>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audio>
              <p:cMediaNode vol="76829">
                <p:cTn id="15"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143000"/>
          </a:xfrm>
        </p:spPr>
        <p:txBody>
          <a:bodyPr>
            <a:normAutofit/>
          </a:bodyPr>
          <a:lstStyle/>
          <a:p>
            <a:r>
              <a:rPr lang="en-US" dirty="0"/>
              <a:t>Geometry of the [H3-H4]</a:t>
            </a:r>
            <a:r>
              <a:rPr lang="en-US" baseline="-25000" dirty="0"/>
              <a:t>2</a:t>
            </a:r>
            <a:r>
              <a:rPr lang="en-US" dirty="0"/>
              <a:t> tetramer</a:t>
            </a:r>
          </a:p>
        </p:txBody>
      </p:sp>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4" action="ppaction://hlinksldjump"/>
              </a:rPr>
              <a:t>Table of Contents</a:t>
            </a:r>
            <a:endParaRPr lang="en-US" dirty="0"/>
          </a:p>
        </p:txBody>
      </p:sp>
    </p:spTree>
    <p:custDataLst>
      <p:tags r:id="rId1"/>
    </p:custDataLst>
  </p:cSld>
  <p:clrMapOvr>
    <a:masterClrMapping/>
  </p:clrMapOvr>
  <p:transition advClick="0" advTm="5000"/>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1AOI-ribbons-DNA.png"/>
          <p:cNvPicPr>
            <a:picLocks noChangeAspect="1"/>
          </p:cNvPicPr>
          <p:nvPr/>
        </p:nvPicPr>
        <p:blipFill>
          <a:blip r:embed="rId6" cstate="print"/>
          <a:srcRect l="16541" r="17293"/>
          <a:stretch>
            <a:fillRect/>
          </a:stretch>
        </p:blipFill>
        <p:spPr>
          <a:xfrm>
            <a:off x="0" y="76200"/>
            <a:ext cx="9144000" cy="6629400"/>
          </a:xfrm>
          <a:prstGeom prst="rect">
            <a:avLst/>
          </a:prstGeom>
        </p:spPr>
      </p:pic>
      <p:pic>
        <p:nvPicPr>
          <p:cNvPr id="4" name="Slide 69.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7" cstate="print"/>
          <a:stretch>
            <a:fillRect/>
          </a:stretch>
        </p:blipFill>
        <p:spPr>
          <a:xfrm>
            <a:off x="64325" y="6536375"/>
            <a:ext cx="304800" cy="304800"/>
          </a:xfrm>
          <a:prstGeom prst="rect">
            <a:avLst/>
          </a:prstGeom>
        </p:spPr>
      </p:pic>
      <p:sp>
        <p:nvSpPr>
          <p:cNvPr id="5" name="TextBox 4"/>
          <p:cNvSpPr txBox="1"/>
          <p:nvPr/>
        </p:nvSpPr>
        <p:spPr>
          <a:xfrm>
            <a:off x="304800" y="6488668"/>
            <a:ext cx="1828800" cy="369332"/>
          </a:xfrm>
          <a:prstGeom prst="rect">
            <a:avLst/>
          </a:prstGeom>
          <a:noFill/>
        </p:spPr>
        <p:txBody>
          <a:bodyPr wrap="square" rtlCol="0">
            <a:spAutoFit/>
          </a:bodyPr>
          <a:lstStyle/>
          <a:p>
            <a:r>
              <a:rPr lang="en-US" dirty="0">
                <a:hlinkClick r:id="rId8" action="ppaction://hlinksldjump"/>
              </a:rPr>
              <a:t>Table of Contents</a:t>
            </a:r>
            <a:endParaRPr lang="en-US" dirty="0"/>
          </a:p>
        </p:txBody>
      </p:sp>
    </p:spTree>
    <p:custDataLst>
      <p:tags r:id="rId1"/>
    </p:custDataLst>
  </p:cSld>
  <p:clrMapOvr>
    <a:masterClrMapping/>
  </p:clrMapOvr>
  <p:transition advClick="0" advTm="2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5726" y="533400"/>
            <a:ext cx="7848600" cy="646331"/>
          </a:xfrm>
          <a:prstGeom prst="rect">
            <a:avLst/>
          </a:prstGeom>
          <a:noFill/>
        </p:spPr>
        <p:txBody>
          <a:bodyPr wrap="square" rtlCol="0">
            <a:spAutoFit/>
          </a:bodyPr>
          <a:lstStyle/>
          <a:p>
            <a:pPr algn="ctr"/>
            <a:r>
              <a:rPr lang="en-US" sz="3600" u="sng" dirty="0"/>
              <a:t>Heroes of the Histone Octamer</a:t>
            </a:r>
          </a:p>
        </p:txBody>
      </p:sp>
      <p:sp>
        <p:nvSpPr>
          <p:cNvPr id="3" name="TextBox 2"/>
          <p:cNvSpPr txBox="1"/>
          <p:nvPr/>
        </p:nvSpPr>
        <p:spPr>
          <a:xfrm>
            <a:off x="596537" y="1447800"/>
            <a:ext cx="8001000" cy="2339102"/>
          </a:xfrm>
          <a:prstGeom prst="rect">
            <a:avLst/>
          </a:prstGeom>
          <a:noFill/>
        </p:spPr>
        <p:txBody>
          <a:bodyPr wrap="square" rtlCol="0">
            <a:spAutoFit/>
          </a:bodyPr>
          <a:lstStyle/>
          <a:p>
            <a:r>
              <a:rPr lang="en-US" sz="2000" b="1" dirty="0"/>
              <a:t>1.  Roger Kornberg</a:t>
            </a:r>
          </a:p>
          <a:p>
            <a:r>
              <a:rPr lang="en-US" dirty="0">
                <a:hlinkClick r:id="rId6"/>
              </a:rPr>
              <a:t>Kornberg RD</a:t>
            </a:r>
            <a:r>
              <a:rPr lang="en-US" dirty="0"/>
              <a:t>, </a:t>
            </a:r>
            <a:r>
              <a:rPr lang="en-US" dirty="0">
                <a:hlinkClick r:id="rId7"/>
              </a:rPr>
              <a:t>Thomas JO</a:t>
            </a:r>
            <a:r>
              <a:rPr lang="en-US" dirty="0"/>
              <a:t>. Chromatin structure; </a:t>
            </a:r>
            <a:r>
              <a:rPr lang="en-US" dirty="0" err="1"/>
              <a:t>oligomers</a:t>
            </a:r>
            <a:r>
              <a:rPr lang="en-US" dirty="0"/>
              <a:t> of the histones. </a:t>
            </a:r>
            <a:r>
              <a:rPr lang="en-US" dirty="0">
                <a:hlinkClick r:id="rId8" tooltip="Science (New York, N.Y.)."/>
              </a:rPr>
              <a:t>Science.</a:t>
            </a:r>
            <a:r>
              <a:rPr lang="en-US" dirty="0"/>
              <a:t> 1974 May 24;184(4139):865-8.</a:t>
            </a:r>
          </a:p>
          <a:p>
            <a:r>
              <a:rPr lang="en-US" dirty="0"/>
              <a:t>PMID: 4825888.  </a:t>
            </a:r>
            <a:r>
              <a:rPr lang="en-US" i="1" dirty="0"/>
              <a:t>DOI: 10.1126/science.184.4139.865</a:t>
            </a:r>
            <a:endParaRPr lang="en-US" dirty="0"/>
          </a:p>
          <a:p>
            <a:r>
              <a:rPr lang="en-US" dirty="0"/>
              <a:t> </a:t>
            </a:r>
          </a:p>
          <a:p>
            <a:r>
              <a:rPr lang="en-US" dirty="0">
                <a:hlinkClick r:id="rId9"/>
              </a:rPr>
              <a:t>Kornberg RD</a:t>
            </a:r>
            <a:r>
              <a:rPr lang="en-US" dirty="0"/>
              <a:t>. Chromatin structure: a repeating unit of histones and DNA.</a:t>
            </a:r>
          </a:p>
          <a:p>
            <a:r>
              <a:rPr lang="en-US" u="sng" dirty="0">
                <a:hlinkClick r:id="rId10" tooltip="Science (New York, N.Y.)."/>
              </a:rPr>
              <a:t>Science</a:t>
            </a:r>
            <a:r>
              <a:rPr lang="en-US" dirty="0">
                <a:hlinkClick r:id="rId10" tooltip="Science (New York, N.Y.)."/>
              </a:rPr>
              <a:t>.</a:t>
            </a:r>
            <a:r>
              <a:rPr lang="en-US" dirty="0"/>
              <a:t>  1974 May 24;184(4139):868-71.</a:t>
            </a:r>
          </a:p>
          <a:p>
            <a:r>
              <a:rPr lang="en-US" dirty="0"/>
              <a:t>PMID: 4825889.</a:t>
            </a:r>
          </a:p>
        </p:txBody>
      </p:sp>
      <p:sp>
        <p:nvSpPr>
          <p:cNvPr id="4" name="TextBox 3"/>
          <p:cNvSpPr txBox="1"/>
          <p:nvPr/>
        </p:nvSpPr>
        <p:spPr>
          <a:xfrm>
            <a:off x="659674" y="3909298"/>
            <a:ext cx="7848600" cy="954107"/>
          </a:xfrm>
          <a:prstGeom prst="rect">
            <a:avLst/>
          </a:prstGeom>
          <a:noFill/>
        </p:spPr>
        <p:txBody>
          <a:bodyPr wrap="square" rtlCol="0">
            <a:spAutoFit/>
          </a:bodyPr>
          <a:lstStyle/>
          <a:p>
            <a:r>
              <a:rPr lang="en-US" sz="2000" b="1" dirty="0"/>
              <a:t>2.  Luger, K.,  </a:t>
            </a:r>
            <a:r>
              <a:rPr lang="en-US" sz="2000" b="1" dirty="0" err="1"/>
              <a:t>Mader</a:t>
            </a:r>
            <a:r>
              <a:rPr lang="en-US" sz="2000" b="1" dirty="0"/>
              <a:t>, A.W.,  Richmond, R.K.,  </a:t>
            </a:r>
            <a:r>
              <a:rPr lang="en-US" sz="2000" b="1" dirty="0" err="1"/>
              <a:t>Sargent</a:t>
            </a:r>
            <a:r>
              <a:rPr lang="en-US" sz="2000" b="1" dirty="0"/>
              <a:t>, D.F.,  Richmond, T.J.</a:t>
            </a:r>
          </a:p>
          <a:p>
            <a:r>
              <a:rPr lang="en-US" dirty="0"/>
              <a:t>Crystal structure of the nucleosome core particle at 2.8 A resolution.</a:t>
            </a:r>
          </a:p>
          <a:p>
            <a:r>
              <a:rPr lang="en-US" dirty="0"/>
              <a:t>Nature, 1997; 389: 251-260.  </a:t>
            </a:r>
            <a:r>
              <a:rPr lang="en-US" dirty="0" err="1"/>
              <a:t>PubMed</a:t>
            </a:r>
            <a:r>
              <a:rPr lang="en-US" dirty="0"/>
              <a:t>: </a:t>
            </a:r>
            <a:r>
              <a:rPr lang="en-US" dirty="0">
                <a:hlinkClick r:id="rId11"/>
              </a:rPr>
              <a:t>9305837 </a:t>
            </a:r>
            <a:r>
              <a:rPr lang="en-US" u="sng" dirty="0">
                <a:hlinkClick r:id="rId11"/>
              </a:rPr>
              <a:t> </a:t>
            </a:r>
            <a:r>
              <a:rPr lang="en-US" dirty="0">
                <a:hlinkClick r:id="rId11"/>
              </a:rPr>
              <a:t> </a:t>
            </a:r>
            <a:r>
              <a:rPr lang="en-US" dirty="0"/>
              <a:t>.  DOI: </a:t>
            </a:r>
            <a:r>
              <a:rPr lang="en-US" dirty="0">
                <a:hlinkClick r:id="rId12"/>
              </a:rPr>
              <a:t>10.1038/38444 </a:t>
            </a:r>
            <a:r>
              <a:rPr lang="en-US" u="sng" dirty="0">
                <a:hlinkClick r:id="rId12"/>
              </a:rPr>
              <a:t> </a:t>
            </a:r>
            <a:endParaRPr lang="en-US" dirty="0"/>
          </a:p>
        </p:txBody>
      </p:sp>
      <p:sp>
        <p:nvSpPr>
          <p:cNvPr id="5" name="TextBox 4"/>
          <p:cNvSpPr txBox="1"/>
          <p:nvPr/>
        </p:nvSpPr>
        <p:spPr>
          <a:xfrm>
            <a:off x="659674" y="5218093"/>
            <a:ext cx="7848600" cy="677108"/>
          </a:xfrm>
          <a:prstGeom prst="rect">
            <a:avLst/>
          </a:prstGeom>
          <a:noFill/>
        </p:spPr>
        <p:txBody>
          <a:bodyPr wrap="square" rtlCol="0">
            <a:spAutoFit/>
          </a:bodyPr>
          <a:lstStyle/>
          <a:p>
            <a:pPr marL="457200" indent="-457200"/>
            <a:r>
              <a:rPr lang="en-GB" sz="2000" b="1" dirty="0"/>
              <a:t>3.  van </a:t>
            </a:r>
            <a:r>
              <a:rPr lang="en-GB" sz="2000" b="1" dirty="0" err="1"/>
              <a:t>Holde</a:t>
            </a:r>
            <a:r>
              <a:rPr lang="en-GB" sz="2000" b="1" dirty="0"/>
              <a:t>, K.E.</a:t>
            </a:r>
            <a:r>
              <a:rPr lang="en-GB" sz="2000" dirty="0"/>
              <a:t> Chromatin.  New York: Springer-</a:t>
            </a:r>
            <a:r>
              <a:rPr lang="en-GB" sz="2000" dirty="0" err="1"/>
              <a:t>Verlag</a:t>
            </a:r>
            <a:r>
              <a:rPr lang="en-GB" sz="2000" dirty="0"/>
              <a:t>, 1989.</a:t>
            </a:r>
          </a:p>
          <a:p>
            <a:pPr marL="342900" indent="-342900"/>
            <a:r>
              <a:rPr lang="en-GB" dirty="0"/>
              <a:t>ISBN-13:  978-0387966946.   DOI: </a:t>
            </a:r>
            <a:r>
              <a:rPr lang="en-GB" dirty="0">
                <a:hlinkClick r:id="rId13"/>
              </a:rPr>
              <a:t>10.1016/0092-8674(89)90284-5</a:t>
            </a:r>
            <a:endParaRPr lang="en-US" dirty="0"/>
          </a:p>
        </p:txBody>
      </p:sp>
      <p:sp>
        <p:nvSpPr>
          <p:cNvPr id="10" name="TextBox 9"/>
          <p:cNvSpPr txBox="1"/>
          <p:nvPr/>
        </p:nvSpPr>
        <p:spPr>
          <a:xfrm rot="16200000">
            <a:off x="8046720" y="5684521"/>
            <a:ext cx="1828800" cy="365760"/>
          </a:xfrm>
          <a:prstGeom prst="rect">
            <a:avLst/>
          </a:prstGeom>
          <a:noFill/>
        </p:spPr>
        <p:txBody>
          <a:bodyPr wrap="square" rtlCol="0">
            <a:spAutoFit/>
          </a:bodyPr>
          <a:lstStyle/>
          <a:p>
            <a:r>
              <a:rPr lang="en-US" dirty="0">
                <a:hlinkClick r:id="rId14" action="ppaction://hlinksldjump"/>
              </a:rPr>
              <a:t>Table of Contents</a:t>
            </a:r>
            <a:endParaRPr lang="en-US" dirty="0"/>
          </a:p>
        </p:txBody>
      </p:sp>
      <p:pic>
        <p:nvPicPr>
          <p:cNvPr id="16" name="Picture 15" descr="Roger Kornberg.jpg"/>
          <p:cNvPicPr>
            <a:picLocks noChangeAspect="1"/>
          </p:cNvPicPr>
          <p:nvPr/>
        </p:nvPicPr>
        <p:blipFill>
          <a:blip r:embed="rId15" cstate="print"/>
          <a:stretch>
            <a:fillRect/>
          </a:stretch>
        </p:blipFill>
        <p:spPr>
          <a:xfrm>
            <a:off x="914400" y="51970"/>
            <a:ext cx="7301866" cy="6729830"/>
          </a:xfrm>
          <a:prstGeom prst="rect">
            <a:avLst/>
          </a:prstGeom>
        </p:spPr>
      </p:pic>
      <p:sp>
        <p:nvSpPr>
          <p:cNvPr id="17" name="Rectangle 16"/>
          <p:cNvSpPr/>
          <p:nvPr/>
        </p:nvSpPr>
        <p:spPr>
          <a:xfrm>
            <a:off x="622300" y="1447800"/>
            <a:ext cx="7772400" cy="2362200"/>
          </a:xfrm>
          <a:prstGeom prst="rect">
            <a:avLst/>
          </a:prstGeom>
          <a:solidFill>
            <a:srgbClr val="FF00FF">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09600" y="5062220"/>
            <a:ext cx="7772400" cy="1097280"/>
          </a:xfrm>
          <a:prstGeom prst="rect">
            <a:avLst/>
          </a:prstGeom>
          <a:solidFill>
            <a:srgbClr val="FF00FF">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Slide 7.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6" cstate="print"/>
          <a:stretch>
            <a:fillRect/>
          </a:stretch>
        </p:blipFill>
        <p:spPr>
          <a:xfrm>
            <a:off x="76200" y="76200"/>
            <a:ext cx="304800" cy="304800"/>
          </a:xfrm>
          <a:prstGeom prst="rect">
            <a:avLst/>
          </a:prstGeom>
        </p:spPr>
      </p:pic>
    </p:spTree>
    <p:custDataLst>
      <p:tags r:id="rId1"/>
    </p:custDataLst>
  </p:cSld>
  <p:clrMapOvr>
    <a:masterClrMapping/>
  </p:clrMapOvr>
  <p:transition advClick="0" advTm="4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par>
                          <p:cTn id="7" fill="hold">
                            <p:stCondLst>
                              <p:cond delay="0"/>
                            </p:stCondLst>
                            <p:childTnLst>
                              <p:par>
                                <p:cTn id="8" presetID="9" presetClass="entr" presetSubtype="0" fill="hold" nodeType="afterEffect">
                                  <p:stCondLst>
                                    <p:cond delay="200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childTnLst>
                          </p:cTn>
                        </p:par>
                        <p:par>
                          <p:cTn id="11" fill="hold">
                            <p:stCondLst>
                              <p:cond delay="2500"/>
                            </p:stCondLst>
                            <p:childTnLst>
                              <p:par>
                                <p:cTn id="12" presetID="9" presetClass="exit" presetSubtype="0" fill="hold" nodeType="afterEffect">
                                  <p:stCondLst>
                                    <p:cond delay="8000"/>
                                  </p:stCondLst>
                                  <p:childTnLst>
                                    <p:animEffect transition="out" filter="dissolv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par>
                          <p:cTn id="15" fill="hold">
                            <p:stCondLst>
                              <p:cond delay="11000"/>
                            </p:stCondLst>
                            <p:childTnLst>
                              <p:par>
                                <p:cTn id="16" presetID="2" presetClass="entr" presetSubtype="1" fill="hold" grpId="0" nodeType="afterEffect">
                                  <p:stCondLst>
                                    <p:cond delay="100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0-#ppt_h/2"/>
                                          </p:val>
                                        </p:tav>
                                        <p:tav tm="100000">
                                          <p:val>
                                            <p:strVal val="#ppt_y"/>
                                          </p:val>
                                        </p:tav>
                                      </p:tavLst>
                                    </p:anim>
                                  </p:childTnLst>
                                </p:cTn>
                              </p:par>
                            </p:childTnLst>
                          </p:cTn>
                        </p:par>
                        <p:par>
                          <p:cTn id="20" fill="hold">
                            <p:stCondLst>
                              <p:cond delay="12500"/>
                            </p:stCondLst>
                            <p:childTnLst>
                              <p:par>
                                <p:cTn id="21" presetID="2" presetClass="entr" presetSubtype="4" fill="hold" grpId="0" nodeType="afterEffect">
                                  <p:stCondLst>
                                    <p:cond delay="700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5366" numSld="999">
                <p:cTn id="25" fill="hold" display="0">
                  <p:stCondLst>
                    <p:cond delay="indefinite"/>
                  </p:stCondLst>
                  <p:endCondLst>
                    <p:cond evt="onPrev" delay="0">
                      <p:tgtEl>
                        <p:sldTgt/>
                      </p:tgtEl>
                    </p:cond>
                    <p:cond evt="onStopAudio" delay="0">
                      <p:tgtEl>
                        <p:sldTgt/>
                      </p:tgtEl>
                    </p:cond>
                  </p:endCondLst>
                </p:cTn>
                <p:tgtEl>
                  <p:spTgt spid="20"/>
                </p:tgtEl>
              </p:cMediaNode>
            </p:audio>
          </p:childTnLst>
        </p:cTn>
      </p:par>
    </p:tnLst>
    <p:bldLst>
      <p:bldP spid="17" grpId="0" animBg="1"/>
      <p:bldP spid="1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1AOI-ribbons-no-DNA.png"/>
          <p:cNvPicPr>
            <a:picLocks noChangeAspect="1"/>
          </p:cNvPicPr>
          <p:nvPr/>
        </p:nvPicPr>
        <p:blipFill>
          <a:blip r:embed="rId6" cstate="print"/>
          <a:srcRect l="16541" r="17293"/>
          <a:stretch>
            <a:fillRect/>
          </a:stretch>
        </p:blipFill>
        <p:spPr>
          <a:xfrm>
            <a:off x="-13063" y="63137"/>
            <a:ext cx="9169225" cy="6647688"/>
          </a:xfrm>
          <a:prstGeom prst="rect">
            <a:avLst/>
          </a:prstGeom>
        </p:spPr>
      </p:pic>
      <p:sp>
        <p:nvSpPr>
          <p:cNvPr id="3" name="TextBox 2"/>
          <p:cNvSpPr txBox="1"/>
          <p:nvPr/>
        </p:nvSpPr>
        <p:spPr>
          <a:xfrm>
            <a:off x="304800" y="6488668"/>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5" name="Slide 70.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71250" y="6541325"/>
            <a:ext cx="304800" cy="304800"/>
          </a:xfrm>
          <a:prstGeom prst="rect">
            <a:avLst/>
          </a:prstGeom>
        </p:spPr>
      </p:pic>
    </p:spTree>
    <p:custDataLst>
      <p:tags r:id="rId1"/>
    </p:custDataLst>
  </p:cSld>
  <p:clrMapOvr>
    <a:masterClrMapping/>
  </p:clrMapOvr>
  <p:transition advClick="0" advTm="2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878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Octamer_truncated.png"/>
          <p:cNvPicPr>
            <a:picLocks noChangeAspect="1"/>
          </p:cNvPicPr>
          <p:nvPr/>
        </p:nvPicPr>
        <p:blipFill>
          <a:blip r:embed="rId6" cstate="print"/>
          <a:stretch>
            <a:fillRect/>
          </a:stretch>
        </p:blipFill>
        <p:spPr>
          <a:xfrm>
            <a:off x="2932611" y="1981200"/>
            <a:ext cx="3867912" cy="3867912"/>
          </a:xfrm>
          <a:prstGeom prst="rect">
            <a:avLst/>
          </a:prstGeom>
        </p:spPr>
      </p:pic>
      <p:sp>
        <p:nvSpPr>
          <p:cNvPr id="4" name="TextBox 3"/>
          <p:cNvSpPr txBox="1"/>
          <p:nvPr/>
        </p:nvSpPr>
        <p:spPr>
          <a:xfrm>
            <a:off x="304800" y="6488668"/>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5" name="Slide 71.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541325"/>
            <a:ext cx="304800" cy="304800"/>
          </a:xfrm>
          <a:prstGeom prst="rect">
            <a:avLst/>
          </a:prstGeom>
        </p:spPr>
      </p:pic>
    </p:spTree>
    <p:custDataLst>
      <p:tags r:id="rId1"/>
    </p:custData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Octamer_truncated.png"/>
          <p:cNvPicPr>
            <a:picLocks noChangeAspect="1"/>
          </p:cNvPicPr>
          <p:nvPr/>
        </p:nvPicPr>
        <p:blipFill>
          <a:blip r:embed="rId6" cstate="print"/>
          <a:stretch>
            <a:fillRect/>
          </a:stretch>
        </p:blipFill>
        <p:spPr>
          <a:xfrm>
            <a:off x="1878874" y="663593"/>
            <a:ext cx="5532120" cy="5532120"/>
          </a:xfrm>
          <a:prstGeom prst="rect">
            <a:avLst/>
          </a:prstGeom>
        </p:spPr>
      </p:pic>
      <p:sp>
        <p:nvSpPr>
          <p:cNvPr id="4" name="TextBox 3"/>
          <p:cNvSpPr txBox="1"/>
          <p:nvPr/>
        </p:nvSpPr>
        <p:spPr>
          <a:xfrm>
            <a:off x="304800" y="6488668"/>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5" name="Slide 72.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59375" y="6541325"/>
            <a:ext cx="304800" cy="304800"/>
          </a:xfrm>
          <a:prstGeom prst="rect">
            <a:avLst/>
          </a:prstGeom>
        </p:spPr>
      </p:pic>
    </p:spTree>
    <p:custDataLst>
      <p:tags r:id="rId1"/>
    </p:custDataLst>
  </p:cSld>
  <p:clrMapOvr>
    <a:masterClrMapping/>
  </p:clrMapOvr>
  <p:transition spd="slow" advClick="0" advTm="7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3[a]-H4[b]-H3[e]-H4[f]-centered.png"/>
          <p:cNvPicPr>
            <a:picLocks noChangeAspect="1"/>
          </p:cNvPicPr>
          <p:nvPr/>
        </p:nvPicPr>
        <p:blipFill>
          <a:blip r:embed="rId6" cstate="print"/>
          <a:stretch>
            <a:fillRect/>
          </a:stretch>
        </p:blipFill>
        <p:spPr>
          <a:xfrm>
            <a:off x="2133600" y="381000"/>
            <a:ext cx="5257800" cy="5257800"/>
          </a:xfrm>
          <a:prstGeom prst="rect">
            <a:avLst/>
          </a:prstGeom>
        </p:spPr>
      </p:pic>
      <p:sp>
        <p:nvSpPr>
          <p:cNvPr id="4" name="TextBox 3"/>
          <p:cNvSpPr txBox="1"/>
          <p:nvPr/>
        </p:nvSpPr>
        <p:spPr>
          <a:xfrm>
            <a:off x="304800" y="6488668"/>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5" name="Slide 73.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529450"/>
            <a:ext cx="304800" cy="304800"/>
          </a:xfrm>
          <a:prstGeom prst="rect">
            <a:avLst/>
          </a:prstGeom>
        </p:spPr>
      </p:pic>
    </p:spTree>
    <p:custDataLst>
      <p:tags r:id="rId1"/>
    </p:custDataLst>
  </p:cSld>
  <p:clrMapOvr>
    <a:masterClrMapping/>
  </p:clrMapOvr>
  <p:transition advClick="0" advTm="15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3[a]-H4[b]-H3[e]-H4[f]-centered.png"/>
          <p:cNvPicPr>
            <a:picLocks noChangeAspect="1"/>
          </p:cNvPicPr>
          <p:nvPr/>
        </p:nvPicPr>
        <p:blipFill>
          <a:blip r:embed="rId6" cstate="print"/>
          <a:stretch>
            <a:fillRect/>
          </a:stretch>
        </p:blipFill>
        <p:spPr>
          <a:xfrm>
            <a:off x="2141009" y="998009"/>
            <a:ext cx="5257800" cy="5257800"/>
          </a:xfrm>
          <a:prstGeom prst="rect">
            <a:avLst/>
          </a:prstGeom>
        </p:spPr>
      </p:pic>
      <p:sp>
        <p:nvSpPr>
          <p:cNvPr id="4" name="TextBox 3"/>
          <p:cNvSpPr txBox="1"/>
          <p:nvPr/>
        </p:nvSpPr>
        <p:spPr>
          <a:xfrm>
            <a:off x="4929052" y="1428690"/>
            <a:ext cx="838200" cy="400110"/>
          </a:xfrm>
          <a:prstGeom prst="rect">
            <a:avLst/>
          </a:prstGeom>
          <a:noFill/>
        </p:spPr>
        <p:txBody>
          <a:bodyPr wrap="square" rtlCol="0">
            <a:spAutoFit/>
          </a:bodyPr>
          <a:lstStyle/>
          <a:p>
            <a:pPr algn="ctr"/>
            <a:r>
              <a:rPr lang="en-US" sz="2000" b="1" dirty="0">
                <a:solidFill>
                  <a:schemeClr val="bg1"/>
                </a:solidFill>
              </a:rPr>
              <a:t>H3[a]</a:t>
            </a:r>
          </a:p>
        </p:txBody>
      </p:sp>
      <p:sp>
        <p:nvSpPr>
          <p:cNvPr id="5" name="TextBox 4"/>
          <p:cNvSpPr txBox="1"/>
          <p:nvPr/>
        </p:nvSpPr>
        <p:spPr>
          <a:xfrm>
            <a:off x="3886200" y="1276290"/>
            <a:ext cx="838200" cy="400110"/>
          </a:xfrm>
          <a:prstGeom prst="rect">
            <a:avLst/>
          </a:prstGeom>
          <a:noFill/>
        </p:spPr>
        <p:txBody>
          <a:bodyPr wrap="square" rtlCol="0">
            <a:spAutoFit/>
          </a:bodyPr>
          <a:lstStyle/>
          <a:p>
            <a:pPr algn="ctr"/>
            <a:r>
              <a:rPr lang="en-US" sz="2000" b="1" dirty="0">
                <a:solidFill>
                  <a:srgbClr val="FFFF00"/>
                </a:solidFill>
              </a:rPr>
              <a:t>H3[e]</a:t>
            </a:r>
          </a:p>
        </p:txBody>
      </p:sp>
      <p:sp>
        <p:nvSpPr>
          <p:cNvPr id="6" name="TextBox 5"/>
          <p:cNvSpPr txBox="1"/>
          <p:nvPr/>
        </p:nvSpPr>
        <p:spPr>
          <a:xfrm>
            <a:off x="6172200" y="2190690"/>
            <a:ext cx="838200" cy="400110"/>
          </a:xfrm>
          <a:prstGeom prst="rect">
            <a:avLst/>
          </a:prstGeom>
          <a:noFill/>
        </p:spPr>
        <p:txBody>
          <a:bodyPr wrap="square" rtlCol="0">
            <a:spAutoFit/>
          </a:bodyPr>
          <a:lstStyle/>
          <a:p>
            <a:pPr algn="ctr"/>
            <a:r>
              <a:rPr lang="en-US" sz="2000" b="1" dirty="0">
                <a:solidFill>
                  <a:srgbClr val="FF0000"/>
                </a:solidFill>
              </a:rPr>
              <a:t>H4[b]</a:t>
            </a:r>
          </a:p>
        </p:txBody>
      </p:sp>
      <p:sp>
        <p:nvSpPr>
          <p:cNvPr id="7" name="TextBox 6"/>
          <p:cNvSpPr txBox="1"/>
          <p:nvPr/>
        </p:nvSpPr>
        <p:spPr>
          <a:xfrm>
            <a:off x="2590800" y="1962090"/>
            <a:ext cx="838200" cy="400110"/>
          </a:xfrm>
          <a:prstGeom prst="rect">
            <a:avLst/>
          </a:prstGeom>
          <a:noFill/>
        </p:spPr>
        <p:txBody>
          <a:bodyPr wrap="square" rtlCol="0">
            <a:spAutoFit/>
          </a:bodyPr>
          <a:lstStyle/>
          <a:p>
            <a:pPr algn="ctr"/>
            <a:r>
              <a:rPr lang="en-US" sz="2000" b="1" dirty="0">
                <a:solidFill>
                  <a:schemeClr val="accent6">
                    <a:lumMod val="50000"/>
                  </a:schemeClr>
                </a:solidFill>
              </a:rPr>
              <a:t>H4[b]</a:t>
            </a:r>
          </a:p>
        </p:txBody>
      </p:sp>
      <p:cxnSp>
        <p:nvCxnSpPr>
          <p:cNvPr id="8" name="Straight Arrow Connector 7"/>
          <p:cNvCxnSpPr/>
          <p:nvPr/>
        </p:nvCxnSpPr>
        <p:spPr>
          <a:xfrm rot="16200000">
            <a:off x="3264331" y="4952207"/>
            <a:ext cx="2743200" cy="1588"/>
          </a:xfrm>
          <a:prstGeom prst="straightConnector1">
            <a:avLst/>
          </a:prstGeom>
          <a:ln w="38100">
            <a:solidFill>
              <a:srgbClr val="5BE7C6"/>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04800" y="6488668"/>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10" name="Slide 74.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76200" y="6529450"/>
            <a:ext cx="304800" cy="304800"/>
          </a:xfrm>
          <a:prstGeom prst="rect">
            <a:avLst/>
          </a:prstGeom>
        </p:spPr>
      </p:pic>
      <p:grpSp>
        <p:nvGrpSpPr>
          <p:cNvPr id="11" name="Group 15"/>
          <p:cNvGrpSpPr/>
          <p:nvPr/>
        </p:nvGrpSpPr>
        <p:grpSpPr>
          <a:xfrm>
            <a:off x="2514601" y="1776350"/>
            <a:ext cx="4188821" cy="3048000"/>
            <a:chOff x="2514601" y="1127758"/>
            <a:chExt cx="4188821" cy="3048000"/>
          </a:xfrm>
        </p:grpSpPr>
        <p:cxnSp>
          <p:nvCxnSpPr>
            <p:cNvPr id="12" name="Straight Connector 11"/>
            <p:cNvCxnSpPr/>
            <p:nvPr/>
          </p:nvCxnSpPr>
          <p:spPr>
            <a:xfrm rot="16200000" flipH="1">
              <a:off x="4188822" y="1661158"/>
              <a:ext cx="3048000" cy="1981200"/>
            </a:xfrm>
            <a:prstGeom prst="line">
              <a:avLst/>
            </a:prstGeom>
            <a:ln w="1524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cxnSp>
          <p:nvCxnSpPr>
            <p:cNvPr id="13" name="Straight Connector 12"/>
            <p:cNvCxnSpPr/>
            <p:nvPr/>
          </p:nvCxnSpPr>
          <p:spPr>
            <a:xfrm rot="5400000">
              <a:off x="2180101" y="1471686"/>
              <a:ext cx="2951487" cy="2282488"/>
            </a:xfrm>
            <a:prstGeom prst="line">
              <a:avLst/>
            </a:prstGeom>
            <a:ln w="1524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grpSp>
    </p:spTree>
    <p:custDataLst>
      <p:tags r:id="rId1"/>
    </p:custDataLst>
  </p:cSld>
  <p:clrMapOvr>
    <a:masterClrMapping/>
  </p:clrMapOvr>
  <p:transition spd="slow" advClick="0" advTm="13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2" presetClass="entr" presetSubtype="8" fill="hold" grpId="0" nodeType="afterEffect">
                                  <p:stCondLst>
                                    <p:cond delay="2000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0-#ppt_w/2"/>
                                          </p:val>
                                        </p:tav>
                                        <p:tav tm="100000">
                                          <p:val>
                                            <p:strVal val="#ppt_x"/>
                                          </p:val>
                                        </p:tav>
                                      </p:tavLst>
                                    </p:anim>
                                    <p:anim calcmode="lin" valueType="num">
                                      <p:cBhvr additive="base">
                                        <p:cTn id="11" dur="500" fill="hold"/>
                                        <p:tgtEl>
                                          <p:spTgt spid="7"/>
                                        </p:tgtEl>
                                        <p:attrNameLst>
                                          <p:attrName>ppt_y</p:attrName>
                                        </p:attrNameLst>
                                      </p:cBhvr>
                                      <p:tavLst>
                                        <p:tav tm="0">
                                          <p:val>
                                            <p:strVal val="#ppt_y"/>
                                          </p:val>
                                        </p:tav>
                                        <p:tav tm="100000">
                                          <p:val>
                                            <p:strVal val="#ppt_y"/>
                                          </p:val>
                                        </p:tav>
                                      </p:tavLst>
                                    </p:anim>
                                  </p:childTnLst>
                                </p:cTn>
                              </p:par>
                              <p:par>
                                <p:cTn id="12" presetID="2" presetClass="entr" presetSubtype="1" fill="hold" grpId="0" nodeType="withEffect">
                                  <p:stCondLst>
                                    <p:cond delay="2000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0-#ppt_h/2"/>
                                          </p:val>
                                        </p:tav>
                                        <p:tav tm="100000">
                                          <p:val>
                                            <p:strVal val="#ppt_y"/>
                                          </p:val>
                                        </p:tav>
                                      </p:tavLst>
                                    </p:anim>
                                  </p:childTnLst>
                                </p:cTn>
                              </p:par>
                              <p:par>
                                <p:cTn id="16" presetID="2" presetClass="entr" presetSubtype="1" fill="hold" grpId="0" nodeType="withEffect">
                                  <p:stCondLst>
                                    <p:cond delay="2000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0-#ppt_h/2"/>
                                          </p:val>
                                        </p:tav>
                                        <p:tav tm="100000">
                                          <p:val>
                                            <p:strVal val="#ppt_y"/>
                                          </p:val>
                                        </p:tav>
                                      </p:tavLst>
                                    </p:anim>
                                  </p:childTnLst>
                                </p:cTn>
                              </p:par>
                              <p:par>
                                <p:cTn id="20" presetID="2" presetClass="entr" presetSubtype="2" fill="hold" grpId="0" nodeType="withEffect">
                                  <p:stCondLst>
                                    <p:cond delay="2000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20500"/>
                            </p:stCondLst>
                            <p:childTnLst>
                              <p:par>
                                <p:cTn id="25" presetID="2" presetClass="entr" presetSubtype="4" fill="hold" nodeType="afterEffect">
                                  <p:stCondLst>
                                    <p:cond delay="2000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par>
                          <p:cTn id="29" fill="hold">
                            <p:stCondLst>
                              <p:cond delay="41000"/>
                            </p:stCondLst>
                            <p:childTnLst>
                              <p:par>
                                <p:cTn id="30" presetID="9" presetClass="exit" presetSubtype="0" fill="hold" nodeType="afterEffect">
                                  <p:stCondLst>
                                    <p:cond delay="10000"/>
                                  </p:stCondLst>
                                  <p:childTnLst>
                                    <p:animEffect transition="out" filter="dissolv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par>
                          <p:cTn id="33" fill="hold">
                            <p:stCondLst>
                              <p:cond delay="51500"/>
                            </p:stCondLst>
                            <p:childTnLst>
                              <p:par>
                                <p:cTn id="34" presetID="2" presetClass="entr" presetSubtype="4" fill="hold" nodeType="afterEffect">
                                  <p:stCondLst>
                                    <p:cond delay="1000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38"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4" grpId="0"/>
      <p:bldP spid="5" grpId="0"/>
      <p:bldP spid="6" grpId="0"/>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H3]2-[H4]2-rotate.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6" cstate="print"/>
          <a:stretch>
            <a:fillRect/>
          </a:stretch>
        </p:blipFill>
        <p:spPr>
          <a:xfrm>
            <a:off x="2139696" y="996696"/>
            <a:ext cx="5257800" cy="5257800"/>
          </a:xfrm>
          <a:prstGeom prst="rect">
            <a:avLst/>
          </a:prstGeom>
        </p:spPr>
      </p:pic>
      <p:sp>
        <p:nvSpPr>
          <p:cNvPr id="3" name="TextBox 2"/>
          <p:cNvSpPr txBox="1"/>
          <p:nvPr/>
        </p:nvSpPr>
        <p:spPr>
          <a:xfrm>
            <a:off x="304800" y="6488668"/>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spTree>
    <p:custDataLst>
      <p:tags r:id="rId1"/>
    </p:custDataLst>
  </p:cSld>
  <p:clrMapOvr>
    <a:masterClrMapping/>
  </p:clrMapOvr>
  <p:transition advClick="0" advTm="25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3]2-[H4]2-rotate19.png"/>
          <p:cNvPicPr>
            <a:picLocks noChangeAspect="1"/>
          </p:cNvPicPr>
          <p:nvPr/>
        </p:nvPicPr>
        <p:blipFill>
          <a:blip r:embed="rId6" cstate="print"/>
          <a:stretch>
            <a:fillRect/>
          </a:stretch>
        </p:blipFill>
        <p:spPr>
          <a:xfrm>
            <a:off x="2141009" y="998009"/>
            <a:ext cx="5257800" cy="5257800"/>
          </a:xfrm>
          <a:prstGeom prst="rect">
            <a:avLst/>
          </a:prstGeom>
        </p:spPr>
      </p:pic>
      <p:sp>
        <p:nvSpPr>
          <p:cNvPr id="3" name="TextBox 2"/>
          <p:cNvSpPr txBox="1"/>
          <p:nvPr/>
        </p:nvSpPr>
        <p:spPr>
          <a:xfrm>
            <a:off x="304800" y="6488668"/>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76.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71250" y="6529450"/>
            <a:ext cx="304800" cy="304800"/>
          </a:xfrm>
          <a:prstGeom prst="rect">
            <a:avLst/>
          </a:prstGeom>
        </p:spPr>
      </p:pic>
    </p:spTree>
    <p:custDataLst>
      <p:tags r:id="rId1"/>
    </p:custDataLst>
  </p:cSld>
  <p:clrMapOvr>
    <a:masterClrMapping/>
  </p:clrMapOvr>
  <p:transition advClick="0" advTm="2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H3]2-[H4]2-reverse.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6" cstate="print"/>
          <a:stretch>
            <a:fillRect/>
          </a:stretch>
        </p:blipFill>
        <p:spPr>
          <a:xfrm>
            <a:off x="2141537" y="998537"/>
            <a:ext cx="5257800" cy="5257800"/>
          </a:xfrm>
          <a:prstGeom prst="rect">
            <a:avLst/>
          </a:prstGeom>
        </p:spPr>
      </p:pic>
      <p:sp>
        <p:nvSpPr>
          <p:cNvPr id="3" name="TextBox 2"/>
          <p:cNvSpPr txBox="1"/>
          <p:nvPr/>
        </p:nvSpPr>
        <p:spPr>
          <a:xfrm>
            <a:off x="304800" y="6488668"/>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spTree>
    <p:custDataLst>
      <p:tags r:id="rId1"/>
    </p:custDataLst>
  </p:cSld>
  <p:clrMapOvr>
    <a:masterClrMapping/>
  </p:clrMapOvr>
  <p:transition advClick="0" advTm="25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3[a]-H4[b]-H3[e]-H4[f]-centered.png"/>
          <p:cNvPicPr>
            <a:picLocks noChangeAspect="1"/>
          </p:cNvPicPr>
          <p:nvPr/>
        </p:nvPicPr>
        <p:blipFill>
          <a:blip r:embed="rId6" cstate="print"/>
          <a:stretch>
            <a:fillRect/>
          </a:stretch>
        </p:blipFill>
        <p:spPr>
          <a:xfrm>
            <a:off x="2141009" y="998009"/>
            <a:ext cx="5257800" cy="5257800"/>
          </a:xfrm>
          <a:prstGeom prst="rect">
            <a:avLst/>
          </a:prstGeom>
        </p:spPr>
      </p:pic>
      <p:sp>
        <p:nvSpPr>
          <p:cNvPr id="4" name="TextBox 3"/>
          <p:cNvSpPr txBox="1"/>
          <p:nvPr/>
        </p:nvSpPr>
        <p:spPr>
          <a:xfrm>
            <a:off x="4929052" y="1428690"/>
            <a:ext cx="838200" cy="400110"/>
          </a:xfrm>
          <a:prstGeom prst="rect">
            <a:avLst/>
          </a:prstGeom>
          <a:noFill/>
        </p:spPr>
        <p:txBody>
          <a:bodyPr wrap="square" rtlCol="0">
            <a:spAutoFit/>
          </a:bodyPr>
          <a:lstStyle/>
          <a:p>
            <a:pPr algn="ctr"/>
            <a:r>
              <a:rPr lang="en-US" sz="2000" b="1" dirty="0">
                <a:solidFill>
                  <a:schemeClr val="bg1"/>
                </a:solidFill>
              </a:rPr>
              <a:t>H3[a]</a:t>
            </a:r>
          </a:p>
        </p:txBody>
      </p:sp>
      <p:sp>
        <p:nvSpPr>
          <p:cNvPr id="5" name="TextBox 4"/>
          <p:cNvSpPr txBox="1"/>
          <p:nvPr/>
        </p:nvSpPr>
        <p:spPr>
          <a:xfrm>
            <a:off x="3886200" y="1276290"/>
            <a:ext cx="838200" cy="400110"/>
          </a:xfrm>
          <a:prstGeom prst="rect">
            <a:avLst/>
          </a:prstGeom>
          <a:noFill/>
        </p:spPr>
        <p:txBody>
          <a:bodyPr wrap="square" rtlCol="0">
            <a:spAutoFit/>
          </a:bodyPr>
          <a:lstStyle/>
          <a:p>
            <a:pPr algn="ctr"/>
            <a:r>
              <a:rPr lang="en-US" sz="2000" b="1" dirty="0">
                <a:solidFill>
                  <a:srgbClr val="FFFF00"/>
                </a:solidFill>
              </a:rPr>
              <a:t>H3[e]</a:t>
            </a:r>
          </a:p>
        </p:txBody>
      </p:sp>
      <p:sp>
        <p:nvSpPr>
          <p:cNvPr id="6" name="TextBox 5"/>
          <p:cNvSpPr txBox="1"/>
          <p:nvPr/>
        </p:nvSpPr>
        <p:spPr>
          <a:xfrm>
            <a:off x="6172200" y="2190690"/>
            <a:ext cx="838200" cy="400110"/>
          </a:xfrm>
          <a:prstGeom prst="rect">
            <a:avLst/>
          </a:prstGeom>
          <a:noFill/>
        </p:spPr>
        <p:txBody>
          <a:bodyPr wrap="square" rtlCol="0">
            <a:spAutoFit/>
          </a:bodyPr>
          <a:lstStyle/>
          <a:p>
            <a:pPr algn="ctr"/>
            <a:r>
              <a:rPr lang="en-US" sz="2000" b="1" dirty="0">
                <a:solidFill>
                  <a:srgbClr val="FF0000"/>
                </a:solidFill>
              </a:rPr>
              <a:t>H4[b]</a:t>
            </a:r>
          </a:p>
        </p:txBody>
      </p:sp>
      <p:sp>
        <p:nvSpPr>
          <p:cNvPr id="7" name="TextBox 6"/>
          <p:cNvSpPr txBox="1"/>
          <p:nvPr/>
        </p:nvSpPr>
        <p:spPr>
          <a:xfrm>
            <a:off x="2590800" y="1962090"/>
            <a:ext cx="838200" cy="400110"/>
          </a:xfrm>
          <a:prstGeom prst="rect">
            <a:avLst/>
          </a:prstGeom>
          <a:noFill/>
        </p:spPr>
        <p:txBody>
          <a:bodyPr wrap="square" rtlCol="0">
            <a:spAutoFit/>
          </a:bodyPr>
          <a:lstStyle/>
          <a:p>
            <a:pPr algn="ctr"/>
            <a:r>
              <a:rPr lang="en-US" sz="2000" b="1" dirty="0">
                <a:solidFill>
                  <a:schemeClr val="accent6">
                    <a:lumMod val="50000"/>
                  </a:schemeClr>
                </a:solidFill>
              </a:rPr>
              <a:t>H4[b]</a:t>
            </a:r>
          </a:p>
        </p:txBody>
      </p:sp>
      <p:sp>
        <p:nvSpPr>
          <p:cNvPr id="8" name="TextBox 7"/>
          <p:cNvSpPr txBox="1"/>
          <p:nvPr/>
        </p:nvSpPr>
        <p:spPr>
          <a:xfrm>
            <a:off x="304800" y="6488668"/>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9" name="Slide 78.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81150" y="6529450"/>
            <a:ext cx="304800" cy="304800"/>
          </a:xfrm>
          <a:prstGeom prst="rect">
            <a:avLst/>
          </a:prstGeom>
        </p:spPr>
      </p:pic>
    </p:spTree>
    <p:custDataLst>
      <p:tags r:id="rId1"/>
    </p:custDataLst>
  </p:cSld>
  <p:clrMapOvr>
    <a:masterClrMapping/>
  </p:clrMapOvr>
  <p:transition advClick="0" advTm="1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H3-H4-rotate-to-parallel.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6" cstate="print"/>
          <a:stretch>
            <a:fillRect/>
          </a:stretch>
        </p:blipFill>
        <p:spPr>
          <a:xfrm>
            <a:off x="2141537" y="998537"/>
            <a:ext cx="5257800" cy="5257800"/>
          </a:xfrm>
          <a:prstGeom prst="rect">
            <a:avLst/>
          </a:prstGeom>
        </p:spPr>
      </p:pic>
      <p:sp>
        <p:nvSpPr>
          <p:cNvPr id="3" name="TextBox 2"/>
          <p:cNvSpPr txBox="1"/>
          <p:nvPr/>
        </p:nvSpPr>
        <p:spPr>
          <a:xfrm>
            <a:off x="304800" y="6488668"/>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spTree>
    <p:custDataLst>
      <p:tags r:id="rId1"/>
    </p:custDataLst>
  </p:cSld>
  <p:clrMapOvr>
    <a:masterClrMapping/>
  </p:clrMapOvr>
  <p:transition advClick="0" advTm="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hidden="1">
            <a:extLst>
              <a:ext uri="{FF2B5EF4-FFF2-40B4-BE49-F238E27FC236}">
                <a16:creationId xmlns:a16="http://schemas.microsoft.com/office/drawing/2014/main" id="{8C1A1756-9017-452F-9226-28C450DC80A2}"/>
              </a:ext>
            </a:extLst>
          </p:cNvPr>
          <p:cNvSpPr txBox="1"/>
          <p:nvPr/>
        </p:nvSpPr>
        <p:spPr>
          <a:xfrm>
            <a:off x="635726" y="533400"/>
            <a:ext cx="7848600" cy="646331"/>
          </a:xfrm>
          <a:prstGeom prst="rect">
            <a:avLst/>
          </a:prstGeom>
          <a:noFill/>
        </p:spPr>
        <p:txBody>
          <a:bodyPr wrap="square" rtlCol="0">
            <a:spAutoFit/>
          </a:bodyPr>
          <a:lstStyle/>
          <a:p>
            <a:pPr algn="ctr"/>
            <a:r>
              <a:rPr lang="en-US" sz="3600" u="sng" dirty="0"/>
              <a:t>Heroes of the Histone Octamer</a:t>
            </a:r>
          </a:p>
        </p:txBody>
      </p:sp>
      <p:sp>
        <p:nvSpPr>
          <p:cNvPr id="6" name="TextBox 5" hidden="1">
            <a:extLst>
              <a:ext uri="{FF2B5EF4-FFF2-40B4-BE49-F238E27FC236}">
                <a16:creationId xmlns:a16="http://schemas.microsoft.com/office/drawing/2014/main" id="{B92F043B-00F1-4ECD-87B7-0AF01BD733CD}"/>
              </a:ext>
            </a:extLst>
          </p:cNvPr>
          <p:cNvSpPr txBox="1"/>
          <p:nvPr/>
        </p:nvSpPr>
        <p:spPr>
          <a:xfrm>
            <a:off x="596537" y="1447800"/>
            <a:ext cx="8001000" cy="2339102"/>
          </a:xfrm>
          <a:prstGeom prst="rect">
            <a:avLst/>
          </a:prstGeom>
          <a:noFill/>
        </p:spPr>
        <p:txBody>
          <a:bodyPr wrap="square" rtlCol="0">
            <a:spAutoFit/>
          </a:bodyPr>
          <a:lstStyle/>
          <a:p>
            <a:r>
              <a:rPr lang="en-US" sz="2000" b="1" dirty="0"/>
              <a:t>1.  Roger Kornberg</a:t>
            </a:r>
          </a:p>
          <a:p>
            <a:r>
              <a:rPr lang="en-US" dirty="0">
                <a:hlinkClick r:id="rId6"/>
              </a:rPr>
              <a:t>Kornberg RD</a:t>
            </a:r>
            <a:r>
              <a:rPr lang="en-US" dirty="0"/>
              <a:t>, </a:t>
            </a:r>
            <a:r>
              <a:rPr lang="en-US" dirty="0">
                <a:hlinkClick r:id="rId7"/>
              </a:rPr>
              <a:t>Thomas JO</a:t>
            </a:r>
            <a:r>
              <a:rPr lang="en-US" dirty="0"/>
              <a:t>. Chromatin structure; </a:t>
            </a:r>
            <a:r>
              <a:rPr lang="en-US" dirty="0" err="1"/>
              <a:t>oligomers</a:t>
            </a:r>
            <a:r>
              <a:rPr lang="en-US" dirty="0"/>
              <a:t> of the histones. </a:t>
            </a:r>
            <a:r>
              <a:rPr lang="en-US" dirty="0">
                <a:hlinkClick r:id="rId8" tooltip="Science (New York, N.Y.)."/>
              </a:rPr>
              <a:t>Science.</a:t>
            </a:r>
            <a:r>
              <a:rPr lang="en-US" dirty="0"/>
              <a:t> 1974 May 24;184(4139):865-8.</a:t>
            </a:r>
          </a:p>
          <a:p>
            <a:r>
              <a:rPr lang="en-US" dirty="0"/>
              <a:t>PMID: 4825888.  </a:t>
            </a:r>
            <a:r>
              <a:rPr lang="en-US" i="1" dirty="0"/>
              <a:t>DOI: 10.1126/science.184.4139.865</a:t>
            </a:r>
            <a:endParaRPr lang="en-US" dirty="0"/>
          </a:p>
          <a:p>
            <a:r>
              <a:rPr lang="en-US" dirty="0"/>
              <a:t> </a:t>
            </a:r>
          </a:p>
          <a:p>
            <a:r>
              <a:rPr lang="en-US" dirty="0">
                <a:hlinkClick r:id="rId9"/>
              </a:rPr>
              <a:t>Kornberg RD</a:t>
            </a:r>
            <a:r>
              <a:rPr lang="en-US" dirty="0"/>
              <a:t>. Chromatin structure: a repeating unit of histones and DNA.</a:t>
            </a:r>
          </a:p>
          <a:p>
            <a:r>
              <a:rPr lang="en-US" u="sng" dirty="0">
                <a:hlinkClick r:id="rId10" tooltip="Science (New York, N.Y.)."/>
              </a:rPr>
              <a:t>Science</a:t>
            </a:r>
            <a:r>
              <a:rPr lang="en-US" dirty="0">
                <a:hlinkClick r:id="rId10" tooltip="Science (New York, N.Y.)."/>
              </a:rPr>
              <a:t>.</a:t>
            </a:r>
            <a:r>
              <a:rPr lang="en-US" dirty="0"/>
              <a:t>  1974 May 24;184(4139):868-71.</a:t>
            </a:r>
          </a:p>
          <a:p>
            <a:r>
              <a:rPr lang="en-US" dirty="0"/>
              <a:t>PMID: 4825889.</a:t>
            </a:r>
          </a:p>
        </p:txBody>
      </p:sp>
      <p:sp>
        <p:nvSpPr>
          <p:cNvPr id="7" name="TextBox 6" hidden="1">
            <a:extLst>
              <a:ext uri="{FF2B5EF4-FFF2-40B4-BE49-F238E27FC236}">
                <a16:creationId xmlns:a16="http://schemas.microsoft.com/office/drawing/2014/main" id="{356F0B30-0A47-4737-B4A4-C25892EFCD06}"/>
              </a:ext>
            </a:extLst>
          </p:cNvPr>
          <p:cNvSpPr txBox="1"/>
          <p:nvPr/>
        </p:nvSpPr>
        <p:spPr>
          <a:xfrm>
            <a:off x="659674" y="3909298"/>
            <a:ext cx="7848600" cy="954107"/>
          </a:xfrm>
          <a:prstGeom prst="rect">
            <a:avLst/>
          </a:prstGeom>
          <a:noFill/>
        </p:spPr>
        <p:txBody>
          <a:bodyPr wrap="square" rtlCol="0">
            <a:spAutoFit/>
          </a:bodyPr>
          <a:lstStyle/>
          <a:p>
            <a:r>
              <a:rPr lang="en-US" sz="2000" b="1" dirty="0"/>
              <a:t>2.  Luger, K.,  </a:t>
            </a:r>
            <a:r>
              <a:rPr lang="en-US" sz="2000" b="1" dirty="0" err="1"/>
              <a:t>Mader</a:t>
            </a:r>
            <a:r>
              <a:rPr lang="en-US" sz="2000" b="1" dirty="0"/>
              <a:t>, A.W.,  Richmond, R.K.,  </a:t>
            </a:r>
            <a:r>
              <a:rPr lang="en-US" sz="2000" b="1" dirty="0" err="1"/>
              <a:t>Sargent</a:t>
            </a:r>
            <a:r>
              <a:rPr lang="en-US" sz="2000" b="1" dirty="0"/>
              <a:t>, D.F.,  Richmond, T.J.</a:t>
            </a:r>
          </a:p>
          <a:p>
            <a:r>
              <a:rPr lang="en-US" dirty="0"/>
              <a:t>Crystal structure of the nucleosome core particle at 2.8 A resolution.</a:t>
            </a:r>
          </a:p>
          <a:p>
            <a:r>
              <a:rPr lang="en-US" dirty="0"/>
              <a:t>Nature, 1997; 389: 251-260.  </a:t>
            </a:r>
            <a:r>
              <a:rPr lang="en-US" dirty="0" err="1"/>
              <a:t>PubMed</a:t>
            </a:r>
            <a:r>
              <a:rPr lang="en-US" dirty="0"/>
              <a:t>: </a:t>
            </a:r>
            <a:r>
              <a:rPr lang="en-US" dirty="0">
                <a:hlinkClick r:id="rId11"/>
              </a:rPr>
              <a:t>9305837 </a:t>
            </a:r>
            <a:r>
              <a:rPr lang="en-US" u="sng" dirty="0">
                <a:hlinkClick r:id="rId11"/>
              </a:rPr>
              <a:t> </a:t>
            </a:r>
            <a:r>
              <a:rPr lang="en-US" dirty="0">
                <a:hlinkClick r:id="rId11"/>
              </a:rPr>
              <a:t> </a:t>
            </a:r>
            <a:r>
              <a:rPr lang="en-US" dirty="0"/>
              <a:t>.  DOI: </a:t>
            </a:r>
            <a:r>
              <a:rPr lang="en-US" dirty="0">
                <a:hlinkClick r:id="rId12"/>
              </a:rPr>
              <a:t>10.1038/38444 </a:t>
            </a:r>
            <a:r>
              <a:rPr lang="en-US" u="sng" dirty="0">
                <a:hlinkClick r:id="rId12"/>
              </a:rPr>
              <a:t> </a:t>
            </a:r>
            <a:endParaRPr lang="en-US" dirty="0"/>
          </a:p>
        </p:txBody>
      </p:sp>
      <p:sp>
        <p:nvSpPr>
          <p:cNvPr id="8" name="TextBox 7" hidden="1">
            <a:extLst>
              <a:ext uri="{FF2B5EF4-FFF2-40B4-BE49-F238E27FC236}">
                <a16:creationId xmlns:a16="http://schemas.microsoft.com/office/drawing/2014/main" id="{13875DF7-E264-43CE-A266-F302AC659D15}"/>
              </a:ext>
            </a:extLst>
          </p:cNvPr>
          <p:cNvSpPr txBox="1"/>
          <p:nvPr/>
        </p:nvSpPr>
        <p:spPr>
          <a:xfrm>
            <a:off x="659674" y="5218093"/>
            <a:ext cx="7848600" cy="677108"/>
          </a:xfrm>
          <a:prstGeom prst="rect">
            <a:avLst/>
          </a:prstGeom>
          <a:noFill/>
        </p:spPr>
        <p:txBody>
          <a:bodyPr wrap="square" rtlCol="0">
            <a:spAutoFit/>
          </a:bodyPr>
          <a:lstStyle/>
          <a:p>
            <a:pPr marL="457200" indent="-457200"/>
            <a:r>
              <a:rPr lang="en-GB" sz="2000" b="1" dirty="0"/>
              <a:t>3.  van </a:t>
            </a:r>
            <a:r>
              <a:rPr lang="en-GB" sz="2000" b="1" dirty="0" err="1"/>
              <a:t>Holde</a:t>
            </a:r>
            <a:r>
              <a:rPr lang="en-GB" sz="2000" b="1" dirty="0"/>
              <a:t>, K.E.</a:t>
            </a:r>
            <a:r>
              <a:rPr lang="en-GB" sz="2000" dirty="0"/>
              <a:t> Chromatin.  New York: Springer-</a:t>
            </a:r>
            <a:r>
              <a:rPr lang="en-GB" sz="2000" dirty="0" err="1"/>
              <a:t>Verlag</a:t>
            </a:r>
            <a:r>
              <a:rPr lang="en-GB" sz="2000" dirty="0"/>
              <a:t>, 1989.</a:t>
            </a:r>
          </a:p>
          <a:p>
            <a:pPr marL="342900" indent="-342900"/>
            <a:r>
              <a:rPr lang="en-GB" dirty="0"/>
              <a:t>ISBN-13:  978-0387966946.   DOI: </a:t>
            </a:r>
            <a:r>
              <a:rPr lang="en-GB" dirty="0">
                <a:hlinkClick r:id="rId13"/>
              </a:rPr>
              <a:t>10.1016/0092-8674(89)90284-5</a:t>
            </a:r>
            <a:endParaRPr lang="en-US" dirty="0"/>
          </a:p>
        </p:txBody>
      </p:sp>
      <p:sp>
        <p:nvSpPr>
          <p:cNvPr id="9" name="TextBox 8" hidden="1">
            <a:extLst>
              <a:ext uri="{FF2B5EF4-FFF2-40B4-BE49-F238E27FC236}">
                <a16:creationId xmlns:a16="http://schemas.microsoft.com/office/drawing/2014/main" id="{B6D49620-74ED-4DBC-B37C-CE8F9158B6CC}"/>
              </a:ext>
            </a:extLst>
          </p:cNvPr>
          <p:cNvSpPr txBox="1"/>
          <p:nvPr/>
        </p:nvSpPr>
        <p:spPr>
          <a:xfrm rot="16200000">
            <a:off x="8046720" y="5684521"/>
            <a:ext cx="1828800" cy="365760"/>
          </a:xfrm>
          <a:prstGeom prst="rect">
            <a:avLst/>
          </a:prstGeom>
          <a:noFill/>
        </p:spPr>
        <p:txBody>
          <a:bodyPr wrap="square" rtlCol="0">
            <a:spAutoFit/>
          </a:bodyPr>
          <a:lstStyle/>
          <a:p>
            <a:r>
              <a:rPr lang="en-US" dirty="0">
                <a:hlinkClick r:id="rId14" action="ppaction://hlinksldjump"/>
              </a:rPr>
              <a:t>Table of Contents</a:t>
            </a:r>
            <a:endParaRPr lang="en-US" dirty="0"/>
          </a:p>
        </p:txBody>
      </p:sp>
      <p:sp>
        <p:nvSpPr>
          <p:cNvPr id="10" name="Rectangle 9" hidden="1">
            <a:extLst>
              <a:ext uri="{FF2B5EF4-FFF2-40B4-BE49-F238E27FC236}">
                <a16:creationId xmlns:a16="http://schemas.microsoft.com/office/drawing/2014/main" id="{831A92D0-6219-47CD-9367-86028FADF7AE}"/>
              </a:ext>
            </a:extLst>
          </p:cNvPr>
          <p:cNvSpPr/>
          <p:nvPr/>
        </p:nvSpPr>
        <p:spPr>
          <a:xfrm>
            <a:off x="622300" y="1447800"/>
            <a:ext cx="7772400" cy="2362200"/>
          </a:xfrm>
          <a:prstGeom prst="rect">
            <a:avLst/>
          </a:prstGeom>
          <a:solidFill>
            <a:srgbClr val="FF00FF">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hidden="1">
            <a:extLst>
              <a:ext uri="{FF2B5EF4-FFF2-40B4-BE49-F238E27FC236}">
                <a16:creationId xmlns:a16="http://schemas.microsoft.com/office/drawing/2014/main" id="{47F8B838-5F99-49D6-B10B-1D101DEA6DE1}"/>
              </a:ext>
            </a:extLst>
          </p:cNvPr>
          <p:cNvSpPr/>
          <p:nvPr/>
        </p:nvSpPr>
        <p:spPr>
          <a:xfrm>
            <a:off x="609600" y="5062220"/>
            <a:ext cx="7772400" cy="1097280"/>
          </a:xfrm>
          <a:prstGeom prst="rect">
            <a:avLst/>
          </a:prstGeom>
          <a:solidFill>
            <a:srgbClr val="FF00FF">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Slide 7.mp3" hidden="1">
            <a:hlinkClick r:id="" action="ppaction://media"/>
            <a:extLst>
              <a:ext uri="{FF2B5EF4-FFF2-40B4-BE49-F238E27FC236}">
                <a16:creationId xmlns:a16="http://schemas.microsoft.com/office/drawing/2014/main" id="{75920675-8388-4065-A9B4-995786563F14}"/>
              </a:ext>
            </a:extLst>
          </p:cNvPr>
          <p:cNvPicPr>
            <a:picLocks noChangeAspect="1"/>
          </p:cNvPicPr>
          <p:nvPr>
            <a:audioFile r:link="rId3"/>
            <p:extLst>
              <p:ext uri="{DAA4B4D4-6D71-4841-9C94-3DE7FCFB9230}">
                <p14:media xmlns:p14="http://schemas.microsoft.com/office/powerpoint/2010/main" r:link="rId2"/>
              </p:ext>
            </p:extLst>
          </p:nvPr>
        </p:nvPicPr>
        <p:blipFill>
          <a:blip r:embed="rId15" cstate="print"/>
          <a:stretch>
            <a:fillRect/>
          </a:stretch>
        </p:blipFill>
        <p:spPr>
          <a:xfrm>
            <a:off x="76200" y="76200"/>
            <a:ext cx="304800" cy="304800"/>
          </a:xfrm>
          <a:prstGeom prst="rect">
            <a:avLst/>
          </a:prstGeom>
        </p:spPr>
      </p:pic>
      <p:sp>
        <p:nvSpPr>
          <p:cNvPr id="13" name="TextBox 12">
            <a:extLst>
              <a:ext uri="{FF2B5EF4-FFF2-40B4-BE49-F238E27FC236}">
                <a16:creationId xmlns:a16="http://schemas.microsoft.com/office/drawing/2014/main" id="{A47682D4-F363-46BA-A2CC-7FB8AFBC5BE8}"/>
              </a:ext>
            </a:extLst>
          </p:cNvPr>
          <p:cNvSpPr txBox="1"/>
          <p:nvPr/>
        </p:nvSpPr>
        <p:spPr>
          <a:xfrm>
            <a:off x="648789" y="533400"/>
            <a:ext cx="7848600" cy="646331"/>
          </a:xfrm>
          <a:prstGeom prst="rect">
            <a:avLst/>
          </a:prstGeom>
          <a:noFill/>
        </p:spPr>
        <p:txBody>
          <a:bodyPr wrap="square" rtlCol="0">
            <a:spAutoFit/>
          </a:bodyPr>
          <a:lstStyle/>
          <a:p>
            <a:pPr algn="ctr"/>
            <a:r>
              <a:rPr lang="en-US" sz="3600" u="sng" dirty="0"/>
              <a:t>Heroes of the Histone Octamer</a:t>
            </a:r>
          </a:p>
        </p:txBody>
      </p:sp>
      <p:sp>
        <p:nvSpPr>
          <p:cNvPr id="14" name="TextBox 13">
            <a:extLst>
              <a:ext uri="{FF2B5EF4-FFF2-40B4-BE49-F238E27FC236}">
                <a16:creationId xmlns:a16="http://schemas.microsoft.com/office/drawing/2014/main" id="{EF212E2C-C064-4889-A94E-C429E332FAD3}"/>
              </a:ext>
            </a:extLst>
          </p:cNvPr>
          <p:cNvSpPr txBox="1"/>
          <p:nvPr/>
        </p:nvSpPr>
        <p:spPr>
          <a:xfrm>
            <a:off x="609600" y="1447800"/>
            <a:ext cx="8001000" cy="2339102"/>
          </a:xfrm>
          <a:prstGeom prst="rect">
            <a:avLst/>
          </a:prstGeom>
          <a:noFill/>
        </p:spPr>
        <p:txBody>
          <a:bodyPr wrap="square" rtlCol="0">
            <a:spAutoFit/>
          </a:bodyPr>
          <a:lstStyle/>
          <a:p>
            <a:r>
              <a:rPr lang="en-US" sz="2000" b="1" dirty="0"/>
              <a:t>1.  Roger Kornberg</a:t>
            </a:r>
          </a:p>
          <a:p>
            <a:r>
              <a:rPr lang="en-US" dirty="0">
                <a:hlinkClick r:id="rId6"/>
              </a:rPr>
              <a:t>Kornberg RD</a:t>
            </a:r>
            <a:r>
              <a:rPr lang="en-US" dirty="0"/>
              <a:t>, </a:t>
            </a:r>
            <a:r>
              <a:rPr lang="en-US" dirty="0">
                <a:hlinkClick r:id="rId7"/>
              </a:rPr>
              <a:t>Thomas JO</a:t>
            </a:r>
            <a:r>
              <a:rPr lang="en-US" dirty="0"/>
              <a:t>. Chromatin structure; </a:t>
            </a:r>
            <a:r>
              <a:rPr lang="en-US" dirty="0" err="1"/>
              <a:t>oligomers</a:t>
            </a:r>
            <a:r>
              <a:rPr lang="en-US" dirty="0"/>
              <a:t> of the histones. </a:t>
            </a:r>
            <a:r>
              <a:rPr lang="en-US" dirty="0">
                <a:hlinkClick r:id="rId8" tooltip="Science (New York, N.Y.)."/>
              </a:rPr>
              <a:t>Science.</a:t>
            </a:r>
            <a:r>
              <a:rPr lang="en-US" dirty="0"/>
              <a:t> 1974 May 24;184(4139):865-8.</a:t>
            </a:r>
          </a:p>
          <a:p>
            <a:r>
              <a:rPr lang="en-US" dirty="0"/>
              <a:t>PMID: 4825888.  </a:t>
            </a:r>
            <a:r>
              <a:rPr lang="en-US" i="1" dirty="0"/>
              <a:t>DOI: 10.1126/science.184.4139.865</a:t>
            </a:r>
            <a:endParaRPr lang="en-US" dirty="0"/>
          </a:p>
          <a:p>
            <a:r>
              <a:rPr lang="en-US" dirty="0"/>
              <a:t> </a:t>
            </a:r>
          </a:p>
          <a:p>
            <a:r>
              <a:rPr lang="en-US" dirty="0">
                <a:hlinkClick r:id="rId9"/>
              </a:rPr>
              <a:t>Kornberg RD</a:t>
            </a:r>
            <a:r>
              <a:rPr lang="en-US" dirty="0"/>
              <a:t>. Chromatin structure: a repeating unit of histones and DNA.</a:t>
            </a:r>
          </a:p>
          <a:p>
            <a:r>
              <a:rPr lang="en-US" u="sng" dirty="0">
                <a:hlinkClick r:id="rId10" tooltip="Science (New York, N.Y.)."/>
              </a:rPr>
              <a:t>Science</a:t>
            </a:r>
            <a:r>
              <a:rPr lang="en-US" dirty="0">
                <a:hlinkClick r:id="rId10" tooltip="Science (New York, N.Y.)."/>
              </a:rPr>
              <a:t>.</a:t>
            </a:r>
            <a:r>
              <a:rPr lang="en-US" dirty="0"/>
              <a:t>  1974 May 24;184(4139):868-71.</a:t>
            </a:r>
          </a:p>
          <a:p>
            <a:r>
              <a:rPr lang="en-US" dirty="0"/>
              <a:t>PMID: 4825889.</a:t>
            </a:r>
          </a:p>
        </p:txBody>
      </p:sp>
      <p:sp>
        <p:nvSpPr>
          <p:cNvPr id="15" name="TextBox 14">
            <a:extLst>
              <a:ext uri="{FF2B5EF4-FFF2-40B4-BE49-F238E27FC236}">
                <a16:creationId xmlns:a16="http://schemas.microsoft.com/office/drawing/2014/main" id="{5404E11F-A074-4C16-9909-0CCE2C403CE0}"/>
              </a:ext>
            </a:extLst>
          </p:cNvPr>
          <p:cNvSpPr txBox="1"/>
          <p:nvPr/>
        </p:nvSpPr>
        <p:spPr>
          <a:xfrm>
            <a:off x="672737" y="3909298"/>
            <a:ext cx="7848600" cy="954107"/>
          </a:xfrm>
          <a:prstGeom prst="rect">
            <a:avLst/>
          </a:prstGeom>
          <a:noFill/>
        </p:spPr>
        <p:txBody>
          <a:bodyPr wrap="square" rtlCol="0">
            <a:spAutoFit/>
          </a:bodyPr>
          <a:lstStyle/>
          <a:p>
            <a:r>
              <a:rPr lang="en-US" sz="2000" b="1" dirty="0"/>
              <a:t>2.  Luger, K.,  </a:t>
            </a:r>
            <a:r>
              <a:rPr lang="en-US" sz="2000" b="1" dirty="0" err="1"/>
              <a:t>Mader</a:t>
            </a:r>
            <a:r>
              <a:rPr lang="en-US" sz="2000" b="1" dirty="0"/>
              <a:t>, A.W.,  Richmond, R.K.,  </a:t>
            </a:r>
            <a:r>
              <a:rPr lang="en-US" sz="2000" b="1" dirty="0" err="1"/>
              <a:t>Sargent</a:t>
            </a:r>
            <a:r>
              <a:rPr lang="en-US" sz="2000" b="1" dirty="0"/>
              <a:t>, D.F.,  Richmond, T.J.</a:t>
            </a:r>
          </a:p>
          <a:p>
            <a:r>
              <a:rPr lang="en-US" dirty="0"/>
              <a:t>Crystal structure of the nucleosome core particle at 2.8 A resolution.</a:t>
            </a:r>
          </a:p>
          <a:p>
            <a:r>
              <a:rPr lang="en-US" dirty="0"/>
              <a:t>Nature, 1997; 389: 251-260.  </a:t>
            </a:r>
            <a:r>
              <a:rPr lang="en-US" dirty="0" err="1"/>
              <a:t>PubMed</a:t>
            </a:r>
            <a:r>
              <a:rPr lang="en-US" dirty="0"/>
              <a:t>: </a:t>
            </a:r>
            <a:r>
              <a:rPr lang="en-US" dirty="0">
                <a:hlinkClick r:id="rId11"/>
              </a:rPr>
              <a:t>9305837 </a:t>
            </a:r>
            <a:r>
              <a:rPr lang="en-US" u="sng" dirty="0">
                <a:hlinkClick r:id="rId11"/>
              </a:rPr>
              <a:t> </a:t>
            </a:r>
            <a:r>
              <a:rPr lang="en-US" dirty="0">
                <a:hlinkClick r:id="rId11"/>
              </a:rPr>
              <a:t> </a:t>
            </a:r>
            <a:r>
              <a:rPr lang="en-US" dirty="0"/>
              <a:t>.  DOI: </a:t>
            </a:r>
            <a:r>
              <a:rPr lang="en-US" dirty="0">
                <a:hlinkClick r:id="rId12"/>
              </a:rPr>
              <a:t>10.1038/38444 </a:t>
            </a:r>
            <a:r>
              <a:rPr lang="en-US" u="sng" dirty="0">
                <a:hlinkClick r:id="rId12"/>
              </a:rPr>
              <a:t> </a:t>
            </a:r>
            <a:endParaRPr lang="en-US" dirty="0"/>
          </a:p>
        </p:txBody>
      </p:sp>
      <p:sp>
        <p:nvSpPr>
          <p:cNvPr id="16" name="TextBox 15">
            <a:extLst>
              <a:ext uri="{FF2B5EF4-FFF2-40B4-BE49-F238E27FC236}">
                <a16:creationId xmlns:a16="http://schemas.microsoft.com/office/drawing/2014/main" id="{20CD695E-4CF7-49C5-A9EF-6C651DDB9F2D}"/>
              </a:ext>
            </a:extLst>
          </p:cNvPr>
          <p:cNvSpPr txBox="1"/>
          <p:nvPr/>
        </p:nvSpPr>
        <p:spPr>
          <a:xfrm>
            <a:off x="672737" y="5218093"/>
            <a:ext cx="7848600" cy="677108"/>
          </a:xfrm>
          <a:prstGeom prst="rect">
            <a:avLst/>
          </a:prstGeom>
          <a:noFill/>
        </p:spPr>
        <p:txBody>
          <a:bodyPr wrap="square" rtlCol="0">
            <a:spAutoFit/>
          </a:bodyPr>
          <a:lstStyle/>
          <a:p>
            <a:pPr marL="457200" indent="-457200"/>
            <a:r>
              <a:rPr lang="en-GB" sz="2000" b="1" dirty="0"/>
              <a:t>3.  van </a:t>
            </a:r>
            <a:r>
              <a:rPr lang="en-GB" sz="2000" b="1" dirty="0" err="1"/>
              <a:t>Holde</a:t>
            </a:r>
            <a:r>
              <a:rPr lang="en-GB" sz="2000" b="1" dirty="0"/>
              <a:t>, K.E.</a:t>
            </a:r>
            <a:r>
              <a:rPr lang="en-GB" sz="2000" dirty="0"/>
              <a:t> Chromatin.  New York: Springer-</a:t>
            </a:r>
            <a:r>
              <a:rPr lang="en-GB" sz="2000" dirty="0" err="1"/>
              <a:t>Verlag</a:t>
            </a:r>
            <a:r>
              <a:rPr lang="en-GB" sz="2000" dirty="0"/>
              <a:t>, 1989.</a:t>
            </a:r>
          </a:p>
          <a:p>
            <a:pPr marL="342900" indent="-342900"/>
            <a:r>
              <a:rPr lang="en-GB" dirty="0"/>
              <a:t>ISBN-13:  978-0387966946.   DOI: </a:t>
            </a:r>
            <a:r>
              <a:rPr lang="en-GB" dirty="0">
                <a:hlinkClick r:id="rId13"/>
              </a:rPr>
              <a:t>10.1016/0092-8674(89)90284-5</a:t>
            </a:r>
            <a:endParaRPr lang="en-US" dirty="0"/>
          </a:p>
        </p:txBody>
      </p:sp>
      <p:sp>
        <p:nvSpPr>
          <p:cNvPr id="17" name="TextBox 16">
            <a:extLst>
              <a:ext uri="{FF2B5EF4-FFF2-40B4-BE49-F238E27FC236}">
                <a16:creationId xmlns:a16="http://schemas.microsoft.com/office/drawing/2014/main" id="{728E4B81-0000-487F-8DF7-5034EE02D801}"/>
              </a:ext>
            </a:extLst>
          </p:cNvPr>
          <p:cNvSpPr txBox="1"/>
          <p:nvPr/>
        </p:nvSpPr>
        <p:spPr>
          <a:xfrm rot="16200000">
            <a:off x="8059783" y="5684521"/>
            <a:ext cx="1828800" cy="365760"/>
          </a:xfrm>
          <a:prstGeom prst="rect">
            <a:avLst/>
          </a:prstGeom>
          <a:noFill/>
        </p:spPr>
        <p:txBody>
          <a:bodyPr wrap="square" rtlCol="0">
            <a:spAutoFit/>
          </a:bodyPr>
          <a:lstStyle/>
          <a:p>
            <a:r>
              <a:rPr lang="en-US" dirty="0">
                <a:hlinkClick r:id="rId14" action="ppaction://hlinksldjump"/>
              </a:rPr>
              <a:t>Table of Contents</a:t>
            </a:r>
            <a:endParaRPr lang="en-US" dirty="0"/>
          </a:p>
        </p:txBody>
      </p:sp>
      <p:sp>
        <p:nvSpPr>
          <p:cNvPr id="18" name="Rectangle 17">
            <a:extLst>
              <a:ext uri="{FF2B5EF4-FFF2-40B4-BE49-F238E27FC236}">
                <a16:creationId xmlns:a16="http://schemas.microsoft.com/office/drawing/2014/main" id="{6561DF38-1BAC-48B7-AED5-888C28AE86FF}"/>
              </a:ext>
            </a:extLst>
          </p:cNvPr>
          <p:cNvSpPr/>
          <p:nvPr/>
        </p:nvSpPr>
        <p:spPr>
          <a:xfrm>
            <a:off x="635363" y="1447800"/>
            <a:ext cx="7772400" cy="2362200"/>
          </a:xfrm>
          <a:prstGeom prst="rect">
            <a:avLst/>
          </a:prstGeom>
          <a:solidFill>
            <a:srgbClr val="FF00FF">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13496F-3011-45C0-87E1-E5C8A66C034A}"/>
              </a:ext>
            </a:extLst>
          </p:cNvPr>
          <p:cNvSpPr/>
          <p:nvPr/>
        </p:nvSpPr>
        <p:spPr>
          <a:xfrm>
            <a:off x="622663" y="5062220"/>
            <a:ext cx="7772400" cy="1097280"/>
          </a:xfrm>
          <a:prstGeom prst="rect">
            <a:avLst/>
          </a:prstGeom>
          <a:solidFill>
            <a:srgbClr val="FF00FF">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par>
                          <p:cTn id="7" fill="hold">
                            <p:stCondLst>
                              <p:cond delay="1"/>
                            </p:stCondLst>
                            <p:childTnLst>
                              <p:par>
                                <p:cTn id="8" presetID="2" presetClass="entr" presetSubtype="1" fill="hold" grpId="0" nodeType="afterEffect">
                                  <p:stCondLst>
                                    <p:cond delay="100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0-#ppt_h/2"/>
                                          </p:val>
                                        </p:tav>
                                        <p:tav tm="100000">
                                          <p:val>
                                            <p:strVal val="#ppt_y"/>
                                          </p:val>
                                        </p:tav>
                                      </p:tavLst>
                                    </p:anim>
                                  </p:childTnLst>
                                </p:cTn>
                              </p:par>
                            </p:childTnLst>
                          </p:cTn>
                        </p:par>
                        <p:par>
                          <p:cTn id="12" fill="hold">
                            <p:stCondLst>
                              <p:cond delay="1501"/>
                            </p:stCondLst>
                            <p:childTnLst>
                              <p:par>
                                <p:cTn id="13" presetID="2" presetClass="entr" presetSubtype="4" fill="hold" grpId="0" nodeType="afterEffect">
                                  <p:stCondLst>
                                    <p:cond delay="70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5366" numSld="999">
                <p:cTn id="17" fill="hold" display="0">
                  <p:stCondLst>
                    <p:cond delay="indefinite"/>
                  </p:stCondLst>
                  <p:endCondLst>
                    <p:cond evt="onPrev" delay="0">
                      <p:tgtEl>
                        <p:sldTgt/>
                      </p:tgtEl>
                    </p:cond>
                    <p:cond evt="onStopAudio" delay="0">
                      <p:tgtEl>
                        <p:sldTgt/>
                      </p:tgtEl>
                    </p:cond>
                  </p:endCondLst>
                </p:cTn>
                <p:tgtEl>
                  <p:spTgt spid="12"/>
                </p:tgtEl>
              </p:cMediaNode>
            </p:audio>
          </p:childTnLst>
        </p:cTn>
      </p:par>
    </p:tnLst>
    <p:bldLst>
      <p:bldP spid="10" grpId="0" animBg="1"/>
      <p:bldP spid="1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3]2-[H4]2-PARALLEL.png"/>
          <p:cNvPicPr>
            <a:picLocks noChangeAspect="1"/>
          </p:cNvPicPr>
          <p:nvPr/>
        </p:nvPicPr>
        <p:blipFill>
          <a:blip r:embed="rId6" cstate="print"/>
          <a:stretch>
            <a:fillRect/>
          </a:stretch>
        </p:blipFill>
        <p:spPr>
          <a:xfrm>
            <a:off x="2141009" y="998009"/>
            <a:ext cx="5257800" cy="5257800"/>
          </a:xfrm>
          <a:prstGeom prst="rect">
            <a:avLst/>
          </a:prstGeom>
        </p:spPr>
      </p:pic>
      <p:grpSp>
        <p:nvGrpSpPr>
          <p:cNvPr id="12" name="Group 11"/>
          <p:cNvGrpSpPr/>
          <p:nvPr/>
        </p:nvGrpSpPr>
        <p:grpSpPr>
          <a:xfrm>
            <a:off x="2157548" y="2543687"/>
            <a:ext cx="2288178" cy="369332"/>
            <a:chOff x="2157548" y="2543687"/>
            <a:chExt cx="2288178" cy="369332"/>
          </a:xfrm>
        </p:grpSpPr>
        <p:sp>
          <p:nvSpPr>
            <p:cNvPr id="5" name="TextBox 4"/>
            <p:cNvSpPr txBox="1"/>
            <p:nvPr/>
          </p:nvSpPr>
          <p:spPr>
            <a:xfrm>
              <a:off x="2157548" y="2543687"/>
              <a:ext cx="1500052" cy="369332"/>
            </a:xfrm>
            <a:prstGeom prst="rect">
              <a:avLst/>
            </a:prstGeom>
            <a:noFill/>
          </p:spPr>
          <p:txBody>
            <a:bodyPr wrap="square" rtlCol="0">
              <a:spAutoFit/>
            </a:bodyPr>
            <a:lstStyle/>
            <a:p>
              <a:pPr algn="ctr"/>
              <a:r>
                <a:rPr lang="en-US" b="1" dirty="0">
                  <a:solidFill>
                    <a:schemeClr val="bg1"/>
                  </a:solidFill>
                </a:rPr>
                <a:t>H3[a] Helix III</a:t>
              </a:r>
            </a:p>
          </p:txBody>
        </p:sp>
        <p:cxnSp>
          <p:nvCxnSpPr>
            <p:cNvPr id="9" name="Straight Arrow Connector 8"/>
            <p:cNvCxnSpPr/>
            <p:nvPr/>
          </p:nvCxnSpPr>
          <p:spPr>
            <a:xfrm flipV="1">
              <a:off x="3622766" y="2690948"/>
              <a:ext cx="822960" cy="26126"/>
            </a:xfrm>
            <a:prstGeom prst="straightConnector1">
              <a:avLst/>
            </a:prstGeom>
            <a:ln w="38100">
              <a:solidFill>
                <a:schemeClr val="bg1"/>
              </a:solidFill>
              <a:tailEnd type="arrow"/>
            </a:ln>
          </p:spPr>
          <p:style>
            <a:lnRef idx="1">
              <a:schemeClr val="accent2"/>
            </a:lnRef>
            <a:fillRef idx="0">
              <a:schemeClr val="accent2"/>
            </a:fillRef>
            <a:effectRef idx="0">
              <a:schemeClr val="accent2"/>
            </a:effectRef>
            <a:fontRef idx="minor">
              <a:schemeClr val="tx1"/>
            </a:fontRef>
          </p:style>
        </p:cxnSp>
      </p:grpSp>
      <p:grpSp>
        <p:nvGrpSpPr>
          <p:cNvPr id="15" name="Group 14"/>
          <p:cNvGrpSpPr/>
          <p:nvPr/>
        </p:nvGrpSpPr>
        <p:grpSpPr>
          <a:xfrm>
            <a:off x="5451558" y="4493622"/>
            <a:ext cx="1979031" cy="369332"/>
            <a:chOff x="5451558" y="4493622"/>
            <a:chExt cx="1979031" cy="369332"/>
          </a:xfrm>
        </p:grpSpPr>
        <p:sp>
          <p:nvSpPr>
            <p:cNvPr id="4" name="TextBox 3"/>
            <p:cNvSpPr txBox="1"/>
            <p:nvPr/>
          </p:nvSpPr>
          <p:spPr>
            <a:xfrm>
              <a:off x="5982789" y="4493622"/>
              <a:ext cx="1447800" cy="369332"/>
            </a:xfrm>
            <a:prstGeom prst="rect">
              <a:avLst/>
            </a:prstGeom>
            <a:noFill/>
          </p:spPr>
          <p:txBody>
            <a:bodyPr wrap="square" rtlCol="0">
              <a:spAutoFit/>
            </a:bodyPr>
            <a:lstStyle/>
            <a:p>
              <a:pPr algn="ctr"/>
              <a:r>
                <a:rPr lang="en-US" b="1" dirty="0">
                  <a:solidFill>
                    <a:srgbClr val="FF0000"/>
                  </a:solidFill>
                </a:rPr>
                <a:t>H4[b] Helix II</a:t>
              </a:r>
            </a:p>
          </p:txBody>
        </p:sp>
        <p:cxnSp>
          <p:nvCxnSpPr>
            <p:cNvPr id="14" name="Straight Arrow Connector 13"/>
            <p:cNvCxnSpPr/>
            <p:nvPr/>
          </p:nvCxnSpPr>
          <p:spPr>
            <a:xfrm rot="10800000">
              <a:off x="5451558" y="4672737"/>
              <a:ext cx="548640"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5214257" y="2907268"/>
            <a:ext cx="2050869" cy="369332"/>
            <a:chOff x="5214257" y="2846309"/>
            <a:chExt cx="2050869" cy="369332"/>
          </a:xfrm>
        </p:grpSpPr>
        <p:sp>
          <p:nvSpPr>
            <p:cNvPr id="3" name="TextBox 2"/>
            <p:cNvSpPr txBox="1"/>
            <p:nvPr/>
          </p:nvSpPr>
          <p:spPr>
            <a:xfrm>
              <a:off x="5817326" y="2846309"/>
              <a:ext cx="1447800" cy="369332"/>
            </a:xfrm>
            <a:prstGeom prst="rect">
              <a:avLst/>
            </a:prstGeom>
            <a:noFill/>
          </p:spPr>
          <p:txBody>
            <a:bodyPr wrap="square" rtlCol="0">
              <a:spAutoFit/>
            </a:bodyPr>
            <a:lstStyle/>
            <a:p>
              <a:pPr algn="ctr"/>
              <a:r>
                <a:rPr lang="en-US" b="1" dirty="0">
                  <a:solidFill>
                    <a:srgbClr val="FFFF00"/>
                  </a:solidFill>
                </a:rPr>
                <a:t>H3[e] Helix II</a:t>
              </a:r>
            </a:p>
          </p:txBody>
        </p:sp>
        <p:cxnSp>
          <p:nvCxnSpPr>
            <p:cNvPr id="17" name="Straight Arrow Connector 16"/>
            <p:cNvCxnSpPr/>
            <p:nvPr/>
          </p:nvCxnSpPr>
          <p:spPr>
            <a:xfrm rot="10800000">
              <a:off x="5214257" y="3021874"/>
              <a:ext cx="640080" cy="158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2044337" y="3074126"/>
            <a:ext cx="1830978" cy="369332"/>
            <a:chOff x="2057400" y="3288268"/>
            <a:chExt cx="1830978" cy="369332"/>
          </a:xfrm>
        </p:grpSpPr>
        <p:sp>
          <p:nvSpPr>
            <p:cNvPr id="21" name="TextBox 20"/>
            <p:cNvSpPr txBox="1"/>
            <p:nvPr/>
          </p:nvSpPr>
          <p:spPr>
            <a:xfrm>
              <a:off x="2057400" y="3288268"/>
              <a:ext cx="1500052" cy="369332"/>
            </a:xfrm>
            <a:prstGeom prst="rect">
              <a:avLst/>
            </a:prstGeom>
            <a:noFill/>
          </p:spPr>
          <p:txBody>
            <a:bodyPr wrap="square" rtlCol="0">
              <a:spAutoFit/>
            </a:bodyPr>
            <a:lstStyle/>
            <a:p>
              <a:pPr algn="ctr"/>
              <a:r>
                <a:rPr lang="en-US" b="1" dirty="0">
                  <a:solidFill>
                    <a:schemeClr val="bg1"/>
                  </a:solidFill>
                </a:rPr>
                <a:t>H3[a] Helix II</a:t>
              </a:r>
            </a:p>
          </p:txBody>
        </p:sp>
        <p:cxnSp>
          <p:nvCxnSpPr>
            <p:cNvPr id="22" name="Straight Arrow Connector 21"/>
            <p:cNvCxnSpPr/>
            <p:nvPr/>
          </p:nvCxnSpPr>
          <p:spPr>
            <a:xfrm flipV="1">
              <a:off x="3522618" y="3435529"/>
              <a:ext cx="365760" cy="26126"/>
            </a:xfrm>
            <a:prstGeom prst="straightConnector1">
              <a:avLst/>
            </a:prstGeom>
            <a:ln w="38100">
              <a:solidFill>
                <a:schemeClr val="bg1"/>
              </a:solidFill>
              <a:tailEnd type="arrow"/>
            </a:ln>
          </p:spPr>
          <p:style>
            <a:lnRef idx="1">
              <a:schemeClr val="accent2"/>
            </a:lnRef>
            <a:fillRef idx="0">
              <a:schemeClr val="accent2"/>
            </a:fillRef>
            <a:effectRef idx="0">
              <a:schemeClr val="accent2"/>
            </a:effectRef>
            <a:fontRef idx="minor">
              <a:schemeClr val="tx1"/>
            </a:fontRef>
          </p:style>
        </p:cxnSp>
      </p:grpSp>
      <p:grpSp>
        <p:nvGrpSpPr>
          <p:cNvPr id="26" name="Group 25"/>
          <p:cNvGrpSpPr/>
          <p:nvPr/>
        </p:nvGrpSpPr>
        <p:grpSpPr>
          <a:xfrm>
            <a:off x="2044337" y="4812268"/>
            <a:ext cx="1922418" cy="369332"/>
            <a:chOff x="2057400" y="4812268"/>
            <a:chExt cx="1922418" cy="369332"/>
          </a:xfrm>
        </p:grpSpPr>
        <p:sp>
          <p:nvSpPr>
            <p:cNvPr id="23" name="TextBox 22"/>
            <p:cNvSpPr txBox="1"/>
            <p:nvPr/>
          </p:nvSpPr>
          <p:spPr>
            <a:xfrm>
              <a:off x="2057400" y="4812268"/>
              <a:ext cx="1500052" cy="369332"/>
            </a:xfrm>
            <a:prstGeom prst="rect">
              <a:avLst/>
            </a:prstGeom>
            <a:noFill/>
          </p:spPr>
          <p:txBody>
            <a:bodyPr wrap="square" rtlCol="0">
              <a:spAutoFit/>
            </a:bodyPr>
            <a:lstStyle/>
            <a:p>
              <a:pPr algn="ctr"/>
              <a:r>
                <a:rPr lang="en-US" b="1" dirty="0">
                  <a:solidFill>
                    <a:schemeClr val="accent6">
                      <a:lumMod val="50000"/>
                    </a:schemeClr>
                  </a:solidFill>
                </a:rPr>
                <a:t>H4[f] Helix II</a:t>
              </a:r>
            </a:p>
          </p:txBody>
        </p:sp>
        <p:cxnSp>
          <p:nvCxnSpPr>
            <p:cNvPr id="24" name="Straight Arrow Connector 23"/>
            <p:cNvCxnSpPr/>
            <p:nvPr/>
          </p:nvCxnSpPr>
          <p:spPr>
            <a:xfrm flipV="1">
              <a:off x="3522618" y="4971197"/>
              <a:ext cx="457200" cy="26126"/>
            </a:xfrm>
            <a:prstGeom prst="straightConnector1">
              <a:avLst/>
            </a:prstGeom>
            <a:ln w="38100">
              <a:solidFill>
                <a:schemeClr val="accent6">
                  <a:lumMod val="50000"/>
                </a:schemeClr>
              </a:solidFill>
              <a:tailEnd type="arrow"/>
            </a:ln>
          </p:spPr>
          <p:style>
            <a:lnRef idx="1">
              <a:schemeClr val="accent2"/>
            </a:lnRef>
            <a:fillRef idx="0">
              <a:schemeClr val="accent2"/>
            </a:fillRef>
            <a:effectRef idx="0">
              <a:schemeClr val="accent2"/>
            </a:effectRef>
            <a:fontRef idx="minor">
              <a:schemeClr val="tx1"/>
            </a:fontRef>
          </p:style>
        </p:cxnSp>
      </p:grpSp>
      <p:grpSp>
        <p:nvGrpSpPr>
          <p:cNvPr id="35" name="Group 34"/>
          <p:cNvGrpSpPr/>
          <p:nvPr/>
        </p:nvGrpSpPr>
        <p:grpSpPr>
          <a:xfrm>
            <a:off x="4343400" y="2475411"/>
            <a:ext cx="3074126" cy="369332"/>
            <a:chOff x="4343400" y="2475411"/>
            <a:chExt cx="3074126" cy="369332"/>
          </a:xfrm>
        </p:grpSpPr>
        <p:sp>
          <p:nvSpPr>
            <p:cNvPr id="28" name="TextBox 27"/>
            <p:cNvSpPr txBox="1"/>
            <p:nvPr/>
          </p:nvSpPr>
          <p:spPr>
            <a:xfrm>
              <a:off x="5791200" y="2475411"/>
              <a:ext cx="1626326" cy="369332"/>
            </a:xfrm>
            <a:prstGeom prst="rect">
              <a:avLst/>
            </a:prstGeom>
            <a:noFill/>
          </p:spPr>
          <p:txBody>
            <a:bodyPr wrap="square" rtlCol="0">
              <a:spAutoFit/>
            </a:bodyPr>
            <a:lstStyle/>
            <a:p>
              <a:pPr algn="ctr"/>
              <a:r>
                <a:rPr lang="en-US" b="1" dirty="0">
                  <a:solidFill>
                    <a:srgbClr val="FFFF00"/>
                  </a:solidFill>
                </a:rPr>
                <a:t>H3[e] Helix III</a:t>
              </a:r>
            </a:p>
          </p:txBody>
        </p:sp>
        <p:cxnSp>
          <p:nvCxnSpPr>
            <p:cNvPr id="31" name="Straight Arrow Connector 30"/>
            <p:cNvCxnSpPr/>
            <p:nvPr/>
          </p:nvCxnSpPr>
          <p:spPr>
            <a:xfrm rot="10800000">
              <a:off x="4343400" y="2551608"/>
              <a:ext cx="1537061" cy="76202"/>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5029200" y="4982084"/>
            <a:ext cx="1608908" cy="772105"/>
            <a:chOff x="5029200" y="4982084"/>
            <a:chExt cx="1608908" cy="772105"/>
          </a:xfrm>
        </p:grpSpPr>
        <p:sp>
          <p:nvSpPr>
            <p:cNvPr id="39" name="TextBox 38"/>
            <p:cNvSpPr txBox="1"/>
            <p:nvPr/>
          </p:nvSpPr>
          <p:spPr>
            <a:xfrm>
              <a:off x="5138056" y="5384857"/>
              <a:ext cx="1500052" cy="369332"/>
            </a:xfrm>
            <a:prstGeom prst="rect">
              <a:avLst/>
            </a:prstGeom>
            <a:noFill/>
          </p:spPr>
          <p:txBody>
            <a:bodyPr wrap="square" rtlCol="0">
              <a:spAutoFit/>
            </a:bodyPr>
            <a:lstStyle/>
            <a:p>
              <a:pPr algn="ctr"/>
              <a:r>
                <a:rPr lang="en-US" b="1" dirty="0">
                  <a:solidFill>
                    <a:schemeClr val="accent6">
                      <a:lumMod val="50000"/>
                    </a:schemeClr>
                  </a:solidFill>
                </a:rPr>
                <a:t>H4[f] Helix III</a:t>
              </a:r>
            </a:p>
          </p:txBody>
        </p:sp>
        <p:cxnSp>
          <p:nvCxnSpPr>
            <p:cNvPr id="40" name="Straight Arrow Connector 39"/>
            <p:cNvCxnSpPr/>
            <p:nvPr/>
          </p:nvCxnSpPr>
          <p:spPr>
            <a:xfrm rot="15600000" flipV="1">
              <a:off x="4831081" y="5180203"/>
              <a:ext cx="548640" cy="152402"/>
            </a:xfrm>
            <a:prstGeom prst="straightConnector1">
              <a:avLst/>
            </a:prstGeom>
            <a:ln w="38100">
              <a:solidFill>
                <a:schemeClr val="accent6">
                  <a:lumMod val="50000"/>
                </a:schemeClr>
              </a:solidFill>
              <a:tailEnd type="arrow"/>
            </a:ln>
          </p:spPr>
          <p:style>
            <a:lnRef idx="1">
              <a:schemeClr val="accent2"/>
            </a:lnRef>
            <a:fillRef idx="0">
              <a:schemeClr val="accent2"/>
            </a:fillRef>
            <a:effectRef idx="0">
              <a:schemeClr val="accent2"/>
            </a:effectRef>
            <a:fontRef idx="minor">
              <a:schemeClr val="tx1"/>
            </a:fontRef>
          </p:style>
        </p:cxnSp>
      </p:grpSp>
      <p:grpSp>
        <p:nvGrpSpPr>
          <p:cNvPr id="48" name="Group 47"/>
          <p:cNvGrpSpPr/>
          <p:nvPr/>
        </p:nvGrpSpPr>
        <p:grpSpPr>
          <a:xfrm>
            <a:off x="4724231" y="4846530"/>
            <a:ext cx="1693983" cy="1149322"/>
            <a:chOff x="4724231" y="4846530"/>
            <a:chExt cx="1693983" cy="1149322"/>
          </a:xfrm>
        </p:grpSpPr>
        <p:cxnSp>
          <p:nvCxnSpPr>
            <p:cNvPr id="45" name="Straight Arrow Connector 44"/>
            <p:cNvCxnSpPr/>
            <p:nvPr/>
          </p:nvCxnSpPr>
          <p:spPr>
            <a:xfrm rot="15300000" flipV="1">
              <a:off x="4343232" y="5227529"/>
              <a:ext cx="914400" cy="152402"/>
            </a:xfrm>
            <a:prstGeom prst="straightConnector1">
              <a:avLst/>
            </a:prstGeom>
            <a:ln w="38100">
              <a:solidFill>
                <a:srgbClr val="FF0000"/>
              </a:solidFill>
              <a:tailEnd type="arrow"/>
            </a:ln>
          </p:spPr>
          <p:style>
            <a:lnRef idx="1">
              <a:schemeClr val="accent2"/>
            </a:lnRef>
            <a:fillRef idx="0">
              <a:schemeClr val="accent2"/>
            </a:fillRef>
            <a:effectRef idx="0">
              <a:schemeClr val="accent2"/>
            </a:effectRef>
            <a:fontRef idx="minor">
              <a:schemeClr val="tx1"/>
            </a:fontRef>
          </p:style>
        </p:cxnSp>
        <p:sp>
          <p:nvSpPr>
            <p:cNvPr id="46" name="TextBox 45"/>
            <p:cNvSpPr txBox="1"/>
            <p:nvPr/>
          </p:nvSpPr>
          <p:spPr>
            <a:xfrm>
              <a:off x="4894214" y="5626520"/>
              <a:ext cx="1524000" cy="369332"/>
            </a:xfrm>
            <a:prstGeom prst="rect">
              <a:avLst/>
            </a:prstGeom>
            <a:noFill/>
          </p:spPr>
          <p:txBody>
            <a:bodyPr wrap="square" rtlCol="0">
              <a:spAutoFit/>
            </a:bodyPr>
            <a:lstStyle/>
            <a:p>
              <a:pPr algn="ctr"/>
              <a:r>
                <a:rPr lang="en-US" b="1" dirty="0">
                  <a:solidFill>
                    <a:srgbClr val="FF0000"/>
                  </a:solidFill>
                </a:rPr>
                <a:t>H4[b] Helix III</a:t>
              </a:r>
            </a:p>
          </p:txBody>
        </p:sp>
      </p:grpSp>
      <p:sp>
        <p:nvSpPr>
          <p:cNvPr id="27" name="TextBox 26"/>
          <p:cNvSpPr txBox="1"/>
          <p:nvPr/>
        </p:nvSpPr>
        <p:spPr>
          <a:xfrm>
            <a:off x="304800" y="6488668"/>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29" name="Slide 80.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9275" y="6541325"/>
            <a:ext cx="304800" cy="304800"/>
          </a:xfrm>
          <a:prstGeom prst="rect">
            <a:avLst/>
          </a:prstGeom>
        </p:spPr>
      </p:pic>
    </p:spTree>
    <p:custDataLst>
      <p:tags r:id="rId1"/>
    </p:custDataLst>
  </p:cSld>
  <p:clrMapOvr>
    <a:masterClrMapping/>
  </p:clrMapOvr>
  <p:transition advClick="0" advTm="8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par>
                          <p:cTn id="7" fill="hold">
                            <p:stCondLst>
                              <p:cond delay="0"/>
                            </p:stCondLst>
                            <p:childTnLst>
                              <p:par>
                                <p:cTn id="8" presetID="2" presetClass="entr" presetSubtype="2" fill="hold" nodeType="afterEffect">
                                  <p:stCondLst>
                                    <p:cond delay="2500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1+#ppt_w/2"/>
                                          </p:val>
                                        </p:tav>
                                        <p:tav tm="100000">
                                          <p:val>
                                            <p:strVal val="#ppt_x"/>
                                          </p:val>
                                        </p:tav>
                                      </p:tavLst>
                                    </p:anim>
                                    <p:anim calcmode="lin" valueType="num">
                                      <p:cBhvr additive="base">
                                        <p:cTn id="11" dur="500" fill="hold"/>
                                        <p:tgtEl>
                                          <p:spTgt spid="18"/>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2500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1+#ppt_w/2"/>
                                          </p:val>
                                        </p:tav>
                                        <p:tav tm="100000">
                                          <p:val>
                                            <p:strVal val="#ppt_x"/>
                                          </p:val>
                                        </p:tav>
                                      </p:tavLst>
                                    </p:anim>
                                    <p:anim calcmode="lin" valueType="num">
                                      <p:cBhvr additive="base">
                                        <p:cTn id="15" dur="500" fill="hold"/>
                                        <p:tgtEl>
                                          <p:spTgt spid="15"/>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500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childTnLst>
                          </p:cTn>
                        </p:par>
                        <p:par>
                          <p:cTn id="20" fill="hold">
                            <p:stCondLst>
                              <p:cond delay="25500"/>
                            </p:stCondLst>
                            <p:childTnLst>
                              <p:par>
                                <p:cTn id="21" presetID="1" presetClass="exit" presetSubtype="0" fill="hold" nodeType="afterEffect">
                                  <p:stCondLst>
                                    <p:cond delay="2700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xit" presetSubtype="0" fill="hold" nodeType="withEffect">
                                  <p:stCondLst>
                                    <p:cond delay="27000"/>
                                  </p:stCondLst>
                                  <p:childTnLst>
                                    <p:set>
                                      <p:cBhvr>
                                        <p:cTn id="24" dur="1" fill="hold">
                                          <p:stCondLst>
                                            <p:cond delay="0"/>
                                          </p:stCondLst>
                                        </p:cTn>
                                        <p:tgtEl>
                                          <p:spTgt spid="15"/>
                                        </p:tgtEl>
                                        <p:attrNameLst>
                                          <p:attrName>style.visibility</p:attrName>
                                        </p:attrNameLst>
                                      </p:cBhvr>
                                      <p:to>
                                        <p:strVal val="hidden"/>
                                      </p:to>
                                    </p:set>
                                  </p:childTnLst>
                                </p:cTn>
                              </p:par>
                              <p:par>
                                <p:cTn id="25" presetID="1" presetClass="exit" presetSubtype="0" fill="hold" nodeType="withEffect">
                                  <p:stCondLst>
                                    <p:cond delay="27000"/>
                                  </p:stCondLst>
                                  <p:childTnLst>
                                    <p:set>
                                      <p:cBhvr>
                                        <p:cTn id="26" dur="1" fill="hold">
                                          <p:stCondLst>
                                            <p:cond delay="0"/>
                                          </p:stCondLst>
                                        </p:cTn>
                                        <p:tgtEl>
                                          <p:spTgt spid="12"/>
                                        </p:tgtEl>
                                        <p:attrNameLst>
                                          <p:attrName>style.visibility</p:attrName>
                                        </p:attrNameLst>
                                      </p:cBhvr>
                                      <p:to>
                                        <p:strVal val="hidden"/>
                                      </p:to>
                                    </p:set>
                                  </p:childTnLst>
                                </p:cTn>
                              </p:par>
                              <p:par>
                                <p:cTn id="27" presetID="2" presetClass="entr" presetSubtype="8" fill="hold" nodeType="withEffect">
                                  <p:stCondLst>
                                    <p:cond delay="2700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0-#ppt_w/2"/>
                                          </p:val>
                                        </p:tav>
                                        <p:tav tm="100000">
                                          <p:val>
                                            <p:strVal val="#ppt_x"/>
                                          </p:val>
                                        </p:tav>
                                      </p:tavLst>
                                    </p:anim>
                                    <p:anim calcmode="lin" valueType="num">
                                      <p:cBhvr additive="base">
                                        <p:cTn id="30" dur="500" fill="hold"/>
                                        <p:tgtEl>
                                          <p:spTgt spid="25"/>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2700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0-#ppt_w/2"/>
                                          </p:val>
                                        </p:tav>
                                        <p:tav tm="100000">
                                          <p:val>
                                            <p:strVal val="#ppt_x"/>
                                          </p:val>
                                        </p:tav>
                                      </p:tavLst>
                                    </p:anim>
                                    <p:anim calcmode="lin" valueType="num">
                                      <p:cBhvr additive="base">
                                        <p:cTn id="34" dur="500" fill="hold"/>
                                        <p:tgtEl>
                                          <p:spTgt spid="26"/>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2700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500" fill="hold"/>
                                        <p:tgtEl>
                                          <p:spTgt spid="35"/>
                                        </p:tgtEl>
                                        <p:attrNameLst>
                                          <p:attrName>ppt_x</p:attrName>
                                        </p:attrNameLst>
                                      </p:cBhvr>
                                      <p:tavLst>
                                        <p:tav tm="0">
                                          <p:val>
                                            <p:strVal val="1+#ppt_w/2"/>
                                          </p:val>
                                        </p:tav>
                                        <p:tav tm="100000">
                                          <p:val>
                                            <p:strVal val="#ppt_x"/>
                                          </p:val>
                                        </p:tav>
                                      </p:tavLst>
                                    </p:anim>
                                    <p:anim calcmode="lin" valueType="num">
                                      <p:cBhvr additive="base">
                                        <p:cTn id="38" dur="500" fill="hold"/>
                                        <p:tgtEl>
                                          <p:spTgt spid="35"/>
                                        </p:tgtEl>
                                        <p:attrNameLst>
                                          <p:attrName>ppt_y</p:attrName>
                                        </p:attrNameLst>
                                      </p:cBhvr>
                                      <p:tavLst>
                                        <p:tav tm="0">
                                          <p:val>
                                            <p:strVal val="#ppt_y"/>
                                          </p:val>
                                        </p:tav>
                                        <p:tav tm="100000">
                                          <p:val>
                                            <p:strVal val="#ppt_y"/>
                                          </p:val>
                                        </p:tav>
                                      </p:tavLst>
                                    </p:anim>
                                  </p:childTnLst>
                                </p:cTn>
                              </p:par>
                            </p:childTnLst>
                          </p:cTn>
                        </p:par>
                        <p:par>
                          <p:cTn id="39" fill="hold">
                            <p:stCondLst>
                              <p:cond delay="53000"/>
                            </p:stCondLst>
                            <p:childTnLst>
                              <p:par>
                                <p:cTn id="40" presetID="1" presetClass="exit" presetSubtype="0" fill="hold" nodeType="afterEffect">
                                  <p:stCondLst>
                                    <p:cond delay="20000"/>
                                  </p:stCondLst>
                                  <p:childTnLst>
                                    <p:set>
                                      <p:cBhvr>
                                        <p:cTn id="41" dur="1" fill="hold">
                                          <p:stCondLst>
                                            <p:cond delay="0"/>
                                          </p:stCondLst>
                                        </p:cTn>
                                        <p:tgtEl>
                                          <p:spTgt spid="25"/>
                                        </p:tgtEl>
                                        <p:attrNameLst>
                                          <p:attrName>style.visibility</p:attrName>
                                        </p:attrNameLst>
                                      </p:cBhvr>
                                      <p:to>
                                        <p:strVal val="hidden"/>
                                      </p:to>
                                    </p:set>
                                  </p:childTnLst>
                                </p:cTn>
                              </p:par>
                              <p:par>
                                <p:cTn id="42" presetID="1" presetClass="exit" presetSubtype="0" fill="hold" nodeType="withEffect">
                                  <p:stCondLst>
                                    <p:cond delay="20000"/>
                                  </p:stCondLst>
                                  <p:childTnLst>
                                    <p:set>
                                      <p:cBhvr>
                                        <p:cTn id="43" dur="1" fill="hold">
                                          <p:stCondLst>
                                            <p:cond delay="0"/>
                                          </p:stCondLst>
                                        </p:cTn>
                                        <p:tgtEl>
                                          <p:spTgt spid="26"/>
                                        </p:tgtEl>
                                        <p:attrNameLst>
                                          <p:attrName>style.visibility</p:attrName>
                                        </p:attrNameLst>
                                      </p:cBhvr>
                                      <p:to>
                                        <p:strVal val="hidden"/>
                                      </p:to>
                                    </p:set>
                                  </p:childTnLst>
                                </p:cTn>
                              </p:par>
                              <p:par>
                                <p:cTn id="44" presetID="1" presetClass="exit" presetSubtype="0" fill="hold" nodeType="withEffect">
                                  <p:stCondLst>
                                    <p:cond delay="20000"/>
                                  </p:stCondLst>
                                  <p:childTnLst>
                                    <p:set>
                                      <p:cBhvr>
                                        <p:cTn id="45" dur="1" fill="hold">
                                          <p:stCondLst>
                                            <p:cond delay="0"/>
                                          </p:stCondLst>
                                        </p:cTn>
                                        <p:tgtEl>
                                          <p:spTgt spid="35"/>
                                        </p:tgtEl>
                                        <p:attrNameLst>
                                          <p:attrName>style.visibility</p:attrName>
                                        </p:attrNameLst>
                                      </p:cBhvr>
                                      <p:to>
                                        <p:strVal val="hidden"/>
                                      </p:to>
                                    </p:set>
                                  </p:childTnLst>
                                </p:cTn>
                              </p:par>
                              <p:par>
                                <p:cTn id="46" presetID="2" presetClass="entr" presetSubtype="4" fill="hold" nodeType="withEffect">
                                  <p:stCondLst>
                                    <p:cond delay="20000"/>
                                  </p:stCondLst>
                                  <p:childTnLst>
                                    <p:set>
                                      <p:cBhvr>
                                        <p:cTn id="47" dur="1" fill="hold">
                                          <p:stCondLst>
                                            <p:cond delay="0"/>
                                          </p:stCondLst>
                                        </p:cTn>
                                        <p:tgtEl>
                                          <p:spTgt spid="48"/>
                                        </p:tgtEl>
                                        <p:attrNameLst>
                                          <p:attrName>style.visibility</p:attrName>
                                        </p:attrNameLst>
                                      </p:cBhvr>
                                      <p:to>
                                        <p:strVal val="visible"/>
                                      </p:to>
                                    </p:set>
                                    <p:anim calcmode="lin" valueType="num">
                                      <p:cBhvr additive="base">
                                        <p:cTn id="48" dur="500" fill="hold"/>
                                        <p:tgtEl>
                                          <p:spTgt spid="48"/>
                                        </p:tgtEl>
                                        <p:attrNameLst>
                                          <p:attrName>ppt_x</p:attrName>
                                        </p:attrNameLst>
                                      </p:cBhvr>
                                      <p:tavLst>
                                        <p:tav tm="0">
                                          <p:val>
                                            <p:strVal val="#ppt_x"/>
                                          </p:val>
                                        </p:tav>
                                        <p:tav tm="100000">
                                          <p:val>
                                            <p:strVal val="#ppt_x"/>
                                          </p:val>
                                        </p:tav>
                                      </p:tavLst>
                                    </p:anim>
                                    <p:anim calcmode="lin" valueType="num">
                                      <p:cBhvr additive="base">
                                        <p:cTn id="49" dur="500" fill="hold"/>
                                        <p:tgtEl>
                                          <p:spTgt spid="48"/>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20000"/>
                                  </p:stCondLst>
                                  <p:childTnLst>
                                    <p:set>
                                      <p:cBhvr>
                                        <p:cTn id="51" dur="1" fill="hold">
                                          <p:stCondLst>
                                            <p:cond delay="0"/>
                                          </p:stCondLst>
                                        </p:cTn>
                                        <p:tgtEl>
                                          <p:spTgt spid="47"/>
                                        </p:tgtEl>
                                        <p:attrNameLst>
                                          <p:attrName>style.visibility</p:attrName>
                                        </p:attrNameLst>
                                      </p:cBhvr>
                                      <p:to>
                                        <p:strVal val="visible"/>
                                      </p:to>
                                    </p:set>
                                    <p:anim calcmode="lin" valueType="num">
                                      <p:cBhvr additive="base">
                                        <p:cTn id="52" dur="500" fill="hold"/>
                                        <p:tgtEl>
                                          <p:spTgt spid="47"/>
                                        </p:tgtEl>
                                        <p:attrNameLst>
                                          <p:attrName>ppt_x</p:attrName>
                                        </p:attrNameLst>
                                      </p:cBhvr>
                                      <p:tavLst>
                                        <p:tav tm="0">
                                          <p:val>
                                            <p:strVal val="#ppt_x"/>
                                          </p:val>
                                        </p:tav>
                                        <p:tav tm="100000">
                                          <p:val>
                                            <p:strVal val="#ppt_x"/>
                                          </p:val>
                                        </p:tav>
                                      </p:tavLst>
                                    </p:anim>
                                    <p:anim calcmode="lin" valueType="num">
                                      <p:cBhvr additive="base">
                                        <p:cTn id="53"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54" fill="hold" display="0">
                  <p:stCondLst>
                    <p:cond delay="indefinite"/>
                  </p:stCondLst>
                  <p:endCondLst>
                    <p:cond evt="onPrev" delay="0">
                      <p:tgtEl>
                        <p:sldTgt/>
                      </p:tgtEl>
                    </p:cond>
                    <p:cond evt="onStopAudio" delay="0">
                      <p:tgtEl>
                        <p:sldTgt/>
                      </p:tgtEl>
                    </p:cond>
                  </p:endCondLst>
                </p:cTn>
                <p:tgtEl>
                  <p:spTgt spid="29"/>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3]2-[H4]2-PARALLEL2.png"/>
          <p:cNvPicPr>
            <a:picLocks noChangeAspect="1"/>
          </p:cNvPicPr>
          <p:nvPr/>
        </p:nvPicPr>
        <p:blipFill>
          <a:blip r:embed="rId6" cstate="print"/>
          <a:stretch>
            <a:fillRect/>
          </a:stretch>
        </p:blipFill>
        <p:spPr>
          <a:xfrm>
            <a:off x="2141009" y="998009"/>
            <a:ext cx="5257800" cy="5257800"/>
          </a:xfrm>
          <a:prstGeom prst="rect">
            <a:avLst/>
          </a:prstGeom>
        </p:spPr>
      </p:pic>
      <p:grpSp>
        <p:nvGrpSpPr>
          <p:cNvPr id="4" name="Group 3"/>
          <p:cNvGrpSpPr/>
          <p:nvPr/>
        </p:nvGrpSpPr>
        <p:grpSpPr>
          <a:xfrm>
            <a:off x="5029200" y="4982084"/>
            <a:ext cx="1621971" cy="772105"/>
            <a:chOff x="5029200" y="4982084"/>
            <a:chExt cx="1621971" cy="772105"/>
          </a:xfrm>
        </p:grpSpPr>
        <p:sp>
          <p:nvSpPr>
            <p:cNvPr id="5" name="TextBox 4"/>
            <p:cNvSpPr txBox="1"/>
            <p:nvPr/>
          </p:nvSpPr>
          <p:spPr>
            <a:xfrm>
              <a:off x="5151119" y="5384857"/>
              <a:ext cx="1500052" cy="369332"/>
            </a:xfrm>
            <a:prstGeom prst="rect">
              <a:avLst/>
            </a:prstGeom>
            <a:noFill/>
          </p:spPr>
          <p:txBody>
            <a:bodyPr wrap="square" rtlCol="0">
              <a:spAutoFit/>
            </a:bodyPr>
            <a:lstStyle/>
            <a:p>
              <a:pPr algn="ctr"/>
              <a:r>
                <a:rPr lang="en-US" b="1" dirty="0">
                  <a:solidFill>
                    <a:schemeClr val="accent6">
                      <a:lumMod val="50000"/>
                    </a:schemeClr>
                  </a:solidFill>
                </a:rPr>
                <a:t>H4[f] Helix III</a:t>
              </a:r>
            </a:p>
          </p:txBody>
        </p:sp>
        <p:cxnSp>
          <p:nvCxnSpPr>
            <p:cNvPr id="6" name="Straight Arrow Connector 5"/>
            <p:cNvCxnSpPr/>
            <p:nvPr/>
          </p:nvCxnSpPr>
          <p:spPr>
            <a:xfrm rot="15600000" flipV="1">
              <a:off x="4831081" y="5180203"/>
              <a:ext cx="548640" cy="152402"/>
            </a:xfrm>
            <a:prstGeom prst="straightConnector1">
              <a:avLst/>
            </a:prstGeom>
            <a:ln w="38100">
              <a:solidFill>
                <a:schemeClr val="accent6">
                  <a:lumMod val="50000"/>
                </a:schemeClr>
              </a:solidFill>
              <a:tailEnd type="arrow"/>
            </a:ln>
          </p:spPr>
          <p:style>
            <a:lnRef idx="1">
              <a:schemeClr val="accent2"/>
            </a:lnRef>
            <a:fillRef idx="0">
              <a:schemeClr val="accent2"/>
            </a:fillRef>
            <a:effectRef idx="0">
              <a:schemeClr val="accent2"/>
            </a:effectRef>
            <a:fontRef idx="minor">
              <a:schemeClr val="tx1"/>
            </a:fontRef>
          </p:style>
        </p:cxnSp>
      </p:grpSp>
      <p:cxnSp>
        <p:nvCxnSpPr>
          <p:cNvPr id="8" name="Straight Arrow Connector 7"/>
          <p:cNvCxnSpPr/>
          <p:nvPr/>
        </p:nvCxnSpPr>
        <p:spPr>
          <a:xfrm rot="16200000" flipV="1">
            <a:off x="4477294" y="5389516"/>
            <a:ext cx="822960" cy="76200"/>
          </a:xfrm>
          <a:prstGeom prst="straightConnector1">
            <a:avLst/>
          </a:prstGeom>
          <a:ln w="38100">
            <a:solidFill>
              <a:srgbClr val="FF0000"/>
            </a:solidFill>
            <a:tailEnd type="arrow"/>
          </a:ln>
        </p:spPr>
        <p:style>
          <a:lnRef idx="1">
            <a:schemeClr val="accent2"/>
          </a:lnRef>
          <a:fillRef idx="0">
            <a:schemeClr val="accent2"/>
          </a:fillRef>
          <a:effectRef idx="0">
            <a:schemeClr val="accent2"/>
          </a:effectRef>
          <a:fontRef idx="minor">
            <a:schemeClr val="tx1"/>
          </a:fontRef>
        </p:style>
      </p:cxnSp>
      <p:sp>
        <p:nvSpPr>
          <p:cNvPr id="9" name="TextBox 8"/>
          <p:cNvSpPr txBox="1"/>
          <p:nvPr/>
        </p:nvSpPr>
        <p:spPr>
          <a:xfrm>
            <a:off x="4894214" y="5626520"/>
            <a:ext cx="1524000" cy="369332"/>
          </a:xfrm>
          <a:prstGeom prst="rect">
            <a:avLst/>
          </a:prstGeom>
          <a:noFill/>
        </p:spPr>
        <p:txBody>
          <a:bodyPr wrap="square" rtlCol="0">
            <a:spAutoFit/>
          </a:bodyPr>
          <a:lstStyle/>
          <a:p>
            <a:pPr algn="ctr"/>
            <a:r>
              <a:rPr lang="en-US" b="1" dirty="0">
                <a:solidFill>
                  <a:srgbClr val="FF0000"/>
                </a:solidFill>
              </a:rPr>
              <a:t>H4[b] Helix III</a:t>
            </a:r>
          </a:p>
        </p:txBody>
      </p:sp>
      <p:sp>
        <p:nvSpPr>
          <p:cNvPr id="10" name="TextBox 9"/>
          <p:cNvSpPr txBox="1"/>
          <p:nvPr/>
        </p:nvSpPr>
        <p:spPr>
          <a:xfrm>
            <a:off x="304800" y="6488668"/>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11" name="Slide 81.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71250" y="6541325"/>
            <a:ext cx="304800" cy="304800"/>
          </a:xfrm>
          <a:prstGeom prst="rect">
            <a:avLst/>
          </a:prstGeom>
        </p:spPr>
      </p:pic>
    </p:spTree>
    <p:custDataLst>
      <p:tags r:id="rId1"/>
    </p:custDataLst>
  </p:cSld>
  <p:clrMapOvr>
    <a:masterClrMapping/>
  </p:clrMapOvr>
  <p:transition spd="slow" advClick="0" advTm="34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4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3]2-[H4]2-PARALLEL.png"/>
          <p:cNvPicPr>
            <a:picLocks noChangeAspect="1"/>
          </p:cNvPicPr>
          <p:nvPr/>
        </p:nvPicPr>
        <p:blipFill>
          <a:blip r:embed="rId6" cstate="print"/>
          <a:stretch>
            <a:fillRect/>
          </a:stretch>
        </p:blipFill>
        <p:spPr>
          <a:xfrm>
            <a:off x="2141009" y="998009"/>
            <a:ext cx="5257800" cy="5257800"/>
          </a:xfrm>
          <a:prstGeom prst="rect">
            <a:avLst/>
          </a:prstGeom>
        </p:spPr>
      </p:pic>
      <p:sp>
        <p:nvSpPr>
          <p:cNvPr id="3" name="TextBox 2"/>
          <p:cNvSpPr txBox="1"/>
          <p:nvPr/>
        </p:nvSpPr>
        <p:spPr>
          <a:xfrm>
            <a:off x="304800" y="6488668"/>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4" name="Slide 82.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81150" y="6541325"/>
            <a:ext cx="304800" cy="304800"/>
          </a:xfrm>
          <a:prstGeom prst="rect">
            <a:avLst/>
          </a:prstGeom>
        </p:spPr>
      </p:pic>
    </p:spTree>
    <p:custDataLst>
      <p:tags r:id="rId1"/>
    </p:custDataLst>
  </p:cSld>
  <p:clrMapOvr>
    <a:masterClrMapping/>
  </p:clrMapOvr>
  <p:transition spd="slow" advClick="0" advTm="1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Octamer_side-temp.png"/>
          <p:cNvPicPr>
            <a:picLocks noChangeAspect="1"/>
          </p:cNvPicPr>
          <p:nvPr/>
        </p:nvPicPr>
        <p:blipFill>
          <a:blip r:embed="rId6" cstate="print"/>
          <a:stretch>
            <a:fillRect/>
          </a:stretch>
        </p:blipFill>
        <p:spPr>
          <a:xfrm>
            <a:off x="2101820" y="1269274"/>
            <a:ext cx="5577840" cy="5577840"/>
          </a:xfrm>
          <a:prstGeom prst="rect">
            <a:avLst/>
          </a:prstGeom>
        </p:spPr>
      </p:pic>
      <p:sp>
        <p:nvSpPr>
          <p:cNvPr id="3" name="TextBox 2"/>
          <p:cNvSpPr txBox="1"/>
          <p:nvPr/>
        </p:nvSpPr>
        <p:spPr>
          <a:xfrm>
            <a:off x="7519852" y="3048000"/>
            <a:ext cx="938348" cy="400110"/>
          </a:xfrm>
          <a:prstGeom prst="rect">
            <a:avLst/>
          </a:prstGeom>
          <a:noFill/>
        </p:spPr>
        <p:txBody>
          <a:bodyPr wrap="square" rtlCol="0">
            <a:spAutoFit/>
          </a:bodyPr>
          <a:lstStyle/>
          <a:p>
            <a:pPr algn="ctr"/>
            <a:r>
              <a:rPr lang="en-US" sz="2000" b="1" dirty="0">
                <a:solidFill>
                  <a:srgbClr val="00B050"/>
                </a:solidFill>
              </a:rPr>
              <a:t>H2A[c]</a:t>
            </a:r>
          </a:p>
        </p:txBody>
      </p:sp>
      <p:sp>
        <p:nvSpPr>
          <p:cNvPr id="4" name="TextBox 3"/>
          <p:cNvSpPr txBox="1"/>
          <p:nvPr/>
        </p:nvSpPr>
        <p:spPr>
          <a:xfrm>
            <a:off x="990600" y="3638490"/>
            <a:ext cx="938348" cy="400110"/>
          </a:xfrm>
          <a:prstGeom prst="rect">
            <a:avLst/>
          </a:prstGeom>
          <a:noFill/>
        </p:spPr>
        <p:txBody>
          <a:bodyPr wrap="square" rtlCol="0">
            <a:spAutoFit/>
          </a:bodyPr>
          <a:lstStyle/>
          <a:p>
            <a:pPr algn="ctr"/>
            <a:r>
              <a:rPr lang="en-US" sz="2000" b="1" dirty="0">
                <a:solidFill>
                  <a:srgbClr val="5BE7C6"/>
                </a:solidFill>
              </a:rPr>
              <a:t>H2A[g</a:t>
            </a:r>
            <a:r>
              <a:rPr lang="en-US" sz="2000" b="1" dirty="0">
                <a:solidFill>
                  <a:srgbClr val="00B050"/>
                </a:solidFill>
              </a:rPr>
              <a:t>]</a:t>
            </a:r>
          </a:p>
        </p:txBody>
      </p:sp>
      <p:sp>
        <p:nvSpPr>
          <p:cNvPr id="5" name="TextBox 4"/>
          <p:cNvSpPr txBox="1"/>
          <p:nvPr/>
        </p:nvSpPr>
        <p:spPr>
          <a:xfrm>
            <a:off x="7696200" y="4343400"/>
            <a:ext cx="938348" cy="400110"/>
          </a:xfrm>
          <a:prstGeom prst="rect">
            <a:avLst/>
          </a:prstGeom>
          <a:noFill/>
        </p:spPr>
        <p:txBody>
          <a:bodyPr wrap="square" rtlCol="0">
            <a:spAutoFit/>
          </a:bodyPr>
          <a:lstStyle/>
          <a:p>
            <a:pPr algn="ctr"/>
            <a:r>
              <a:rPr lang="en-US" sz="2000" b="1" dirty="0">
                <a:solidFill>
                  <a:srgbClr val="0000FF"/>
                </a:solidFill>
              </a:rPr>
              <a:t>H2B[d]</a:t>
            </a:r>
          </a:p>
        </p:txBody>
      </p:sp>
      <p:sp>
        <p:nvSpPr>
          <p:cNvPr id="6" name="TextBox 5"/>
          <p:cNvSpPr txBox="1"/>
          <p:nvPr/>
        </p:nvSpPr>
        <p:spPr>
          <a:xfrm>
            <a:off x="885498" y="4813022"/>
            <a:ext cx="938348" cy="400110"/>
          </a:xfrm>
          <a:prstGeom prst="rect">
            <a:avLst/>
          </a:prstGeom>
          <a:noFill/>
        </p:spPr>
        <p:txBody>
          <a:bodyPr wrap="square" rtlCol="0">
            <a:spAutoFit/>
          </a:bodyPr>
          <a:lstStyle/>
          <a:p>
            <a:pPr algn="ctr"/>
            <a:r>
              <a:rPr lang="en-US" sz="2000" b="1" dirty="0">
                <a:solidFill>
                  <a:srgbClr val="FF99FF"/>
                </a:solidFill>
              </a:rPr>
              <a:t>H2B[h]</a:t>
            </a:r>
          </a:p>
        </p:txBody>
      </p:sp>
      <p:sp>
        <p:nvSpPr>
          <p:cNvPr id="7" name="TextBox 6"/>
          <p:cNvSpPr txBox="1"/>
          <p:nvPr/>
        </p:nvSpPr>
        <p:spPr>
          <a:xfrm>
            <a:off x="7386450" y="-5245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8" name="Slide 83.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71250" y="0"/>
            <a:ext cx="304800" cy="304800"/>
          </a:xfrm>
          <a:prstGeom prst="rect">
            <a:avLst/>
          </a:prstGeom>
        </p:spPr>
      </p:pic>
    </p:spTree>
    <p:custDataLst>
      <p:tags r:id="rId1"/>
    </p:custDataLst>
  </p:cSld>
  <p:clrMapOvr>
    <a:masterClrMapping/>
  </p:clrMapOvr>
  <p:transition spd="slow" advClick="0" advTm="7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36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3]2-[H4]2-PARALLEL.png"/>
          <p:cNvPicPr>
            <a:picLocks noChangeAspect="1"/>
          </p:cNvPicPr>
          <p:nvPr/>
        </p:nvPicPr>
        <p:blipFill>
          <a:blip r:embed="rId6" cstate="print"/>
          <a:stretch>
            <a:fillRect/>
          </a:stretch>
        </p:blipFill>
        <p:spPr>
          <a:xfrm>
            <a:off x="2141009" y="998009"/>
            <a:ext cx="5257800" cy="5257800"/>
          </a:xfrm>
          <a:prstGeom prst="rect">
            <a:avLst/>
          </a:prstGeom>
        </p:spPr>
      </p:pic>
      <p:grpSp>
        <p:nvGrpSpPr>
          <p:cNvPr id="5" name="Group 36"/>
          <p:cNvGrpSpPr/>
          <p:nvPr/>
        </p:nvGrpSpPr>
        <p:grpSpPr>
          <a:xfrm>
            <a:off x="5547360" y="4115390"/>
            <a:ext cx="1902831" cy="380410"/>
            <a:chOff x="5547360" y="4115390"/>
            <a:chExt cx="1902831" cy="380410"/>
          </a:xfrm>
        </p:grpSpPr>
        <p:sp>
          <p:nvSpPr>
            <p:cNvPr id="4" name="TextBox 3"/>
            <p:cNvSpPr txBox="1"/>
            <p:nvPr/>
          </p:nvSpPr>
          <p:spPr>
            <a:xfrm>
              <a:off x="6002391" y="4126468"/>
              <a:ext cx="1447800" cy="369332"/>
            </a:xfrm>
            <a:prstGeom prst="rect">
              <a:avLst/>
            </a:prstGeom>
            <a:noFill/>
          </p:spPr>
          <p:txBody>
            <a:bodyPr wrap="square" rtlCol="0">
              <a:spAutoFit/>
            </a:bodyPr>
            <a:lstStyle/>
            <a:p>
              <a:pPr algn="ctr"/>
              <a:r>
                <a:rPr lang="en-US" b="1" dirty="0">
                  <a:solidFill>
                    <a:schemeClr val="bg1"/>
                  </a:solidFill>
                </a:rPr>
                <a:t>H3[a] Helix I</a:t>
              </a:r>
            </a:p>
          </p:txBody>
        </p:sp>
        <p:cxnSp>
          <p:nvCxnSpPr>
            <p:cNvPr id="14" name="Straight Arrow Connector 13"/>
            <p:cNvCxnSpPr/>
            <p:nvPr/>
          </p:nvCxnSpPr>
          <p:spPr>
            <a:xfrm rot="10800000">
              <a:off x="5547360" y="4115390"/>
              <a:ext cx="548640" cy="195745"/>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6" name="Group 37"/>
          <p:cNvGrpSpPr/>
          <p:nvPr/>
        </p:nvGrpSpPr>
        <p:grpSpPr>
          <a:xfrm>
            <a:off x="5427616" y="2499359"/>
            <a:ext cx="1987732" cy="369332"/>
            <a:chOff x="5427616" y="2499359"/>
            <a:chExt cx="1987732" cy="369332"/>
          </a:xfrm>
        </p:grpSpPr>
        <p:sp>
          <p:nvSpPr>
            <p:cNvPr id="3" name="TextBox 2"/>
            <p:cNvSpPr txBox="1"/>
            <p:nvPr/>
          </p:nvSpPr>
          <p:spPr>
            <a:xfrm>
              <a:off x="5967548" y="2499359"/>
              <a:ext cx="1447800" cy="369332"/>
            </a:xfrm>
            <a:prstGeom prst="rect">
              <a:avLst/>
            </a:prstGeom>
            <a:noFill/>
          </p:spPr>
          <p:txBody>
            <a:bodyPr wrap="square" rtlCol="0">
              <a:spAutoFit/>
            </a:bodyPr>
            <a:lstStyle/>
            <a:p>
              <a:pPr algn="ctr"/>
              <a:r>
                <a:rPr lang="en-US" b="1" dirty="0">
                  <a:solidFill>
                    <a:schemeClr val="accent6">
                      <a:lumMod val="50000"/>
                    </a:schemeClr>
                  </a:solidFill>
                </a:rPr>
                <a:t>H4[f] Helix I</a:t>
              </a:r>
            </a:p>
          </p:txBody>
        </p:sp>
        <p:cxnSp>
          <p:nvCxnSpPr>
            <p:cNvPr id="17" name="Straight Arrow Connector 16"/>
            <p:cNvCxnSpPr/>
            <p:nvPr/>
          </p:nvCxnSpPr>
          <p:spPr>
            <a:xfrm rot="10800000">
              <a:off x="5427616" y="2603864"/>
              <a:ext cx="640080" cy="63136"/>
            </a:xfrm>
            <a:prstGeom prst="straightConnector1">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40"/>
          <p:cNvGrpSpPr/>
          <p:nvPr/>
        </p:nvGrpSpPr>
        <p:grpSpPr>
          <a:xfrm>
            <a:off x="2022565" y="2480550"/>
            <a:ext cx="1617618" cy="375861"/>
            <a:chOff x="2022565" y="2480550"/>
            <a:chExt cx="1617618" cy="375861"/>
          </a:xfrm>
        </p:grpSpPr>
        <p:sp>
          <p:nvSpPr>
            <p:cNvPr id="21" name="TextBox 20"/>
            <p:cNvSpPr txBox="1"/>
            <p:nvPr/>
          </p:nvSpPr>
          <p:spPr>
            <a:xfrm>
              <a:off x="2022565" y="2480550"/>
              <a:ext cx="1500052" cy="369332"/>
            </a:xfrm>
            <a:prstGeom prst="rect">
              <a:avLst/>
            </a:prstGeom>
            <a:noFill/>
          </p:spPr>
          <p:txBody>
            <a:bodyPr wrap="square" rtlCol="0">
              <a:spAutoFit/>
            </a:bodyPr>
            <a:lstStyle/>
            <a:p>
              <a:pPr algn="ctr"/>
              <a:r>
                <a:rPr lang="en-US" b="1" dirty="0">
                  <a:solidFill>
                    <a:srgbClr val="C00000"/>
                  </a:solidFill>
                </a:rPr>
                <a:t>H4[b] Helix I</a:t>
              </a:r>
            </a:p>
          </p:txBody>
        </p:sp>
        <p:cxnSp>
          <p:nvCxnSpPr>
            <p:cNvPr id="22" name="Straight Arrow Connector 21"/>
            <p:cNvCxnSpPr/>
            <p:nvPr/>
          </p:nvCxnSpPr>
          <p:spPr>
            <a:xfrm>
              <a:off x="3429000" y="2683024"/>
              <a:ext cx="211183" cy="173387"/>
            </a:xfrm>
            <a:prstGeom prst="straightConnector1">
              <a:avLst/>
            </a:prstGeom>
            <a:ln w="38100">
              <a:solidFill>
                <a:srgbClr val="C00000"/>
              </a:solidFill>
              <a:tailEnd type="arrow"/>
            </a:ln>
          </p:spPr>
          <p:style>
            <a:lnRef idx="1">
              <a:schemeClr val="accent2"/>
            </a:lnRef>
            <a:fillRef idx="0">
              <a:schemeClr val="accent2"/>
            </a:fillRef>
            <a:effectRef idx="0">
              <a:schemeClr val="accent2"/>
            </a:effectRef>
            <a:fontRef idx="minor">
              <a:schemeClr val="tx1"/>
            </a:fontRef>
          </p:style>
        </p:cxnSp>
      </p:grpSp>
      <p:grpSp>
        <p:nvGrpSpPr>
          <p:cNvPr id="8" name="Group 41"/>
          <p:cNvGrpSpPr/>
          <p:nvPr/>
        </p:nvGrpSpPr>
        <p:grpSpPr>
          <a:xfrm>
            <a:off x="2044337" y="4328159"/>
            <a:ext cx="1584958" cy="444137"/>
            <a:chOff x="2044337" y="4328159"/>
            <a:chExt cx="1584958" cy="444137"/>
          </a:xfrm>
        </p:grpSpPr>
        <p:sp>
          <p:nvSpPr>
            <p:cNvPr id="23" name="TextBox 22"/>
            <p:cNvSpPr txBox="1"/>
            <p:nvPr/>
          </p:nvSpPr>
          <p:spPr>
            <a:xfrm>
              <a:off x="2044337" y="4402964"/>
              <a:ext cx="1500052" cy="369332"/>
            </a:xfrm>
            <a:prstGeom prst="rect">
              <a:avLst/>
            </a:prstGeom>
            <a:noFill/>
          </p:spPr>
          <p:txBody>
            <a:bodyPr wrap="square" rtlCol="0">
              <a:spAutoFit/>
            </a:bodyPr>
            <a:lstStyle/>
            <a:p>
              <a:pPr algn="ctr"/>
              <a:r>
                <a:rPr lang="en-US" b="1" dirty="0">
                  <a:solidFill>
                    <a:srgbClr val="FFFF00"/>
                  </a:solidFill>
                </a:rPr>
                <a:t>H3[e] Helix I</a:t>
              </a:r>
            </a:p>
          </p:txBody>
        </p:sp>
        <p:cxnSp>
          <p:nvCxnSpPr>
            <p:cNvPr id="24" name="Straight Arrow Connector 23"/>
            <p:cNvCxnSpPr/>
            <p:nvPr/>
          </p:nvCxnSpPr>
          <p:spPr>
            <a:xfrm rot="5400000" flipH="1" flipV="1">
              <a:off x="3402873" y="4330336"/>
              <a:ext cx="228600" cy="224245"/>
            </a:xfrm>
            <a:prstGeom prst="straightConnector1">
              <a:avLst/>
            </a:prstGeom>
            <a:ln w="38100">
              <a:solidFill>
                <a:srgbClr val="FFFF00"/>
              </a:solidFill>
              <a:tailEnd type="arrow"/>
            </a:ln>
          </p:spPr>
          <p:style>
            <a:lnRef idx="1">
              <a:schemeClr val="accent2"/>
            </a:lnRef>
            <a:fillRef idx="0">
              <a:schemeClr val="accent2"/>
            </a:fillRef>
            <a:effectRef idx="0">
              <a:schemeClr val="accent2"/>
            </a:effectRef>
            <a:fontRef idx="minor">
              <a:schemeClr val="tx1"/>
            </a:fontRef>
          </p:style>
        </p:cxnSp>
      </p:grpSp>
      <p:sp>
        <p:nvSpPr>
          <p:cNvPr id="15" name="TextBox 14"/>
          <p:cNvSpPr txBox="1"/>
          <p:nvPr/>
        </p:nvSpPr>
        <p:spPr>
          <a:xfrm>
            <a:off x="304800" y="6488668"/>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16" name="Slide 84.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541325"/>
            <a:ext cx="304800" cy="304800"/>
          </a:xfrm>
          <a:prstGeom prst="rect">
            <a:avLst/>
          </a:prstGeom>
        </p:spPr>
      </p:pic>
    </p:spTree>
    <p:custDataLst>
      <p:tags r:id="rId1"/>
    </p:custDataLst>
  </p:cSld>
  <p:clrMapOvr>
    <a:masterClrMapping/>
  </p:clrMapOvr>
  <p:transition spd="slow" advClick="0" advTm="7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par>
                          <p:cTn id="7" fill="hold">
                            <p:stCondLst>
                              <p:cond delay="0"/>
                            </p:stCondLst>
                            <p:childTnLst>
                              <p:par>
                                <p:cTn id="8" presetID="2" presetClass="entr" presetSubtype="8" fill="hold" nodeType="afterEffect">
                                  <p:stCondLst>
                                    <p:cond delay="2500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0-#ppt_w/2"/>
                                          </p:val>
                                        </p:tav>
                                        <p:tav tm="100000">
                                          <p:val>
                                            <p:strVal val="#ppt_x"/>
                                          </p:val>
                                        </p:tav>
                                      </p:tavLst>
                                    </p:anim>
                                    <p:anim calcmode="lin" valueType="num">
                                      <p:cBhvr additive="base">
                                        <p:cTn id="11" dur="500" fill="hold"/>
                                        <p:tgtEl>
                                          <p:spTgt spid="7"/>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2500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2500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1+#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2500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1+#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24" fill="hold" display="0">
                  <p:stCondLst>
                    <p:cond delay="indefinite"/>
                  </p:stCondLst>
                  <p:endCondLst>
                    <p:cond evt="onPrev" delay="0">
                      <p:tgtEl>
                        <p:sldTgt/>
                      </p:tgtEl>
                    </p:cond>
                    <p:cond evt="onStopAudio" delay="0">
                      <p:tgtEl>
                        <p:sldTgt/>
                      </p:tgtEl>
                    </p:cond>
                  </p:endCondLst>
                </p:cTn>
                <p:tgtEl>
                  <p:spTgt spid="16"/>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H3-H4-rotate-from-parallel.avi">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8" cstate="print"/>
          <a:stretch>
            <a:fillRect/>
          </a:stretch>
        </p:blipFill>
        <p:spPr>
          <a:xfrm>
            <a:off x="2141537" y="998537"/>
            <a:ext cx="5257800" cy="5257800"/>
          </a:xfrm>
          <a:prstGeom prst="rect">
            <a:avLst/>
          </a:prstGeom>
        </p:spPr>
      </p:pic>
      <p:sp>
        <p:nvSpPr>
          <p:cNvPr id="3" name="TextBox 2"/>
          <p:cNvSpPr txBox="1"/>
          <p:nvPr/>
        </p:nvSpPr>
        <p:spPr>
          <a:xfrm>
            <a:off x="304800" y="6488668"/>
            <a:ext cx="1828800" cy="369332"/>
          </a:xfrm>
          <a:prstGeom prst="rect">
            <a:avLst/>
          </a:prstGeom>
          <a:noFill/>
        </p:spPr>
        <p:txBody>
          <a:bodyPr wrap="square" rtlCol="0">
            <a:spAutoFit/>
          </a:bodyPr>
          <a:lstStyle/>
          <a:p>
            <a:r>
              <a:rPr lang="en-US" dirty="0">
                <a:hlinkClick r:id="rId9" action="ppaction://hlinksldjump"/>
              </a:rPr>
              <a:t>Table of Contents</a:t>
            </a:r>
            <a:endParaRPr lang="en-US" dirty="0"/>
          </a:p>
        </p:txBody>
      </p:sp>
      <p:pic>
        <p:nvPicPr>
          <p:cNvPr id="5" name="Slide 85.mp3">
            <a:hlinkClick r:id="" action="ppaction://media"/>
          </p:cNvPr>
          <p:cNvPicPr>
            <a:picLocks noChangeAspect="1"/>
          </p:cNvPicPr>
          <p:nvPr>
            <a:audioFile r:link="rId5"/>
            <p:extLst>
              <p:ext uri="{DAA4B4D4-6D71-4841-9C94-3DE7FCFB9230}">
                <p14:media xmlns:p14="http://schemas.microsoft.com/office/powerpoint/2010/main" r:link="rId4"/>
              </p:ext>
            </p:extLst>
          </p:nvPr>
        </p:nvPicPr>
        <p:blipFill>
          <a:blip r:embed="rId10" cstate="print"/>
          <a:stretch>
            <a:fillRect/>
          </a:stretch>
        </p:blipFill>
        <p:spPr>
          <a:xfrm>
            <a:off x="57400" y="6541325"/>
            <a:ext cx="304800" cy="304800"/>
          </a:xfrm>
          <a:prstGeom prst="rect">
            <a:avLst/>
          </a:prstGeom>
        </p:spPr>
      </p:pic>
    </p:spTree>
    <p:custDataLst>
      <p:tags r:id="rId1"/>
    </p:custDataLst>
  </p:cSld>
  <p:clrMapOvr>
    <a:masterClrMapping/>
  </p:clrMapOvr>
  <p:transition spd="slow"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2000"/>
                                  </p:stCondLst>
                                  <p:childTnLst>
                                    <p:cmd type="call" cmd="playFrom(0.0)">
                                      <p:cBhvr>
                                        <p:cTn id="9" dur="1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audio>
              <p:cMediaNode vol="100000" numSld="999">
                <p:cTn id="16"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143000"/>
          </a:xfrm>
        </p:spPr>
        <p:txBody>
          <a:bodyPr>
            <a:normAutofit fontScale="90000"/>
          </a:bodyPr>
          <a:lstStyle/>
          <a:p>
            <a:r>
              <a:rPr lang="en-US" dirty="0"/>
              <a:t>What holds the octamer together?</a:t>
            </a:r>
            <a:br>
              <a:rPr lang="en-US" dirty="0"/>
            </a:br>
            <a:br>
              <a:rPr lang="en-US" dirty="0"/>
            </a:br>
            <a:r>
              <a:rPr lang="en-US" dirty="0"/>
              <a:t>1.  H3-H3 interactions</a:t>
            </a:r>
          </a:p>
        </p:txBody>
      </p:sp>
      <p:sp>
        <p:nvSpPr>
          <p:cNvPr id="3" name="TextBox 2"/>
          <p:cNvSpPr txBox="1"/>
          <p:nvPr/>
        </p:nvSpPr>
        <p:spPr>
          <a:xfrm>
            <a:off x="316675" y="6548250"/>
            <a:ext cx="1828800" cy="369332"/>
          </a:xfrm>
          <a:prstGeom prst="rect">
            <a:avLst/>
          </a:prstGeom>
          <a:noFill/>
        </p:spPr>
        <p:txBody>
          <a:bodyPr wrap="square" rtlCol="0">
            <a:spAutoFit/>
          </a:bodyPr>
          <a:lstStyle/>
          <a:p>
            <a:r>
              <a:rPr lang="en-US" dirty="0">
                <a:hlinkClick r:id="rId4" action="ppaction://hlinksldjump"/>
              </a:rPr>
              <a:t>Table of Contents</a:t>
            </a:r>
            <a:endParaRPr lang="en-US" dirty="0"/>
          </a:p>
        </p:txBody>
      </p:sp>
    </p:spTree>
    <p:custDataLst>
      <p:tags r:id="rId1"/>
    </p:custDataLst>
  </p:cSld>
  <p:clrMapOvr>
    <a:masterClrMapping/>
  </p:clrMapOvr>
  <p:transition advClick="0" advTm="6000"/>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3[a]-H4[b]-H3[e]-H4[f]-centered.png"/>
          <p:cNvPicPr>
            <a:picLocks noChangeAspect="1"/>
          </p:cNvPicPr>
          <p:nvPr/>
        </p:nvPicPr>
        <p:blipFill>
          <a:blip r:embed="rId6" cstate="print"/>
          <a:stretch>
            <a:fillRect/>
          </a:stretch>
        </p:blipFill>
        <p:spPr>
          <a:xfrm>
            <a:off x="2141009" y="998009"/>
            <a:ext cx="5257800" cy="5257800"/>
          </a:xfrm>
          <a:prstGeom prst="rect">
            <a:avLst/>
          </a:prstGeom>
        </p:spPr>
      </p:pic>
      <p:sp>
        <p:nvSpPr>
          <p:cNvPr id="4" name="TextBox 3"/>
          <p:cNvSpPr txBox="1"/>
          <p:nvPr/>
        </p:nvSpPr>
        <p:spPr>
          <a:xfrm>
            <a:off x="4929052" y="1428690"/>
            <a:ext cx="838200" cy="400110"/>
          </a:xfrm>
          <a:prstGeom prst="rect">
            <a:avLst/>
          </a:prstGeom>
          <a:noFill/>
        </p:spPr>
        <p:txBody>
          <a:bodyPr wrap="square" rtlCol="0">
            <a:spAutoFit/>
          </a:bodyPr>
          <a:lstStyle/>
          <a:p>
            <a:pPr algn="ctr"/>
            <a:r>
              <a:rPr lang="en-US" sz="2000" b="1" dirty="0">
                <a:solidFill>
                  <a:schemeClr val="bg1"/>
                </a:solidFill>
              </a:rPr>
              <a:t>H3[a]</a:t>
            </a:r>
          </a:p>
        </p:txBody>
      </p:sp>
      <p:sp>
        <p:nvSpPr>
          <p:cNvPr id="5" name="TextBox 4"/>
          <p:cNvSpPr txBox="1"/>
          <p:nvPr/>
        </p:nvSpPr>
        <p:spPr>
          <a:xfrm>
            <a:off x="3886200" y="1276290"/>
            <a:ext cx="838200" cy="400110"/>
          </a:xfrm>
          <a:prstGeom prst="rect">
            <a:avLst/>
          </a:prstGeom>
          <a:noFill/>
        </p:spPr>
        <p:txBody>
          <a:bodyPr wrap="square" rtlCol="0">
            <a:spAutoFit/>
          </a:bodyPr>
          <a:lstStyle/>
          <a:p>
            <a:pPr algn="ctr"/>
            <a:r>
              <a:rPr lang="en-US" sz="2000" b="1" dirty="0">
                <a:solidFill>
                  <a:srgbClr val="FFFF00"/>
                </a:solidFill>
              </a:rPr>
              <a:t>H3[e]</a:t>
            </a:r>
          </a:p>
        </p:txBody>
      </p:sp>
      <p:sp>
        <p:nvSpPr>
          <p:cNvPr id="6" name="TextBox 5"/>
          <p:cNvSpPr txBox="1"/>
          <p:nvPr/>
        </p:nvSpPr>
        <p:spPr>
          <a:xfrm>
            <a:off x="6172200" y="2190690"/>
            <a:ext cx="838200" cy="400110"/>
          </a:xfrm>
          <a:prstGeom prst="rect">
            <a:avLst/>
          </a:prstGeom>
          <a:noFill/>
        </p:spPr>
        <p:txBody>
          <a:bodyPr wrap="square" rtlCol="0">
            <a:spAutoFit/>
          </a:bodyPr>
          <a:lstStyle/>
          <a:p>
            <a:pPr algn="ctr"/>
            <a:r>
              <a:rPr lang="en-US" sz="2000" b="1" dirty="0">
                <a:solidFill>
                  <a:srgbClr val="FF0000"/>
                </a:solidFill>
              </a:rPr>
              <a:t>H4[b]</a:t>
            </a:r>
          </a:p>
        </p:txBody>
      </p:sp>
      <p:sp>
        <p:nvSpPr>
          <p:cNvPr id="7" name="TextBox 6"/>
          <p:cNvSpPr txBox="1"/>
          <p:nvPr/>
        </p:nvSpPr>
        <p:spPr>
          <a:xfrm>
            <a:off x="2590800" y="1962090"/>
            <a:ext cx="838200" cy="400110"/>
          </a:xfrm>
          <a:prstGeom prst="rect">
            <a:avLst/>
          </a:prstGeom>
          <a:noFill/>
        </p:spPr>
        <p:txBody>
          <a:bodyPr wrap="square" rtlCol="0">
            <a:spAutoFit/>
          </a:bodyPr>
          <a:lstStyle/>
          <a:p>
            <a:pPr algn="ctr"/>
            <a:r>
              <a:rPr lang="en-US" sz="2000" b="1" dirty="0">
                <a:solidFill>
                  <a:schemeClr val="accent6">
                    <a:lumMod val="50000"/>
                  </a:schemeClr>
                </a:solidFill>
              </a:rPr>
              <a:t>H4[b]</a:t>
            </a:r>
          </a:p>
        </p:txBody>
      </p:sp>
      <p:sp>
        <p:nvSpPr>
          <p:cNvPr id="8" name="TextBox 7"/>
          <p:cNvSpPr txBox="1"/>
          <p:nvPr/>
        </p:nvSpPr>
        <p:spPr>
          <a:xfrm>
            <a:off x="304800" y="6488668"/>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9" name="Slide 87.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64325" y="6529450"/>
            <a:ext cx="304800" cy="304800"/>
          </a:xfrm>
          <a:prstGeom prst="rect">
            <a:avLst/>
          </a:prstGeom>
        </p:spPr>
      </p:pic>
    </p:spTree>
    <p:custDataLst>
      <p:tags r:id="rId1"/>
    </p:custDataLst>
  </p:cSld>
  <p:clrMapOvr>
    <a:masterClrMapping/>
  </p:clrMapOvr>
  <p:transition advClick="0"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6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6098">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447800" y="123110"/>
            <a:ext cx="6324600" cy="51398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tabLst>
                <a:tab pos="2628900" algn="l"/>
                <a:tab pos="4457700" algn="l"/>
              </a:tabLst>
            </a:pPr>
            <a:r>
              <a:rPr lang="en-US" sz="2000" b="1" u="sng" dirty="0" err="1">
                <a:latin typeface="Times New Roman" pitchFamily="18" charset="0"/>
                <a:ea typeface="Times New Roman" pitchFamily="18" charset="0"/>
                <a:cs typeface="Times New Roman" pitchFamily="18" charset="0"/>
              </a:rPr>
              <a:t>Homotypic</a:t>
            </a:r>
            <a:r>
              <a:rPr lang="en-US" sz="2000" b="1" u="sng" dirty="0">
                <a:latin typeface="Times New Roman" pitchFamily="18" charset="0"/>
                <a:ea typeface="Times New Roman" pitchFamily="18" charset="0"/>
                <a:cs typeface="Times New Roman" pitchFamily="18" charset="0"/>
              </a:rPr>
              <a:t> </a:t>
            </a:r>
            <a:r>
              <a:rPr lang="en-US" sz="2000" b="1" u="sng" dirty="0" err="1">
                <a:latin typeface="Times New Roman" pitchFamily="18" charset="0"/>
                <a:ea typeface="Times New Roman" pitchFamily="18" charset="0"/>
                <a:cs typeface="Times New Roman" pitchFamily="18" charset="0"/>
              </a:rPr>
              <a:t>Pairwise</a:t>
            </a:r>
            <a:r>
              <a:rPr lang="en-US" sz="2000" b="1" u="sng" dirty="0">
                <a:latin typeface="Times New Roman" pitchFamily="18" charset="0"/>
                <a:ea typeface="Times New Roman" pitchFamily="18" charset="0"/>
                <a:cs typeface="Times New Roman" pitchFamily="18" charset="0"/>
              </a:rPr>
              <a:t> Interactions</a:t>
            </a:r>
          </a:p>
          <a:p>
            <a:pPr marL="0" marR="0" lvl="0" indent="0" algn="l" defTabSz="914400" rtl="0" eaLnBrk="1" fontAlgn="base" latinLnBrk="0" hangingPunct="1">
              <a:lnSpc>
                <a:spcPct val="100000"/>
              </a:lnSpc>
              <a:spcBef>
                <a:spcPct val="0"/>
              </a:spcBef>
              <a:spcAft>
                <a:spcPct val="0"/>
              </a:spcAft>
              <a:buClrTx/>
              <a:buSzTx/>
              <a:buFontTx/>
              <a:buNone/>
              <a:tabLst>
                <a:tab pos="2628900" algn="l"/>
                <a:tab pos="4457700" algn="l"/>
              </a:tabLst>
            </a:pPr>
            <a:endParaRPr kumimoji="0" lang="en-US" sz="800" b="1"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2628900" algn="l"/>
                <a:tab pos="4457700" algn="l"/>
              </a:tabLst>
            </a:pPr>
            <a:r>
              <a:rPr kumimoji="0" lang="en-US" sz="1600" b="1"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Histone</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1"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Aggregates observed</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628900" algn="l"/>
                <a:tab pos="4457700" algn="l"/>
              </a:tabLst>
            </a:pP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H1	Dimer (weak)</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628900" algn="l"/>
                <a:tab pos="4457700" algn="l"/>
              </a:tabLst>
            </a:pP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H5	None</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628900" algn="l"/>
                <a:tab pos="4457700" algn="l"/>
              </a:tabLst>
            </a:pP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H2A	Dimer, tetramer and some larger aggregate</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628900" algn="l"/>
                <a:tab pos="4457700" algn="l"/>
              </a:tabLst>
            </a:pP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H2B	Dimer, tetramer (weak)</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628900" algn="l"/>
                <a:tab pos="4457700" algn="l"/>
              </a:tabLst>
            </a:pP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H3	High molecular weight aggregates</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628900" algn="l"/>
                <a:tab pos="4457700" algn="l"/>
              </a:tabLst>
            </a:pP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H4	High molecular weight aggregates</a:t>
            </a:r>
          </a:p>
          <a:p>
            <a:pPr marL="0" marR="0" lvl="0" indent="0" algn="l" defTabSz="914400" rtl="0" eaLnBrk="0" fontAlgn="base" latinLnBrk="0" hangingPunct="0">
              <a:lnSpc>
                <a:spcPct val="100000"/>
              </a:lnSpc>
              <a:spcBef>
                <a:spcPct val="0"/>
              </a:spcBef>
              <a:spcAft>
                <a:spcPct val="0"/>
              </a:spcAft>
              <a:buClrTx/>
              <a:buSzTx/>
              <a:buFontTx/>
              <a:buNone/>
              <a:tabLst>
                <a:tab pos="2628900" algn="l"/>
                <a:tab pos="4457700" algn="l"/>
              </a:tabLst>
            </a:pPr>
            <a:endParaRPr lang="en-US" sz="1600" dirty="0">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2628900" algn="l"/>
                <a:tab pos="4457700" algn="l"/>
              </a:tabLst>
            </a:pPr>
            <a:r>
              <a:rPr kumimoji="0" lang="en-US" sz="2000" b="1"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Heterotypic</a:t>
            </a:r>
            <a:r>
              <a:rPr kumimoji="0" lang="en-US" sz="2000" b="1" i="0" u="sng"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000" b="1" i="0" u="sng" strike="noStrike" cap="none" normalizeH="0" dirty="0" err="1">
                <a:ln>
                  <a:noFill/>
                </a:ln>
                <a:solidFill>
                  <a:schemeClr val="tx1"/>
                </a:solidFill>
                <a:effectLst/>
                <a:latin typeface="Times New Roman" pitchFamily="18" charset="0"/>
                <a:ea typeface="Times New Roman" pitchFamily="18" charset="0"/>
                <a:cs typeface="Times New Roman" pitchFamily="18" charset="0"/>
              </a:rPr>
              <a:t>Pairwise</a:t>
            </a:r>
            <a:r>
              <a:rPr kumimoji="0" lang="en-US" sz="2000" b="1" i="0" u="sng" strike="noStrike" cap="none" normalizeH="0" dirty="0">
                <a:ln>
                  <a:noFill/>
                </a:ln>
                <a:solidFill>
                  <a:schemeClr val="tx1"/>
                </a:solidFill>
                <a:effectLst/>
                <a:latin typeface="Times New Roman" pitchFamily="18" charset="0"/>
                <a:ea typeface="Times New Roman" pitchFamily="18" charset="0"/>
                <a:cs typeface="Times New Roman" pitchFamily="18" charset="0"/>
              </a:rPr>
              <a:t> Interactions</a:t>
            </a:r>
          </a:p>
          <a:p>
            <a:pPr marL="0" marR="0" lvl="0" indent="0" algn="ctr" defTabSz="914400" rtl="0" eaLnBrk="0" fontAlgn="base" latinLnBrk="0" hangingPunct="0">
              <a:lnSpc>
                <a:spcPct val="100000"/>
              </a:lnSpc>
              <a:spcBef>
                <a:spcPct val="0"/>
              </a:spcBef>
              <a:spcAft>
                <a:spcPct val="0"/>
              </a:spcAft>
              <a:buClrTx/>
              <a:buSzTx/>
              <a:buFontTx/>
              <a:buNone/>
              <a:tabLst>
                <a:tab pos="2628900" algn="l"/>
                <a:tab pos="4457700" algn="l"/>
              </a:tabLst>
            </a:pPr>
            <a:endParaRPr kumimoji="0" lang="en-US" sz="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628900" algn="l"/>
                <a:tab pos="4457700" algn="l"/>
              </a:tabLst>
            </a:pP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Symbol" pitchFamily="18" charset="2"/>
              </a:rPr>
              <a:t></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Gº</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Symbol" pitchFamily="18" charset="2"/>
              </a:rPr>
              <a:t>	</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Symbol" pitchFamily="18" charset="2"/>
              </a:rPr>
              <a:t>          </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Gº</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tab pos="2628900" algn="l"/>
                <a:tab pos="4457700" algn="l"/>
              </a:tabLst>
            </a:pPr>
            <a:r>
              <a:rPr kumimoji="0" lang="en-US" sz="1600" b="1"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Symbol" pitchFamily="18" charset="2"/>
              </a:rPr>
              <a:t>Reaction</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Symbol" pitchFamily="18" charset="2"/>
              </a:rPr>
              <a:t>	</a:t>
            </a:r>
            <a:r>
              <a:rPr kumimoji="0" lang="en-US" sz="1600" b="1"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Symbol" pitchFamily="18" charset="2"/>
              </a:rPr>
              <a:t>kcal/mol product</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Symbol" pitchFamily="18" charset="2"/>
              </a:rPr>
              <a:t>	</a:t>
            </a:r>
            <a:r>
              <a:rPr kumimoji="0" lang="en-US" sz="1600" b="1" i="0" u="sng"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Symbol" pitchFamily="18" charset="2"/>
              </a:rPr>
              <a:t>kcal/mol histone</a:t>
            </a:r>
            <a:endParaRPr kumimoji="0" lang="en-US" sz="1600" b="0" i="0" u="none" strike="noStrike" cap="none" normalizeH="0" baseline="0" dirty="0">
              <a:ln>
                <a:noFill/>
              </a:ln>
              <a:solidFill>
                <a:schemeClr val="tx1"/>
              </a:solidFill>
              <a:effectLst/>
              <a:latin typeface="Times New Roman" pitchFamily="18" charset="0"/>
              <a:cs typeface="Times New Roman" pitchFamily="18"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tab pos="2628900" algn="l"/>
                <a:tab pos="4457700" algn="l"/>
              </a:tabLst>
            </a:pP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Symbol" pitchFamily="18" charset="2"/>
              </a:rPr>
              <a:t>2H3 + 2H4   </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3" pitchFamily="18" charset="2"/>
              </a:rPr>
              <a:t></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(H3</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H4)</a:t>
            </a:r>
            <a:r>
              <a:rPr kumimoji="0" lang="en-US" sz="1600" b="1" i="0" u="none" strike="noStrike" cap="none" normalizeH="0" baseline="-3000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2</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	</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-28.1	-7.0</a:t>
            </a:r>
            <a:endParaRPr kumimoji="0" lang="en-US" sz="1600" b="1" i="0" u="none" strike="noStrike" cap="none" normalizeH="0" baseline="0" dirty="0">
              <a:ln>
                <a:noFill/>
              </a:ln>
              <a:solidFill>
                <a:schemeClr val="tx1"/>
              </a:solidFill>
              <a:effectLst/>
              <a:latin typeface="Times New Roman" pitchFamily="18" charset="0"/>
              <a:cs typeface="Times New Roman" pitchFamily="18" charset="0"/>
              <a:sym typeface="Wingdings" pitchFamily="2" charset="2"/>
            </a:endParaRPr>
          </a:p>
          <a:p>
            <a:pPr marL="0" marR="0" lvl="0" indent="0" algn="l" defTabSz="914400" rtl="0" eaLnBrk="0" fontAlgn="base" latinLnBrk="0" hangingPunct="0">
              <a:lnSpc>
                <a:spcPct val="100000"/>
              </a:lnSpc>
              <a:spcBef>
                <a:spcPct val="0"/>
              </a:spcBef>
              <a:spcAft>
                <a:spcPct val="0"/>
              </a:spcAft>
              <a:buClrTx/>
              <a:buSzTx/>
              <a:buFontTx/>
              <a:buNone/>
              <a:tabLst>
                <a:tab pos="2628900" algn="l"/>
                <a:tab pos="4457700" algn="l"/>
              </a:tabLst>
            </a:pP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2 (H3</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H4)</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    </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3" pitchFamily="18" charset="2"/>
              </a:rPr>
              <a:t></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(H3</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H4)</a:t>
            </a:r>
            <a:r>
              <a:rPr kumimoji="0" lang="en-US" sz="1600" b="1" i="0" u="none" strike="noStrike" cap="none" normalizeH="0" baseline="-3000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2</a:t>
            </a:r>
            <a:r>
              <a:rPr kumimoji="0" lang="en-US"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	</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  -7.2	-1.8</a:t>
            </a:r>
            <a:endParaRPr kumimoji="0" lang="en-US" sz="1600" b="1" i="0" u="none" strike="noStrike" cap="none" normalizeH="0" baseline="0" dirty="0">
              <a:ln>
                <a:noFill/>
              </a:ln>
              <a:solidFill>
                <a:schemeClr val="tx1"/>
              </a:solidFill>
              <a:effectLst/>
              <a:latin typeface="Times New Roman" pitchFamily="18" charset="0"/>
              <a:cs typeface="Times New Roman" pitchFamily="18" charset="0"/>
              <a:sym typeface="Wingdings" pitchFamily="2" charset="2"/>
            </a:endParaRPr>
          </a:p>
          <a:p>
            <a:pPr marL="0" marR="0" lvl="0" indent="0" algn="l" defTabSz="914400" rtl="0" eaLnBrk="0" fontAlgn="base" latinLnBrk="0" hangingPunct="0">
              <a:lnSpc>
                <a:spcPct val="100000"/>
              </a:lnSpc>
              <a:spcBef>
                <a:spcPct val="0"/>
              </a:spcBef>
              <a:spcAft>
                <a:spcPct val="0"/>
              </a:spcAft>
              <a:buClrTx/>
              <a:buSzTx/>
              <a:buFontTx/>
              <a:buNone/>
              <a:tabLst>
                <a:tab pos="2628900" algn="l"/>
                <a:tab pos="4457700" algn="l"/>
              </a:tabLst>
            </a:pP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H2B + H2A </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3" pitchFamily="18" charset="2"/>
              </a:rPr>
              <a:t></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(H2B</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H2A)</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	  -8.1	-4.0</a:t>
            </a:r>
            <a:endParaRPr kumimoji="0" lang="en-US" sz="1600" b="1" i="0" u="none" strike="noStrike" cap="none" normalizeH="0" baseline="0" dirty="0">
              <a:ln>
                <a:noFill/>
              </a:ln>
              <a:solidFill>
                <a:schemeClr val="tx1"/>
              </a:solidFill>
              <a:effectLst/>
              <a:latin typeface="Times New Roman" pitchFamily="18" charset="0"/>
              <a:cs typeface="Times New Roman" pitchFamily="18" charset="0"/>
              <a:sym typeface="Wingdings" pitchFamily="2" charset="2"/>
            </a:endParaRPr>
          </a:p>
          <a:p>
            <a:pPr marL="0" marR="0" lvl="0" indent="0" algn="l" defTabSz="914400" rtl="0" eaLnBrk="0" fontAlgn="base" latinLnBrk="0" hangingPunct="0">
              <a:lnSpc>
                <a:spcPct val="100000"/>
              </a:lnSpc>
              <a:spcBef>
                <a:spcPct val="0"/>
              </a:spcBef>
              <a:spcAft>
                <a:spcPct val="0"/>
              </a:spcAft>
              <a:buClrTx/>
              <a:buSzTx/>
              <a:buFontTx/>
              <a:buNone/>
              <a:tabLst>
                <a:tab pos="2628900" algn="l"/>
                <a:tab pos="4457700" algn="l"/>
              </a:tabLst>
            </a:pP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H2B + H4    </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3" pitchFamily="18" charset="2"/>
              </a:rPr>
              <a:t></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(H2B</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H4)</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	  -8.1	-4.0</a:t>
            </a:r>
            <a:endParaRPr kumimoji="0" lang="en-US" sz="1600" b="1" i="0" u="none" strike="noStrike" cap="none" normalizeH="0" baseline="0" dirty="0">
              <a:ln>
                <a:noFill/>
              </a:ln>
              <a:solidFill>
                <a:schemeClr val="tx1"/>
              </a:solidFill>
              <a:effectLst/>
              <a:latin typeface="Times New Roman" pitchFamily="18" charset="0"/>
              <a:cs typeface="Times New Roman" pitchFamily="18" charset="0"/>
              <a:sym typeface="Wingdings" pitchFamily="2" charset="2"/>
            </a:endParaRPr>
          </a:p>
          <a:p>
            <a:pPr marL="0" marR="0" lvl="0" indent="0" algn="l" defTabSz="914400" rtl="0" eaLnBrk="0" fontAlgn="base" latinLnBrk="0" hangingPunct="0">
              <a:lnSpc>
                <a:spcPct val="100000"/>
              </a:lnSpc>
              <a:spcBef>
                <a:spcPct val="0"/>
              </a:spcBef>
              <a:spcAft>
                <a:spcPct val="0"/>
              </a:spcAft>
              <a:buClrTx/>
              <a:buSzTx/>
              <a:buFontTx/>
              <a:buNone/>
              <a:tabLst>
                <a:tab pos="2628900" algn="l"/>
                <a:tab pos="4457700" algn="l"/>
              </a:tabLst>
            </a:pP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H2A + H3    </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3" pitchFamily="18" charset="2"/>
              </a:rPr>
              <a:t></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(H2A</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H3)</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	-6.7</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-8.1</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	-3.4</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-4.0</a:t>
            </a:r>
            <a:endParaRPr kumimoji="0" lang="en-US" sz="1600" b="1" i="0" u="none" strike="noStrike" cap="none" normalizeH="0" baseline="0" dirty="0">
              <a:ln>
                <a:noFill/>
              </a:ln>
              <a:solidFill>
                <a:schemeClr val="tx1"/>
              </a:solidFill>
              <a:effectLst/>
              <a:latin typeface="Times New Roman" pitchFamily="18" charset="0"/>
              <a:cs typeface="Times New Roman" pitchFamily="18" charset="0"/>
              <a:sym typeface="Wingdings" pitchFamily="2" charset="2"/>
            </a:endParaRPr>
          </a:p>
          <a:p>
            <a:pPr marL="0" marR="0" lvl="0" indent="0" algn="l" defTabSz="914400" rtl="0" eaLnBrk="0" fontAlgn="base" latinLnBrk="0" hangingPunct="0">
              <a:lnSpc>
                <a:spcPct val="100000"/>
              </a:lnSpc>
              <a:spcBef>
                <a:spcPct val="0"/>
              </a:spcBef>
              <a:spcAft>
                <a:spcPct val="0"/>
              </a:spcAft>
              <a:buClrTx/>
              <a:buSzTx/>
              <a:buFontTx/>
              <a:buNone/>
              <a:tabLst>
                <a:tab pos="2628900" algn="l"/>
                <a:tab pos="4457700" algn="l"/>
              </a:tabLst>
            </a:pP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H2A + H4    </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3" pitchFamily="18" charset="2"/>
              </a:rPr>
              <a:t></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(H2A</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H4)</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	  -6.2	-3.1</a:t>
            </a:r>
            <a:endParaRPr kumimoji="0" lang="en-US" sz="1600" b="1" i="0" u="none" strike="noStrike" cap="none" normalizeH="0" baseline="0" dirty="0">
              <a:ln>
                <a:noFill/>
              </a:ln>
              <a:solidFill>
                <a:schemeClr val="tx1"/>
              </a:solidFill>
              <a:effectLst/>
              <a:latin typeface="Times New Roman" pitchFamily="18" charset="0"/>
              <a:cs typeface="Times New Roman" pitchFamily="18" charset="0"/>
              <a:sym typeface="Wingdings" pitchFamily="2" charset="2"/>
            </a:endParaRPr>
          </a:p>
          <a:p>
            <a:pPr marL="0" marR="0" lvl="0" indent="0" algn="l" defTabSz="914400" rtl="0" eaLnBrk="0" fontAlgn="base" latinLnBrk="0" hangingPunct="0">
              <a:lnSpc>
                <a:spcPct val="100000"/>
              </a:lnSpc>
              <a:spcBef>
                <a:spcPct val="0"/>
              </a:spcBef>
              <a:spcAft>
                <a:spcPct val="0"/>
              </a:spcAft>
              <a:buClrTx/>
              <a:buSzTx/>
              <a:buFontTx/>
              <a:buNone/>
              <a:tabLst>
                <a:tab pos="2628900" algn="l"/>
                <a:tab pos="4457700" algn="l"/>
              </a:tabLst>
            </a:pP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H2B + H3    </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3" pitchFamily="18" charset="2"/>
              </a:rPr>
              <a:t></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(H2B</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H3)</a:t>
            </a:r>
            <a:r>
              <a:rPr kumimoji="0" lang="en-US"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sym typeface="Wingdings" pitchFamily="2" charset="2"/>
              </a:rPr>
              <a:t>	“Weak”	  —</a:t>
            </a:r>
          </a:p>
        </p:txBody>
      </p:sp>
      <p:sp>
        <p:nvSpPr>
          <p:cNvPr id="4" name="TextBox 3"/>
          <p:cNvSpPr txBox="1"/>
          <p:nvPr/>
        </p:nvSpPr>
        <p:spPr>
          <a:xfrm>
            <a:off x="1460863" y="5410200"/>
            <a:ext cx="6629400" cy="1215717"/>
          </a:xfrm>
          <a:prstGeom prst="rect">
            <a:avLst/>
          </a:prstGeom>
          <a:noFill/>
        </p:spPr>
        <p:txBody>
          <a:bodyPr wrap="square" rtlCol="0">
            <a:spAutoFit/>
          </a:bodyPr>
          <a:lstStyle/>
          <a:p>
            <a:r>
              <a:rPr lang="en-US" sz="1200" b="1" dirty="0"/>
              <a:t>Adapted from:</a:t>
            </a:r>
            <a:r>
              <a:rPr lang="en-US" sz="1200" dirty="0"/>
              <a:t>  Chromatin.  K.E. van </a:t>
            </a:r>
            <a:r>
              <a:rPr lang="en-US" sz="1200" dirty="0" err="1"/>
              <a:t>Holde</a:t>
            </a:r>
            <a:r>
              <a:rPr lang="en-US" sz="1200" dirty="0"/>
              <a:t>.  Springer-</a:t>
            </a:r>
            <a:r>
              <a:rPr lang="en-US" sz="1200" dirty="0" err="1"/>
              <a:t>Verlag</a:t>
            </a:r>
            <a:r>
              <a:rPr lang="en-US" sz="1200" dirty="0"/>
              <a:t>, 1989, pp. 163-164.</a:t>
            </a:r>
          </a:p>
          <a:p>
            <a:r>
              <a:rPr lang="en-US" sz="600" dirty="0"/>
              <a:t> </a:t>
            </a:r>
          </a:p>
          <a:p>
            <a:pPr algn="ctr"/>
            <a:r>
              <a:rPr lang="en-US" sz="1200" b="1" u="sng" dirty="0"/>
              <a:t>Primary references:</a:t>
            </a:r>
          </a:p>
          <a:p>
            <a:r>
              <a:rPr lang="en-US" sz="600" dirty="0"/>
              <a:t> </a:t>
            </a:r>
            <a:endParaRPr lang="en-US" sz="100" dirty="0"/>
          </a:p>
          <a:p>
            <a:r>
              <a:rPr lang="en-US" sz="1200" dirty="0"/>
              <a:t>1. Roark, D.E., </a:t>
            </a:r>
            <a:r>
              <a:rPr lang="en-US" sz="1200" dirty="0" err="1"/>
              <a:t>Geoghegan</a:t>
            </a:r>
            <a:r>
              <a:rPr lang="en-US" sz="1200" dirty="0"/>
              <a:t>, T.E. &amp; Keller, G.H. (1974)  </a:t>
            </a:r>
            <a:r>
              <a:rPr lang="en-US" sz="1200" dirty="0" err="1"/>
              <a:t>Biochem</a:t>
            </a:r>
            <a:r>
              <a:rPr lang="en-US" sz="1200" dirty="0"/>
              <a:t>. </a:t>
            </a:r>
            <a:r>
              <a:rPr lang="en-US" sz="1200" dirty="0" err="1"/>
              <a:t>Biophys</a:t>
            </a:r>
            <a:r>
              <a:rPr lang="en-US" sz="1200" dirty="0"/>
              <a:t>. Res. Comm.  59:542-547.</a:t>
            </a:r>
          </a:p>
          <a:p>
            <a:r>
              <a:rPr lang="en-US" sz="1200" dirty="0"/>
              <a:t>2. </a:t>
            </a:r>
            <a:r>
              <a:rPr lang="en-US" sz="1200" dirty="0" err="1"/>
              <a:t>D'Anna</a:t>
            </a:r>
            <a:r>
              <a:rPr lang="en-US" sz="1200" dirty="0"/>
              <a:t>, J.A. &amp; Isenberg, I. (1974)  Biochemistry 13:4992-4997.</a:t>
            </a:r>
          </a:p>
          <a:p>
            <a:r>
              <a:rPr lang="en-US" sz="1200" dirty="0"/>
              <a:t>3. Roark, E.E., </a:t>
            </a:r>
            <a:r>
              <a:rPr lang="en-US" sz="1200" dirty="0" err="1"/>
              <a:t>Goeghegan</a:t>
            </a:r>
            <a:r>
              <a:rPr lang="en-US" sz="1200" dirty="0"/>
              <a:t>, T.E., Keller, G.H., Matter, K.V. &amp; Engle, R.C. (1976) Biochemistry 15:3019-3025.</a:t>
            </a:r>
          </a:p>
        </p:txBody>
      </p:sp>
      <p:cxnSp>
        <p:nvCxnSpPr>
          <p:cNvPr id="6" name="Straight Arrow Connector 5"/>
          <p:cNvCxnSpPr/>
          <p:nvPr/>
        </p:nvCxnSpPr>
        <p:spPr>
          <a:xfrm>
            <a:off x="304800" y="3620589"/>
            <a:ext cx="1066800" cy="1588"/>
          </a:xfrm>
          <a:prstGeom prst="straightConnector1">
            <a:avLst/>
          </a:prstGeom>
          <a:ln w="38100">
            <a:solidFill>
              <a:srgbClr val="0000FF"/>
            </a:solidFill>
            <a:tailEnd type="arrow"/>
          </a:ln>
        </p:spPr>
        <p:style>
          <a:lnRef idx="1">
            <a:schemeClr val="accent2"/>
          </a:lnRef>
          <a:fillRef idx="0">
            <a:schemeClr val="accent2"/>
          </a:fillRef>
          <a:effectRef idx="0">
            <a:schemeClr val="accent2"/>
          </a:effectRef>
          <a:fontRef idx="minor">
            <a:schemeClr val="tx1"/>
          </a:fontRef>
        </p:style>
      </p:cxnSp>
      <p:cxnSp>
        <p:nvCxnSpPr>
          <p:cNvPr id="5" name="Straight Arrow Connector 4"/>
          <p:cNvCxnSpPr/>
          <p:nvPr/>
        </p:nvCxnSpPr>
        <p:spPr>
          <a:xfrm flipH="1">
            <a:off x="4751696" y="3608696"/>
            <a:ext cx="1066800" cy="1588"/>
          </a:xfrm>
          <a:prstGeom prst="straightConnector1">
            <a:avLst/>
          </a:prstGeom>
          <a:ln w="38100">
            <a:solidFill>
              <a:srgbClr val="0000FF"/>
            </a:solidFill>
            <a:tailEnd type="arrow"/>
          </a:ln>
        </p:spPr>
        <p:style>
          <a:lnRef idx="1">
            <a:schemeClr val="accent2"/>
          </a:lnRef>
          <a:fillRef idx="0">
            <a:schemeClr val="accent2"/>
          </a:fillRef>
          <a:effectRef idx="0">
            <a:schemeClr val="accent2"/>
          </a:effectRef>
          <a:fontRef idx="minor">
            <a:schemeClr val="tx1"/>
          </a:fontRef>
        </p:style>
      </p:cxnSp>
      <p:cxnSp>
        <p:nvCxnSpPr>
          <p:cNvPr id="7" name="Straight Arrow Connector 6"/>
          <p:cNvCxnSpPr/>
          <p:nvPr/>
        </p:nvCxnSpPr>
        <p:spPr>
          <a:xfrm flipH="1">
            <a:off x="6463352" y="3603008"/>
            <a:ext cx="1066800" cy="1588"/>
          </a:xfrm>
          <a:prstGeom prst="straightConnector1">
            <a:avLst/>
          </a:prstGeom>
          <a:ln w="38100">
            <a:solidFill>
              <a:srgbClr val="0000FF"/>
            </a:solidFill>
            <a:tailEnd type="arrow"/>
          </a:ln>
        </p:spPr>
        <p:style>
          <a:lnRef idx="1">
            <a:schemeClr val="accent2"/>
          </a:lnRef>
          <a:fillRef idx="0">
            <a:schemeClr val="accent2"/>
          </a:fillRef>
          <a:effectRef idx="0">
            <a:schemeClr val="accent2"/>
          </a:effectRef>
          <a:fontRef idx="minor">
            <a:schemeClr val="tx1"/>
          </a:fontRef>
        </p:style>
      </p:cxnSp>
      <p:pic>
        <p:nvPicPr>
          <p:cNvPr id="8" name="Slide 88.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6" cstate="print"/>
          <a:stretch>
            <a:fillRect/>
          </a:stretch>
        </p:blipFill>
        <p:spPr>
          <a:xfrm>
            <a:off x="8779825" y="0"/>
            <a:ext cx="304800" cy="304800"/>
          </a:xfrm>
          <a:prstGeom prst="rect">
            <a:avLst/>
          </a:prstGeom>
        </p:spPr>
      </p:pic>
      <p:grpSp>
        <p:nvGrpSpPr>
          <p:cNvPr id="12" name="Group 11"/>
          <p:cNvGrpSpPr/>
          <p:nvPr/>
        </p:nvGrpSpPr>
        <p:grpSpPr>
          <a:xfrm>
            <a:off x="1916875" y="1957450"/>
            <a:ext cx="2133600" cy="252350"/>
            <a:chOff x="1916875" y="1957450"/>
            <a:chExt cx="2133600" cy="252350"/>
          </a:xfrm>
        </p:grpSpPr>
        <p:cxnSp>
          <p:nvCxnSpPr>
            <p:cNvPr id="10" name="Straight Arrow Connector 9"/>
            <p:cNvCxnSpPr/>
            <p:nvPr/>
          </p:nvCxnSpPr>
          <p:spPr>
            <a:xfrm>
              <a:off x="1916875" y="1957450"/>
              <a:ext cx="2133600" cy="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916875" y="2209800"/>
              <a:ext cx="2133600" cy="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304800" y="3830775"/>
            <a:ext cx="7225352" cy="19169"/>
            <a:chOff x="304800" y="3830775"/>
            <a:chExt cx="7225352" cy="19169"/>
          </a:xfrm>
        </p:grpSpPr>
        <p:cxnSp>
          <p:nvCxnSpPr>
            <p:cNvPr id="13" name="Straight Arrow Connector 12"/>
            <p:cNvCxnSpPr/>
            <p:nvPr/>
          </p:nvCxnSpPr>
          <p:spPr>
            <a:xfrm>
              <a:off x="304800" y="3848356"/>
              <a:ext cx="1066800" cy="1588"/>
            </a:xfrm>
            <a:prstGeom prst="straightConnector1">
              <a:avLst/>
            </a:prstGeom>
            <a:ln w="38100">
              <a:solidFill>
                <a:srgbClr val="0000FF"/>
              </a:solidFill>
              <a:tailEnd type="arrow"/>
            </a:ln>
          </p:spPr>
          <p:style>
            <a:lnRef idx="1">
              <a:schemeClr val="accent2"/>
            </a:lnRef>
            <a:fillRef idx="0">
              <a:schemeClr val="accent2"/>
            </a:fillRef>
            <a:effectRef idx="0">
              <a:schemeClr val="accent2"/>
            </a:effectRef>
            <a:fontRef idx="minor">
              <a:schemeClr val="tx1"/>
            </a:fontRef>
          </p:style>
        </p:cxnSp>
        <p:cxnSp>
          <p:nvCxnSpPr>
            <p:cNvPr id="14" name="Straight Arrow Connector 13"/>
            <p:cNvCxnSpPr/>
            <p:nvPr/>
          </p:nvCxnSpPr>
          <p:spPr>
            <a:xfrm flipH="1">
              <a:off x="4751696" y="3836463"/>
              <a:ext cx="1066800" cy="1588"/>
            </a:xfrm>
            <a:prstGeom prst="straightConnector1">
              <a:avLst/>
            </a:prstGeom>
            <a:ln w="38100">
              <a:solidFill>
                <a:srgbClr val="0000FF"/>
              </a:solidFill>
              <a:tailEnd type="arrow"/>
            </a:ln>
          </p:spPr>
          <p:style>
            <a:lnRef idx="1">
              <a:schemeClr val="accent2"/>
            </a:lnRef>
            <a:fillRef idx="0">
              <a:schemeClr val="accent2"/>
            </a:fillRef>
            <a:effectRef idx="0">
              <a:schemeClr val="accent2"/>
            </a:effectRef>
            <a:fontRef idx="minor">
              <a:schemeClr val="tx1"/>
            </a:fontRef>
          </p:style>
        </p:cxnSp>
        <p:cxnSp>
          <p:nvCxnSpPr>
            <p:cNvPr id="15" name="Straight Arrow Connector 14"/>
            <p:cNvCxnSpPr/>
            <p:nvPr/>
          </p:nvCxnSpPr>
          <p:spPr>
            <a:xfrm flipH="1">
              <a:off x="6463352" y="3830775"/>
              <a:ext cx="1066800" cy="1588"/>
            </a:xfrm>
            <a:prstGeom prst="straightConnector1">
              <a:avLst/>
            </a:prstGeom>
            <a:ln w="38100">
              <a:solidFill>
                <a:srgbClr val="0000FF"/>
              </a:solidFill>
              <a:tailEnd type="arrow"/>
            </a:ln>
          </p:spPr>
          <p:style>
            <a:lnRef idx="1">
              <a:schemeClr val="accent2"/>
            </a:lnRef>
            <a:fillRef idx="0">
              <a:schemeClr val="accent2"/>
            </a:fillRef>
            <a:effectRef idx="0">
              <a:schemeClr val="accent2"/>
            </a:effectRef>
            <a:fontRef idx="minor">
              <a:schemeClr val="tx1"/>
            </a:fontRef>
          </p:style>
        </p:cxnSp>
      </p:grpSp>
    </p:spTree>
    <p:custDataLst>
      <p:tags r:id="rId1"/>
    </p:custDataLst>
  </p:cSld>
  <p:clrMapOvr>
    <a:masterClrMapping/>
  </p:clrMapOvr>
  <p:transition advClick="0" advTm="13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2" presetClass="entr" presetSubtype="8" fill="hold" nodeType="afterEffect">
                                  <p:stCondLst>
                                    <p:cond delay="2600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0-#ppt_w/2"/>
                                          </p:val>
                                        </p:tav>
                                        <p:tav tm="100000">
                                          <p:val>
                                            <p:strVal val="#ppt_x"/>
                                          </p:val>
                                        </p:tav>
                                      </p:tavLst>
                                    </p:anim>
                                    <p:anim calcmode="lin" valueType="num">
                                      <p:cBhvr additive="base">
                                        <p:cTn id="11" dur="500" fill="hold"/>
                                        <p:tgtEl>
                                          <p:spTgt spid="12"/>
                                        </p:tgtEl>
                                        <p:attrNameLst>
                                          <p:attrName>ppt_y</p:attrName>
                                        </p:attrNameLst>
                                      </p:cBhvr>
                                      <p:tavLst>
                                        <p:tav tm="0">
                                          <p:val>
                                            <p:strVal val="#ppt_y"/>
                                          </p:val>
                                        </p:tav>
                                        <p:tav tm="100000">
                                          <p:val>
                                            <p:strVal val="#ppt_y"/>
                                          </p:val>
                                        </p:tav>
                                      </p:tavLst>
                                    </p:anim>
                                  </p:childTnLst>
                                </p:cTn>
                              </p:par>
                            </p:childTnLst>
                          </p:cTn>
                        </p:par>
                        <p:par>
                          <p:cTn id="12" fill="hold">
                            <p:stCondLst>
                              <p:cond delay="26500"/>
                            </p:stCondLst>
                            <p:childTnLst>
                              <p:par>
                                <p:cTn id="13" presetID="9" presetClass="exit" presetSubtype="0" fill="hold" nodeType="afterEffect">
                                  <p:stCondLst>
                                    <p:cond delay="8000"/>
                                  </p:stCondLst>
                                  <p:childTnLst>
                                    <p:animEffect transition="out" filter="dissolv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childTnLst>
                          </p:cTn>
                        </p:par>
                        <p:par>
                          <p:cTn id="16" fill="hold">
                            <p:stCondLst>
                              <p:cond delay="35000"/>
                            </p:stCondLst>
                            <p:childTnLst>
                              <p:par>
                                <p:cTn id="17" presetID="2" presetClass="entr" presetSubtype="8" fill="hold" nodeType="afterEffect">
                                  <p:stCondLst>
                                    <p:cond delay="40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400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1+#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400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1+#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childTnLst>
                          </p:cTn>
                        </p:par>
                        <p:par>
                          <p:cTn id="29" fill="hold">
                            <p:stCondLst>
                              <p:cond delay="39500"/>
                            </p:stCondLst>
                            <p:childTnLst>
                              <p:par>
                                <p:cTn id="30" presetID="9" presetClass="exit" presetSubtype="0" fill="hold" nodeType="afterEffect">
                                  <p:stCondLst>
                                    <p:cond delay="52000"/>
                                  </p:stCondLst>
                                  <p:childTnLst>
                                    <p:animEffect transition="out" filter="dissolv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par>
                                <p:cTn id="33" presetID="9" presetClass="exit" presetSubtype="0" fill="hold" nodeType="withEffect">
                                  <p:stCondLst>
                                    <p:cond delay="52000"/>
                                  </p:stCondLst>
                                  <p:childTnLst>
                                    <p:animEffect transition="out" filter="dissolv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par>
                                <p:cTn id="36" presetID="9" presetClass="exit" presetSubtype="0" fill="hold" nodeType="withEffect">
                                  <p:stCondLst>
                                    <p:cond delay="52000"/>
                                  </p:stCondLst>
                                  <p:childTnLst>
                                    <p:animEffect transition="out" filter="dissolv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par>
                                <p:cTn id="39" presetID="9" presetClass="entr" presetSubtype="0" fill="hold" nodeType="withEffect">
                                  <p:stCondLst>
                                    <p:cond delay="52000"/>
                                  </p:stCondLst>
                                  <p:childTnLst>
                                    <p:set>
                                      <p:cBhvr>
                                        <p:cTn id="40" dur="1" fill="hold">
                                          <p:stCondLst>
                                            <p:cond delay="0"/>
                                          </p:stCondLst>
                                        </p:cTn>
                                        <p:tgtEl>
                                          <p:spTgt spid="16"/>
                                        </p:tgtEl>
                                        <p:attrNameLst>
                                          <p:attrName>style.visibility</p:attrName>
                                        </p:attrNameLst>
                                      </p:cBhvr>
                                      <p:to>
                                        <p:strVal val="visible"/>
                                      </p:to>
                                    </p:set>
                                    <p:animEffect transition="in" filter="dissolve">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4146" numSld="999">
                <p:cTn id="42"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7402770"/>
          </a:xfrm>
          <a:prstGeom prst="rect">
            <a:avLst/>
          </a:prstGeom>
          <a:noFill/>
        </p:spPr>
        <p:txBody>
          <a:bodyPr wrap="square" rtlCol="0">
            <a:spAutoFit/>
          </a:bodyPr>
          <a:lstStyle/>
          <a:p>
            <a:pPr algn="ctr"/>
            <a:r>
              <a:rPr lang="en-US" sz="2400" dirty="0"/>
              <a:t>Birth of the current nucleosome model</a:t>
            </a:r>
          </a:p>
          <a:p>
            <a:r>
              <a:rPr lang="en-US" sz="1600" dirty="0"/>
              <a:t> </a:t>
            </a:r>
          </a:p>
          <a:p>
            <a:r>
              <a:rPr lang="en-US" sz="1600" dirty="0"/>
              <a:t>In 1973, Roger Kornberg was a postdoctoral researcher at the Cambridge MRC lab of Francis Crick.  During the summer of that year, when everyone else was on vacation, Kornberg, in his own words,</a:t>
            </a:r>
          </a:p>
          <a:p>
            <a:r>
              <a:rPr lang="en-US" sz="1600" dirty="0"/>
              <a:t> </a:t>
            </a:r>
          </a:p>
          <a:p>
            <a:r>
              <a:rPr lang="en-US" sz="1600" dirty="0"/>
              <a:t>"...pursued the notion of an H3-H4 complex by molecular weight determination in the analytical ultracentrifuge and, at Jean Thomas's suggestion (and with her help) by chemical </a:t>
            </a:r>
            <a:r>
              <a:rPr lang="en-US" sz="1600" dirty="0" err="1"/>
              <a:t>crosslinking</a:t>
            </a:r>
            <a:r>
              <a:rPr lang="en-US" sz="1600" dirty="0"/>
              <a:t>.  The results were unequivocal, pointing to an (H3)</a:t>
            </a:r>
            <a:r>
              <a:rPr lang="en-US" sz="1600" b="1" baseline="-25000" dirty="0"/>
              <a:t>2</a:t>
            </a:r>
            <a:r>
              <a:rPr lang="en-US" sz="1600" dirty="0"/>
              <a:t>(H4)</a:t>
            </a:r>
            <a:r>
              <a:rPr lang="en-US" sz="1600" b="1" baseline="-25000" dirty="0"/>
              <a:t>2</a:t>
            </a:r>
            <a:r>
              <a:rPr lang="en-US" sz="1600" dirty="0"/>
              <a:t> tetramer, and I drew the obvious conclusions:   The </a:t>
            </a:r>
            <a:r>
              <a:rPr lang="en-US" sz="1600" dirty="0" err="1"/>
              <a:t>stoichiometries</a:t>
            </a:r>
            <a:r>
              <a:rPr lang="en-US" sz="1600" dirty="0"/>
              <a:t> of H2A, H2B, and DNA corresponded to a set of two each of all four histones and 200 base pairs of DNA:  the globular nature of the H3-H4 tetramer called for wrapping the DNA around a histone core."</a:t>
            </a:r>
          </a:p>
          <a:p>
            <a:r>
              <a:rPr lang="en-US" sz="1600" dirty="0"/>
              <a:t> </a:t>
            </a:r>
          </a:p>
          <a:p>
            <a:r>
              <a:rPr lang="en-US" sz="1600" dirty="0"/>
              <a:t>There was, however, an issue concerning the number of base pairs in the nucleosome.  Australian researchers D. Hewish &amp; L. Burgoyne had done gel electrophoresis analysis of nuclease digestion products of DNA, and Kornberg understood their result to point toward 500 </a:t>
            </a:r>
            <a:r>
              <a:rPr lang="en-US" sz="1600" dirty="0" err="1"/>
              <a:t>bp's</a:t>
            </a:r>
            <a:r>
              <a:rPr lang="en-US" sz="1600" dirty="0"/>
              <a:t> of DNA per nucleosome, more than twice what he was proposing (Hewish, D.R. &amp; Burgoyne, L.A., 1973,  </a:t>
            </a:r>
            <a:r>
              <a:rPr lang="en-US" sz="1600" dirty="0" err="1"/>
              <a:t>Biochem</a:t>
            </a:r>
            <a:r>
              <a:rPr lang="en-US" sz="1600" dirty="0"/>
              <a:t>. </a:t>
            </a:r>
            <a:r>
              <a:rPr lang="en-US" sz="1600" dirty="0" err="1"/>
              <a:t>Biophys</a:t>
            </a:r>
            <a:r>
              <a:rPr lang="en-US" sz="1600" dirty="0"/>
              <a:t>. Res. Comm. 52:504-510).</a:t>
            </a:r>
          </a:p>
          <a:p>
            <a:r>
              <a:rPr lang="en-US" sz="1600" dirty="0"/>
              <a:t> </a:t>
            </a:r>
          </a:p>
          <a:p>
            <a:r>
              <a:rPr lang="en-US" sz="1600" dirty="0"/>
              <a:t>Says Kornberg:  "The moment of discovery came some days later, after turning the ideas over in mind, when I thought again of the digestion pattern of Hewish and Burgoyne.  What if the unit length of DNA had been measured in a neutral rather than alkaline sucrose gradient and corresponded to 250 rather than 500 base pairs?  And what if the result was a bit off, the true value being nearer 200 base pairs?  The possible agreement with the value I had conjectured from the stoichiometry of the tetramer was electrifying.  I remember it was about 6 o'clock on a weekday evening and I rushed to the library.  Hewish and Burgoyne referred to a paper by Williamson (Williamson, R., 1970, J. Mol. Biol. 51:157-168) on a similar pattern of DNA fragments from the cytoplasm of necrotic liver cells.  Williamson reported a sedimentation coefficient consistent with a unit size of about 200 base pairs.  I was euphoric.“  (van </a:t>
            </a:r>
            <a:r>
              <a:rPr lang="en-US" sz="1600" dirty="0" err="1"/>
              <a:t>Holde</a:t>
            </a:r>
            <a:r>
              <a:rPr lang="en-US" sz="1600" dirty="0"/>
              <a:t>, </a:t>
            </a:r>
            <a:r>
              <a:rPr lang="en-US" sz="1600" i="1" dirty="0"/>
              <a:t>ibid., </a:t>
            </a:r>
            <a:r>
              <a:rPr lang="en-US" sz="1600" dirty="0"/>
              <a:t>pp. 23-24)</a:t>
            </a:r>
          </a:p>
          <a:p>
            <a:r>
              <a:rPr lang="en-US" sz="1600" dirty="0"/>
              <a:t> </a:t>
            </a:r>
          </a:p>
          <a:p>
            <a:endParaRPr lang="en-US" sz="1600" dirty="0"/>
          </a:p>
        </p:txBody>
      </p:sp>
      <p:pic>
        <p:nvPicPr>
          <p:cNvPr id="3" name="Slide 89.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6" cstate="print"/>
          <a:stretch>
            <a:fillRect/>
          </a:stretch>
        </p:blipFill>
        <p:spPr>
          <a:xfrm>
            <a:off x="76200" y="0"/>
            <a:ext cx="304800" cy="304800"/>
          </a:xfrm>
          <a:prstGeom prst="rect">
            <a:avLst/>
          </a:prstGeom>
        </p:spPr>
      </p:pic>
    </p:spTree>
    <p:custDataLst>
      <p:tags r:id="rId1"/>
    </p:custDataLst>
  </p:cSld>
  <p:clrMapOvr>
    <a:masterClrMapping/>
  </p:clrMapOvr>
  <p:transition advClick="0" advTm="2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5610">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5726" y="533400"/>
            <a:ext cx="7848600" cy="646331"/>
          </a:xfrm>
          <a:prstGeom prst="rect">
            <a:avLst/>
          </a:prstGeom>
          <a:noFill/>
        </p:spPr>
        <p:txBody>
          <a:bodyPr wrap="square" rtlCol="0">
            <a:spAutoFit/>
          </a:bodyPr>
          <a:lstStyle/>
          <a:p>
            <a:pPr algn="ctr"/>
            <a:r>
              <a:rPr lang="en-US" sz="3600" u="sng" dirty="0"/>
              <a:t>Heroes of the Histone Octamer</a:t>
            </a:r>
          </a:p>
        </p:txBody>
      </p:sp>
      <p:sp>
        <p:nvSpPr>
          <p:cNvPr id="3" name="TextBox 2"/>
          <p:cNvSpPr txBox="1"/>
          <p:nvPr/>
        </p:nvSpPr>
        <p:spPr>
          <a:xfrm>
            <a:off x="596537" y="1447800"/>
            <a:ext cx="8001000" cy="2339102"/>
          </a:xfrm>
          <a:prstGeom prst="rect">
            <a:avLst/>
          </a:prstGeom>
          <a:noFill/>
        </p:spPr>
        <p:txBody>
          <a:bodyPr wrap="square" rtlCol="0">
            <a:spAutoFit/>
          </a:bodyPr>
          <a:lstStyle/>
          <a:p>
            <a:r>
              <a:rPr lang="en-US" sz="2000" b="1" dirty="0"/>
              <a:t>1.  Roger Kornberg</a:t>
            </a:r>
          </a:p>
          <a:p>
            <a:r>
              <a:rPr lang="en-US" dirty="0">
                <a:hlinkClick r:id="rId6"/>
              </a:rPr>
              <a:t>Kornberg RD</a:t>
            </a:r>
            <a:r>
              <a:rPr lang="en-US" dirty="0"/>
              <a:t>, </a:t>
            </a:r>
            <a:r>
              <a:rPr lang="en-US" dirty="0">
                <a:hlinkClick r:id="rId7"/>
              </a:rPr>
              <a:t>Thomas JO</a:t>
            </a:r>
            <a:r>
              <a:rPr lang="en-US" dirty="0"/>
              <a:t>. Chromatin structure; </a:t>
            </a:r>
            <a:r>
              <a:rPr lang="en-US" dirty="0" err="1"/>
              <a:t>oligomers</a:t>
            </a:r>
            <a:r>
              <a:rPr lang="en-US" dirty="0"/>
              <a:t> of the histones. </a:t>
            </a:r>
            <a:r>
              <a:rPr lang="en-US" dirty="0">
                <a:hlinkClick r:id="rId8" tooltip="Science (New York, N.Y.)."/>
              </a:rPr>
              <a:t>Science.</a:t>
            </a:r>
            <a:r>
              <a:rPr lang="en-US" dirty="0"/>
              <a:t> 1974 May 24;184(4139):865-8.</a:t>
            </a:r>
          </a:p>
          <a:p>
            <a:r>
              <a:rPr lang="en-US" dirty="0"/>
              <a:t>PMID: 4825888.  </a:t>
            </a:r>
            <a:r>
              <a:rPr lang="en-US" i="1" dirty="0"/>
              <a:t>DOI: 10.1126/science.184.4139.865</a:t>
            </a:r>
            <a:endParaRPr lang="en-US" dirty="0"/>
          </a:p>
          <a:p>
            <a:r>
              <a:rPr lang="en-US" dirty="0"/>
              <a:t> </a:t>
            </a:r>
          </a:p>
          <a:p>
            <a:r>
              <a:rPr lang="en-US" dirty="0">
                <a:hlinkClick r:id="rId9"/>
              </a:rPr>
              <a:t>Kornberg RD</a:t>
            </a:r>
            <a:r>
              <a:rPr lang="en-US" dirty="0"/>
              <a:t>. Chromatin structure: a repeating unit of histones and DNA.</a:t>
            </a:r>
          </a:p>
          <a:p>
            <a:r>
              <a:rPr lang="en-US" u="sng" dirty="0">
                <a:hlinkClick r:id="rId10" tooltip="Science (New York, N.Y.)."/>
              </a:rPr>
              <a:t>Science</a:t>
            </a:r>
            <a:r>
              <a:rPr lang="en-US" dirty="0">
                <a:hlinkClick r:id="rId10" tooltip="Science (New York, N.Y.)."/>
              </a:rPr>
              <a:t>.</a:t>
            </a:r>
            <a:r>
              <a:rPr lang="en-US" dirty="0"/>
              <a:t>  1974 May 24;184(4139):868-71.</a:t>
            </a:r>
          </a:p>
          <a:p>
            <a:r>
              <a:rPr lang="en-US" dirty="0"/>
              <a:t>PMID: 4825889.</a:t>
            </a:r>
          </a:p>
        </p:txBody>
      </p:sp>
      <p:sp>
        <p:nvSpPr>
          <p:cNvPr id="4" name="TextBox 3"/>
          <p:cNvSpPr txBox="1"/>
          <p:nvPr/>
        </p:nvSpPr>
        <p:spPr>
          <a:xfrm>
            <a:off x="659674" y="3909298"/>
            <a:ext cx="7848600" cy="954107"/>
          </a:xfrm>
          <a:prstGeom prst="rect">
            <a:avLst/>
          </a:prstGeom>
          <a:noFill/>
        </p:spPr>
        <p:txBody>
          <a:bodyPr wrap="square" rtlCol="0">
            <a:spAutoFit/>
          </a:bodyPr>
          <a:lstStyle/>
          <a:p>
            <a:r>
              <a:rPr lang="en-US" sz="2000" b="1" dirty="0"/>
              <a:t>2.  Luger, K.,  </a:t>
            </a:r>
            <a:r>
              <a:rPr lang="en-US" sz="2000" b="1" dirty="0" err="1"/>
              <a:t>Mader</a:t>
            </a:r>
            <a:r>
              <a:rPr lang="en-US" sz="2000" b="1" dirty="0"/>
              <a:t>, A.W.,  Richmond, R.K.,  </a:t>
            </a:r>
            <a:r>
              <a:rPr lang="en-US" sz="2000" b="1" dirty="0" err="1"/>
              <a:t>Sargent</a:t>
            </a:r>
            <a:r>
              <a:rPr lang="en-US" sz="2000" b="1" dirty="0"/>
              <a:t>, D.F.,  Richmond, T.J.</a:t>
            </a:r>
          </a:p>
          <a:p>
            <a:r>
              <a:rPr lang="en-US" dirty="0"/>
              <a:t>Crystal structure of the nucleosome core particle at 2.8 A resolution.</a:t>
            </a:r>
          </a:p>
          <a:p>
            <a:r>
              <a:rPr lang="en-US" dirty="0"/>
              <a:t>Nature, 1997; 389: 251-260.  </a:t>
            </a:r>
            <a:r>
              <a:rPr lang="en-US" dirty="0" err="1"/>
              <a:t>PubMed</a:t>
            </a:r>
            <a:r>
              <a:rPr lang="en-US" dirty="0"/>
              <a:t>: </a:t>
            </a:r>
            <a:r>
              <a:rPr lang="en-US" dirty="0">
                <a:hlinkClick r:id="rId11"/>
              </a:rPr>
              <a:t>9305837 </a:t>
            </a:r>
            <a:r>
              <a:rPr lang="en-US" u="sng" dirty="0">
                <a:hlinkClick r:id="rId11"/>
              </a:rPr>
              <a:t> </a:t>
            </a:r>
            <a:r>
              <a:rPr lang="en-US" dirty="0">
                <a:hlinkClick r:id="rId11"/>
              </a:rPr>
              <a:t> </a:t>
            </a:r>
            <a:r>
              <a:rPr lang="en-US" dirty="0"/>
              <a:t>.  DOI: </a:t>
            </a:r>
            <a:r>
              <a:rPr lang="en-US" dirty="0">
                <a:hlinkClick r:id="rId12"/>
              </a:rPr>
              <a:t>10.1038/38444 </a:t>
            </a:r>
            <a:r>
              <a:rPr lang="en-US" u="sng" dirty="0">
                <a:hlinkClick r:id="rId12"/>
              </a:rPr>
              <a:t> </a:t>
            </a:r>
            <a:endParaRPr lang="en-US" dirty="0"/>
          </a:p>
        </p:txBody>
      </p:sp>
      <p:sp>
        <p:nvSpPr>
          <p:cNvPr id="5" name="TextBox 4"/>
          <p:cNvSpPr txBox="1"/>
          <p:nvPr/>
        </p:nvSpPr>
        <p:spPr>
          <a:xfrm>
            <a:off x="659674" y="5218093"/>
            <a:ext cx="7848600" cy="677108"/>
          </a:xfrm>
          <a:prstGeom prst="rect">
            <a:avLst/>
          </a:prstGeom>
          <a:noFill/>
        </p:spPr>
        <p:txBody>
          <a:bodyPr wrap="square" rtlCol="0">
            <a:spAutoFit/>
          </a:bodyPr>
          <a:lstStyle/>
          <a:p>
            <a:pPr marL="457200" indent="-457200"/>
            <a:r>
              <a:rPr lang="en-GB" sz="2000" b="1" dirty="0"/>
              <a:t>3.  van </a:t>
            </a:r>
            <a:r>
              <a:rPr lang="en-GB" sz="2000" b="1" dirty="0" err="1"/>
              <a:t>Holde</a:t>
            </a:r>
            <a:r>
              <a:rPr lang="en-GB" sz="2000" b="1" dirty="0"/>
              <a:t>, K.E.</a:t>
            </a:r>
            <a:r>
              <a:rPr lang="en-GB" sz="2000" dirty="0"/>
              <a:t> Chromatin.  New York: Springer-</a:t>
            </a:r>
            <a:r>
              <a:rPr lang="en-GB" sz="2000" dirty="0" err="1"/>
              <a:t>Verlag</a:t>
            </a:r>
            <a:r>
              <a:rPr lang="en-GB" sz="2000" dirty="0"/>
              <a:t>, 1989.</a:t>
            </a:r>
          </a:p>
          <a:p>
            <a:pPr marL="342900" indent="-342900"/>
            <a:r>
              <a:rPr lang="en-GB" dirty="0"/>
              <a:t>ISBN-13:  978-0387966946.   DOI: </a:t>
            </a:r>
            <a:r>
              <a:rPr lang="en-GB" dirty="0">
                <a:hlinkClick r:id="rId13"/>
              </a:rPr>
              <a:t>10.1016/0092-8674(89)90284-5</a:t>
            </a:r>
            <a:endParaRPr lang="en-US" dirty="0"/>
          </a:p>
        </p:txBody>
      </p:sp>
      <p:pic>
        <p:nvPicPr>
          <p:cNvPr id="8" name="Slide 9.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14" cstate="print"/>
          <a:stretch>
            <a:fillRect/>
          </a:stretch>
        </p:blipFill>
        <p:spPr>
          <a:xfrm>
            <a:off x="7277100" y="6540500"/>
            <a:ext cx="304800" cy="304800"/>
          </a:xfrm>
          <a:prstGeom prst="rect">
            <a:avLst/>
          </a:prstGeom>
        </p:spPr>
      </p:pic>
      <p:sp>
        <p:nvSpPr>
          <p:cNvPr id="9" name="Rectangle 8"/>
          <p:cNvSpPr/>
          <p:nvPr/>
        </p:nvSpPr>
        <p:spPr>
          <a:xfrm>
            <a:off x="609600" y="3843020"/>
            <a:ext cx="7772400" cy="1097280"/>
          </a:xfrm>
          <a:prstGeom prst="rect">
            <a:avLst/>
          </a:prstGeom>
          <a:solidFill>
            <a:srgbClr val="FF00FF">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a:blip r:embed="rId15" cstate="print"/>
          <a:srcRect/>
          <a:stretch>
            <a:fillRect/>
          </a:stretch>
        </p:blipFill>
        <p:spPr bwMode="auto">
          <a:xfrm>
            <a:off x="559526" y="698500"/>
            <a:ext cx="8025318" cy="5312535"/>
          </a:xfrm>
          <a:prstGeom prst="rect">
            <a:avLst/>
          </a:prstGeom>
          <a:noFill/>
          <a:ln w="9525">
            <a:noFill/>
            <a:miter lim="800000"/>
            <a:headEnd/>
            <a:tailEnd/>
          </a:ln>
          <a:effectLst/>
        </p:spPr>
      </p:pic>
      <p:sp>
        <p:nvSpPr>
          <p:cNvPr id="11" name="TextBox 10"/>
          <p:cNvSpPr txBox="1"/>
          <p:nvPr/>
        </p:nvSpPr>
        <p:spPr>
          <a:xfrm>
            <a:off x="7416800" y="6492240"/>
            <a:ext cx="1828800" cy="365760"/>
          </a:xfrm>
          <a:prstGeom prst="rect">
            <a:avLst/>
          </a:prstGeom>
          <a:noFill/>
        </p:spPr>
        <p:txBody>
          <a:bodyPr wrap="square" rtlCol="0">
            <a:spAutoFit/>
          </a:bodyPr>
          <a:lstStyle/>
          <a:p>
            <a:r>
              <a:rPr lang="en-US" dirty="0">
                <a:hlinkClick r:id="rId16" action="ppaction://hlinksldjump"/>
              </a:rPr>
              <a:t>Table of Contents</a:t>
            </a:r>
            <a:endParaRPr lang="en-US" dirty="0"/>
          </a:p>
        </p:txBody>
      </p:sp>
    </p:spTree>
    <p:custDataLst>
      <p:tags r:id="rId1"/>
    </p:custDataLst>
  </p:cSld>
  <p:clrMapOvr>
    <a:masterClrMapping/>
  </p:clrMapOvr>
  <p:transition advClick="0" advTm="5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2" presetClass="entr" presetSubtype="1" fill="hold" grpId="0" nodeType="afterEffect">
                                  <p:stCondLst>
                                    <p:cond delay="40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0-#ppt_h/2"/>
                                          </p:val>
                                        </p:tav>
                                        <p:tav tm="100000">
                                          <p:val>
                                            <p:strVal val="#ppt_y"/>
                                          </p:val>
                                        </p:tav>
                                      </p:tavLst>
                                    </p:anim>
                                  </p:childTnLst>
                                </p:cTn>
                              </p:par>
                            </p:childTnLst>
                          </p:cTn>
                        </p:par>
                        <p:par>
                          <p:cTn id="12" fill="hold">
                            <p:stCondLst>
                              <p:cond delay="4500"/>
                            </p:stCondLst>
                            <p:childTnLst>
                              <p:par>
                                <p:cTn id="13" presetID="9" presetClass="entr" presetSubtype="0" fill="hold" nodeType="afterEffect">
                                  <p:stCondLst>
                                    <p:cond delay="2100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1707" numSld="999">
                <p:cTn id="16"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9"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7402770"/>
          </a:xfrm>
          <a:prstGeom prst="rect">
            <a:avLst/>
          </a:prstGeom>
          <a:noFill/>
        </p:spPr>
        <p:txBody>
          <a:bodyPr wrap="square" rtlCol="0">
            <a:spAutoFit/>
          </a:bodyPr>
          <a:lstStyle/>
          <a:p>
            <a:pPr algn="ctr"/>
            <a:r>
              <a:rPr lang="en-US" sz="2400" dirty="0"/>
              <a:t>Birth of the current nucleosome model</a:t>
            </a:r>
          </a:p>
          <a:p>
            <a:r>
              <a:rPr lang="en-US" sz="1600" dirty="0"/>
              <a:t> </a:t>
            </a:r>
          </a:p>
          <a:p>
            <a:r>
              <a:rPr lang="en-US" sz="1600" dirty="0"/>
              <a:t>In 1973, Roger Kornberg was a postdoctoral researcher at the Cambridge MRC lab of Francis Crick.  During the summer of that year, when everyone else was on vacation, Kornberg, in his own words,</a:t>
            </a:r>
          </a:p>
          <a:p>
            <a:r>
              <a:rPr lang="en-US" sz="1600" dirty="0"/>
              <a:t> </a:t>
            </a:r>
          </a:p>
          <a:p>
            <a:r>
              <a:rPr lang="en-US" sz="1600" dirty="0"/>
              <a:t>"...pursued the notion of an H3-H4 complex by molecular weight determination in the analytical ultracentrifuge and, at Jean Thomas's suggestion (and with her help) by chemical </a:t>
            </a:r>
            <a:r>
              <a:rPr lang="en-US" sz="1600" dirty="0" err="1"/>
              <a:t>crosslinking</a:t>
            </a:r>
            <a:r>
              <a:rPr lang="en-US" sz="1600" dirty="0"/>
              <a:t>.  The results were unequivocal, pointing to an (H3)</a:t>
            </a:r>
            <a:r>
              <a:rPr lang="en-US" sz="1600" b="1" baseline="-25000" dirty="0"/>
              <a:t>2</a:t>
            </a:r>
            <a:r>
              <a:rPr lang="en-US" sz="1600" dirty="0"/>
              <a:t>(H4)</a:t>
            </a:r>
            <a:r>
              <a:rPr lang="en-US" sz="1600" b="1" baseline="-25000" dirty="0"/>
              <a:t>2</a:t>
            </a:r>
            <a:r>
              <a:rPr lang="en-US" sz="1600" dirty="0"/>
              <a:t> tetramer, and I drew the obvious conclusions:   </a:t>
            </a:r>
            <a:r>
              <a:rPr lang="en-US" sz="1600" b="1" i="1" u="sng" dirty="0">
                <a:solidFill>
                  <a:srgbClr val="0000FF"/>
                </a:solidFill>
              </a:rPr>
              <a:t>The </a:t>
            </a:r>
            <a:r>
              <a:rPr lang="en-US" sz="1600" b="1" i="1" u="sng" dirty="0" err="1">
                <a:solidFill>
                  <a:srgbClr val="0000FF"/>
                </a:solidFill>
              </a:rPr>
              <a:t>stoichiometries</a:t>
            </a:r>
            <a:r>
              <a:rPr lang="en-US" sz="1600" b="1" i="1" u="sng" dirty="0">
                <a:solidFill>
                  <a:srgbClr val="0000FF"/>
                </a:solidFill>
              </a:rPr>
              <a:t> of H2A, H2B, and DNA corresponded to a set of two each of all four histones and 200 base pairs of DNA:  the globular nature of the H3-H4 tetramer called for wrapping the DNA around a histone core</a:t>
            </a:r>
            <a:r>
              <a:rPr lang="en-US" sz="1600" dirty="0">
                <a:solidFill>
                  <a:srgbClr val="0000FF"/>
                </a:solidFill>
              </a:rPr>
              <a:t>.</a:t>
            </a:r>
            <a:r>
              <a:rPr lang="en-US" sz="1600" dirty="0"/>
              <a:t>"</a:t>
            </a:r>
          </a:p>
          <a:p>
            <a:r>
              <a:rPr lang="en-US" sz="1600" dirty="0"/>
              <a:t> </a:t>
            </a:r>
          </a:p>
          <a:p>
            <a:r>
              <a:rPr lang="en-US" sz="1600" dirty="0"/>
              <a:t>There was, however, an issue concerning the number of base pairs in the nucleosome.  Australian researchers D. Hewish &amp; L. Burgoyne had done gel electrophoresis analysis of nuclease digestion products of DNA, and Kornberg understood their result to point toward 500 </a:t>
            </a:r>
            <a:r>
              <a:rPr lang="en-US" sz="1600" dirty="0" err="1"/>
              <a:t>bp's</a:t>
            </a:r>
            <a:r>
              <a:rPr lang="en-US" sz="1600" dirty="0"/>
              <a:t> of DNA per nucleosome, more than twice what he was proposing (Hewish, D.R. &amp; Burgoyne, L.A., 1973,  </a:t>
            </a:r>
            <a:r>
              <a:rPr lang="en-US" sz="1600" dirty="0" err="1"/>
              <a:t>Biochem</a:t>
            </a:r>
            <a:r>
              <a:rPr lang="en-US" sz="1600" dirty="0"/>
              <a:t>. </a:t>
            </a:r>
            <a:r>
              <a:rPr lang="en-US" sz="1600" dirty="0" err="1"/>
              <a:t>Biophys</a:t>
            </a:r>
            <a:r>
              <a:rPr lang="en-US" sz="1600" dirty="0"/>
              <a:t>. Res. Comm. 52:504-510).</a:t>
            </a:r>
          </a:p>
          <a:p>
            <a:r>
              <a:rPr lang="en-US" sz="1600" dirty="0"/>
              <a:t> </a:t>
            </a:r>
          </a:p>
          <a:p>
            <a:r>
              <a:rPr lang="en-US" sz="1600" dirty="0"/>
              <a:t>Says Kornberg:  "The moment of discovery came some days later, after turning the ideas over in mind, when I thought again of the digestion pattern of Hewish and Burgoyne.  What if the unit length of DNA had been measured in a neutral rather than alkaline sucrose gradient and corresponded to 250 rather than 500 base pairs?  And what if the result was a bit off, the true value being nearer 200 base pairs?  The possible agreement with the value I had conjectured from the stoichiometry of the tetramer was electrifying.  I remember it was about 6 o'clock on a weekday evening and I rushed to the library.  Hewish and Burgoyne referred to a paper by Williamson (Williamson, R., 1970, J. Mol. Biol. 51:157-168) on a similar pattern of DNA fragments from the cytoplasm of necrotic liver cells.  Williamson reported a sedimentation coefficient consistent with a unit size of about 200 base pairs.  I was euphoric.“  (von </a:t>
            </a:r>
            <a:r>
              <a:rPr lang="en-US" sz="1600" dirty="0" err="1"/>
              <a:t>Holde</a:t>
            </a:r>
            <a:r>
              <a:rPr lang="en-US" sz="1600" dirty="0"/>
              <a:t>, </a:t>
            </a:r>
            <a:r>
              <a:rPr lang="en-US" sz="1600" i="1" dirty="0"/>
              <a:t>ibid., </a:t>
            </a:r>
            <a:r>
              <a:rPr lang="en-US" sz="1600" dirty="0"/>
              <a:t>pp. 23-24)</a:t>
            </a:r>
          </a:p>
          <a:p>
            <a:r>
              <a:rPr lang="en-US" sz="1600" dirty="0"/>
              <a:t> </a:t>
            </a:r>
          </a:p>
          <a:p>
            <a:endParaRPr lang="en-US" sz="1600" dirty="0"/>
          </a:p>
        </p:txBody>
      </p:sp>
      <p:sp>
        <p:nvSpPr>
          <p:cNvPr id="5" name="TextBox 4"/>
          <p:cNvSpPr txBox="1"/>
          <p:nvPr/>
        </p:nvSpPr>
        <p:spPr>
          <a:xfrm>
            <a:off x="0" y="505"/>
            <a:ext cx="9144000" cy="7402770"/>
          </a:xfrm>
          <a:prstGeom prst="rect">
            <a:avLst/>
          </a:prstGeom>
          <a:solidFill>
            <a:schemeClr val="bg1"/>
          </a:solidFill>
        </p:spPr>
        <p:txBody>
          <a:bodyPr wrap="square" rtlCol="0">
            <a:spAutoFit/>
          </a:bodyPr>
          <a:lstStyle/>
          <a:p>
            <a:pPr algn="ctr"/>
            <a:r>
              <a:rPr lang="en-US" sz="2400" dirty="0"/>
              <a:t>Birth of the current nucleosome model</a:t>
            </a:r>
          </a:p>
          <a:p>
            <a:r>
              <a:rPr lang="en-US" sz="1600" dirty="0"/>
              <a:t> </a:t>
            </a:r>
          </a:p>
          <a:p>
            <a:r>
              <a:rPr lang="en-US" sz="1600" dirty="0"/>
              <a:t>In 1973, Roger Kornberg was a postdoctoral researcher at the Cambridge MRC lab of Francis Crick.  During the summer of that year, when everyone else was on vacation, Kornberg, in his own words,</a:t>
            </a:r>
          </a:p>
          <a:p>
            <a:r>
              <a:rPr lang="en-US" sz="1600" dirty="0"/>
              <a:t> </a:t>
            </a:r>
          </a:p>
          <a:p>
            <a:r>
              <a:rPr lang="en-US" sz="1600" dirty="0"/>
              <a:t>"...pursued the notion of an H3-H4 complex by molecular weight determination in the analytical ultracentrifuge and, at Jean Thomas's suggestion (and with her help) by chemical </a:t>
            </a:r>
            <a:r>
              <a:rPr lang="en-US" sz="1600" dirty="0" err="1"/>
              <a:t>crosslinking</a:t>
            </a:r>
            <a:r>
              <a:rPr lang="en-US" sz="1600" dirty="0"/>
              <a:t>.  The results were unequivocal, pointing to an (H3)</a:t>
            </a:r>
            <a:r>
              <a:rPr lang="en-US" sz="1600" b="1" baseline="-25000" dirty="0"/>
              <a:t>2</a:t>
            </a:r>
            <a:r>
              <a:rPr lang="en-US" sz="1600" dirty="0"/>
              <a:t>(H4)</a:t>
            </a:r>
            <a:r>
              <a:rPr lang="en-US" sz="1600" b="1" baseline="-25000" dirty="0"/>
              <a:t>2</a:t>
            </a:r>
            <a:r>
              <a:rPr lang="en-US" sz="1600" dirty="0"/>
              <a:t> tetramer, and I drew the obvious conclusions:   The </a:t>
            </a:r>
            <a:r>
              <a:rPr lang="en-US" sz="1600" dirty="0" err="1"/>
              <a:t>stoichiometries</a:t>
            </a:r>
            <a:r>
              <a:rPr lang="en-US" sz="1600" dirty="0"/>
              <a:t> of H2A, H2B, and DNA corresponded to a set of two each of all four histones and 200 base pairs of DNA:  the globular nature of the H3-H4 tetramer called for wrapping the DNA around a histone core."</a:t>
            </a:r>
          </a:p>
          <a:p>
            <a:r>
              <a:rPr lang="en-US" sz="1600" dirty="0"/>
              <a:t> </a:t>
            </a:r>
          </a:p>
          <a:p>
            <a:r>
              <a:rPr lang="en-US" sz="1600" dirty="0"/>
              <a:t>There was, however, an issue concerning the number of base pairs in the nucleosome.  Australian researchers D. Hewish &amp; L. Burgoyne had done gel electrophoresis analysis of nuclease digestion products of DNA, and Kornberg understood their result to point toward 500 </a:t>
            </a:r>
            <a:r>
              <a:rPr lang="en-US" sz="1600" dirty="0" err="1"/>
              <a:t>bp's</a:t>
            </a:r>
            <a:r>
              <a:rPr lang="en-US" sz="1600" dirty="0"/>
              <a:t> of DNA per nucleosome, more than twice what he was proposing (Hewish, D.R. &amp; Burgoyne, L.A., 1973,  </a:t>
            </a:r>
            <a:r>
              <a:rPr lang="en-US" sz="1600" dirty="0" err="1"/>
              <a:t>Biochem</a:t>
            </a:r>
            <a:r>
              <a:rPr lang="en-US" sz="1600" dirty="0"/>
              <a:t>. </a:t>
            </a:r>
            <a:r>
              <a:rPr lang="en-US" sz="1600" dirty="0" err="1"/>
              <a:t>Biophys</a:t>
            </a:r>
            <a:r>
              <a:rPr lang="en-US" sz="1600" dirty="0"/>
              <a:t>. Res. Comm. 52:504-510).</a:t>
            </a:r>
          </a:p>
          <a:p>
            <a:r>
              <a:rPr lang="en-US" sz="1600" dirty="0"/>
              <a:t> </a:t>
            </a:r>
          </a:p>
          <a:p>
            <a:r>
              <a:rPr lang="en-US" sz="1600" dirty="0"/>
              <a:t>Says Kornberg:  "The moment of discovery came some days later, after turning the ideas over in mind, when I thought again of the digestion pattern of Hewish and Burgoyne.  What if the unit length of DNA had been measured in a neutral rather than alkaline sucrose gradient and corresponded to 250 rather than 500 base pairs?  And what if the result was a bit off, the true value being nearer 200 base pairs?  The possible agreement with the value I had conjectured from the stoichiometry of the tetramer was electrifying.  I remember it was about 6 o'clock on a weekday evening and I rushed to the library.  Hewish and Burgoyne referred to a paper by Williamson (Williamson, R., 1970, J. Mol. Biol. 51:157-168) on a similar pattern of DNA fragments from the cytoplasm of necrotic liver cells.  Williamson reported a sedimentation coefficient consistent with a unit size of about 200 base pairs.  I was euphoric.“  (van </a:t>
            </a:r>
            <a:r>
              <a:rPr lang="en-US" sz="1600" dirty="0" err="1"/>
              <a:t>Holde</a:t>
            </a:r>
            <a:r>
              <a:rPr lang="en-US" sz="1600" dirty="0"/>
              <a:t>, </a:t>
            </a:r>
            <a:r>
              <a:rPr lang="en-US" sz="1600" i="1" dirty="0"/>
              <a:t>ibid., </a:t>
            </a:r>
            <a:r>
              <a:rPr lang="en-US" sz="1600" dirty="0"/>
              <a:t>pp. 23-24)</a:t>
            </a:r>
          </a:p>
          <a:p>
            <a:r>
              <a:rPr lang="en-US" sz="1600" dirty="0"/>
              <a:t> </a:t>
            </a:r>
          </a:p>
          <a:p>
            <a:endParaRPr lang="en-US" sz="1600" dirty="0"/>
          </a:p>
        </p:txBody>
      </p:sp>
      <p:pic>
        <p:nvPicPr>
          <p:cNvPr id="3" name="Slide 90.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6" cstate="print"/>
          <a:stretch>
            <a:fillRect/>
          </a:stretch>
        </p:blipFill>
        <p:spPr>
          <a:xfrm>
            <a:off x="64325" y="0"/>
            <a:ext cx="304800" cy="304800"/>
          </a:xfrm>
          <a:prstGeom prst="rect">
            <a:avLst/>
          </a:prstGeom>
        </p:spPr>
      </p:pic>
    </p:spTree>
    <p:custDataLst>
      <p:tags r:id="rId1"/>
    </p:custDataLst>
  </p:cSld>
  <p:clrMapOvr>
    <a:masterClrMapping/>
  </p:clrMapOvr>
  <p:transition advClick="0" advTm="8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9" presetClass="exit" presetSubtype="0" fill="hold" grpId="0" nodeType="afterEffect">
                                  <p:stCondLst>
                                    <p:cond delay="11000"/>
                                  </p:stCondLst>
                                  <p:childTnLst>
                                    <p:animEffect transition="out" filter="dissolv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79268" numSld="999">
                <p:cTn id="11" fill="hold" display="0">
                  <p:stCondLst>
                    <p:cond delay="indefinite"/>
                  </p:stCondLst>
                  <p:endCondLst>
                    <p:cond evt="onPrev" delay="0">
                      <p:tgtEl>
                        <p:sldTgt/>
                      </p:tgtEl>
                    </p:cond>
                    <p:cond evt="onStopAudio" delay="0">
                      <p:tgtEl>
                        <p:sldTgt/>
                      </p:tgtEl>
                    </p:cond>
                  </p:endCondLst>
                </p:cTn>
                <p:tgtEl>
                  <p:spTgt spid="3"/>
                </p:tgtEl>
              </p:cMediaNode>
            </p:audio>
          </p:childTnLst>
        </p:cTn>
      </p:par>
    </p:tnLst>
    <p:bldLst>
      <p:bldP spid="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3[a]-H4[b]-H3[e]-H4[f]-centered.png"/>
          <p:cNvPicPr>
            <a:picLocks noChangeAspect="1"/>
          </p:cNvPicPr>
          <p:nvPr/>
        </p:nvPicPr>
        <p:blipFill>
          <a:blip r:embed="rId6" cstate="print"/>
          <a:stretch>
            <a:fillRect/>
          </a:stretch>
        </p:blipFill>
        <p:spPr>
          <a:xfrm>
            <a:off x="2141009" y="998009"/>
            <a:ext cx="5257800" cy="5257800"/>
          </a:xfrm>
          <a:prstGeom prst="rect">
            <a:avLst/>
          </a:prstGeom>
        </p:spPr>
      </p:pic>
      <p:sp>
        <p:nvSpPr>
          <p:cNvPr id="4" name="TextBox 3"/>
          <p:cNvSpPr txBox="1"/>
          <p:nvPr/>
        </p:nvSpPr>
        <p:spPr>
          <a:xfrm>
            <a:off x="4929052" y="1428690"/>
            <a:ext cx="838200" cy="400110"/>
          </a:xfrm>
          <a:prstGeom prst="rect">
            <a:avLst/>
          </a:prstGeom>
          <a:noFill/>
        </p:spPr>
        <p:txBody>
          <a:bodyPr wrap="square" rtlCol="0">
            <a:spAutoFit/>
          </a:bodyPr>
          <a:lstStyle/>
          <a:p>
            <a:pPr algn="ctr"/>
            <a:r>
              <a:rPr lang="en-US" sz="2000" b="1" dirty="0">
                <a:solidFill>
                  <a:schemeClr val="bg1"/>
                </a:solidFill>
              </a:rPr>
              <a:t>H3[a]</a:t>
            </a:r>
          </a:p>
        </p:txBody>
      </p:sp>
      <p:sp>
        <p:nvSpPr>
          <p:cNvPr id="5" name="TextBox 4"/>
          <p:cNvSpPr txBox="1"/>
          <p:nvPr/>
        </p:nvSpPr>
        <p:spPr>
          <a:xfrm>
            <a:off x="3886200" y="1276290"/>
            <a:ext cx="838200" cy="400110"/>
          </a:xfrm>
          <a:prstGeom prst="rect">
            <a:avLst/>
          </a:prstGeom>
          <a:noFill/>
        </p:spPr>
        <p:txBody>
          <a:bodyPr wrap="square" rtlCol="0">
            <a:spAutoFit/>
          </a:bodyPr>
          <a:lstStyle/>
          <a:p>
            <a:pPr algn="ctr"/>
            <a:r>
              <a:rPr lang="en-US" sz="2000" b="1" dirty="0">
                <a:solidFill>
                  <a:srgbClr val="FFFF00"/>
                </a:solidFill>
              </a:rPr>
              <a:t>H3[e]</a:t>
            </a:r>
          </a:p>
        </p:txBody>
      </p:sp>
      <p:sp>
        <p:nvSpPr>
          <p:cNvPr id="6" name="TextBox 5"/>
          <p:cNvSpPr txBox="1"/>
          <p:nvPr/>
        </p:nvSpPr>
        <p:spPr>
          <a:xfrm>
            <a:off x="6172200" y="2190690"/>
            <a:ext cx="838200" cy="400110"/>
          </a:xfrm>
          <a:prstGeom prst="rect">
            <a:avLst/>
          </a:prstGeom>
          <a:noFill/>
        </p:spPr>
        <p:txBody>
          <a:bodyPr wrap="square" rtlCol="0">
            <a:spAutoFit/>
          </a:bodyPr>
          <a:lstStyle/>
          <a:p>
            <a:pPr algn="ctr"/>
            <a:r>
              <a:rPr lang="en-US" sz="2000" b="1" dirty="0">
                <a:solidFill>
                  <a:srgbClr val="FF0000"/>
                </a:solidFill>
              </a:rPr>
              <a:t>H4[b]</a:t>
            </a:r>
          </a:p>
        </p:txBody>
      </p:sp>
      <p:sp>
        <p:nvSpPr>
          <p:cNvPr id="7" name="TextBox 6"/>
          <p:cNvSpPr txBox="1"/>
          <p:nvPr/>
        </p:nvSpPr>
        <p:spPr>
          <a:xfrm>
            <a:off x="2590800" y="1962090"/>
            <a:ext cx="838200" cy="400110"/>
          </a:xfrm>
          <a:prstGeom prst="rect">
            <a:avLst/>
          </a:prstGeom>
          <a:noFill/>
        </p:spPr>
        <p:txBody>
          <a:bodyPr wrap="square" rtlCol="0">
            <a:spAutoFit/>
          </a:bodyPr>
          <a:lstStyle/>
          <a:p>
            <a:pPr algn="ctr"/>
            <a:r>
              <a:rPr lang="en-US" sz="2000" b="1" dirty="0">
                <a:solidFill>
                  <a:schemeClr val="accent6">
                    <a:lumMod val="50000"/>
                  </a:schemeClr>
                </a:solidFill>
              </a:rPr>
              <a:t>H4[b]</a:t>
            </a:r>
          </a:p>
        </p:txBody>
      </p:sp>
      <p:sp>
        <p:nvSpPr>
          <p:cNvPr id="8" name="TextBox 7"/>
          <p:cNvSpPr txBox="1"/>
          <p:nvPr/>
        </p:nvSpPr>
        <p:spPr>
          <a:xfrm>
            <a:off x="304800" y="6488668"/>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9" name="Slide 91.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57400" y="6541325"/>
            <a:ext cx="304800" cy="304800"/>
          </a:xfrm>
          <a:prstGeom prst="rect">
            <a:avLst/>
          </a:prstGeom>
        </p:spPr>
      </p:pic>
      <p:grpSp>
        <p:nvGrpSpPr>
          <p:cNvPr id="10" name="Group 15"/>
          <p:cNvGrpSpPr/>
          <p:nvPr/>
        </p:nvGrpSpPr>
        <p:grpSpPr>
          <a:xfrm>
            <a:off x="2514601" y="1776350"/>
            <a:ext cx="4188821" cy="3048000"/>
            <a:chOff x="2514601" y="1127758"/>
            <a:chExt cx="4188821" cy="3048000"/>
          </a:xfrm>
        </p:grpSpPr>
        <p:cxnSp>
          <p:nvCxnSpPr>
            <p:cNvPr id="11" name="Straight Connector 10"/>
            <p:cNvCxnSpPr/>
            <p:nvPr/>
          </p:nvCxnSpPr>
          <p:spPr>
            <a:xfrm rot="16200000" flipH="1">
              <a:off x="4188822" y="1661158"/>
              <a:ext cx="3048000" cy="1981200"/>
            </a:xfrm>
            <a:prstGeom prst="line">
              <a:avLst/>
            </a:prstGeom>
            <a:ln w="1524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cxnSp>
          <p:nvCxnSpPr>
            <p:cNvPr id="12" name="Straight Connector 11"/>
            <p:cNvCxnSpPr/>
            <p:nvPr/>
          </p:nvCxnSpPr>
          <p:spPr>
            <a:xfrm rot="5400000">
              <a:off x="2180101" y="1471686"/>
              <a:ext cx="2951487" cy="2282488"/>
            </a:xfrm>
            <a:prstGeom prst="line">
              <a:avLst/>
            </a:prstGeom>
            <a:ln w="1524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grpSp>
      <p:cxnSp>
        <p:nvCxnSpPr>
          <p:cNvPr id="14" name="Straight Arrow Connector 13"/>
          <p:cNvCxnSpPr/>
          <p:nvPr/>
        </p:nvCxnSpPr>
        <p:spPr>
          <a:xfrm flipH="1">
            <a:off x="6070275" y="3307275"/>
            <a:ext cx="1143000" cy="0"/>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flipH="1">
            <a:off x="4191000" y="3317175"/>
            <a:ext cx="1143000" cy="0"/>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155375" y="3088575"/>
            <a:ext cx="1143000" cy="0"/>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0800000" flipH="1">
            <a:off x="2233550" y="3083625"/>
            <a:ext cx="1143000" cy="0"/>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953000" y="1828799"/>
            <a:ext cx="1090550" cy="533401"/>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H="1">
            <a:off x="3736275" y="1104900"/>
            <a:ext cx="1143000" cy="0"/>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6200000" flipH="1">
            <a:off x="4743675" y="1304800"/>
            <a:ext cx="1143000" cy="0"/>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a:off x="6053450" y="2924299"/>
            <a:ext cx="1090550" cy="533401"/>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6200000" flipH="1">
            <a:off x="3976750" y="2095500"/>
            <a:ext cx="1143000" cy="0"/>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6200000" flipH="1">
            <a:off x="4381500" y="2095500"/>
            <a:ext cx="1143000" cy="0"/>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advClick="0" advTm="6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2" presetClass="entr" presetSubtype="2" fill="hold" nodeType="afterEffect">
                                  <p:stCondLst>
                                    <p:cond delay="1800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1+#ppt_w/2"/>
                                          </p:val>
                                        </p:tav>
                                        <p:tav tm="100000">
                                          <p:val>
                                            <p:strVal val="#ppt_x"/>
                                          </p:val>
                                        </p:tav>
                                      </p:tavLst>
                                    </p:anim>
                                    <p:anim calcmode="lin" valueType="num">
                                      <p:cBhvr additive="base">
                                        <p:cTn id="11" dur="500" fill="hold"/>
                                        <p:tgtEl>
                                          <p:spTgt spid="14"/>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1800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0-#ppt_w/2"/>
                                          </p:val>
                                        </p:tav>
                                        <p:tav tm="100000">
                                          <p:val>
                                            <p:strVal val="#ppt_x"/>
                                          </p:val>
                                        </p:tav>
                                      </p:tavLst>
                                    </p:anim>
                                    <p:anim calcmode="lin" valueType="num">
                                      <p:cBhvr additive="base">
                                        <p:cTn id="15" dur="500" fill="hold"/>
                                        <p:tgtEl>
                                          <p:spTgt spid="15"/>
                                        </p:tgtEl>
                                        <p:attrNameLst>
                                          <p:attrName>ppt_y</p:attrName>
                                        </p:attrNameLst>
                                      </p:cBhvr>
                                      <p:tavLst>
                                        <p:tav tm="0">
                                          <p:val>
                                            <p:strVal val="#ppt_y"/>
                                          </p:val>
                                        </p:tav>
                                        <p:tav tm="100000">
                                          <p:val>
                                            <p:strVal val="#ppt_y"/>
                                          </p:val>
                                        </p:tav>
                                      </p:tavLst>
                                    </p:anim>
                                  </p:childTnLst>
                                </p:cTn>
                              </p:par>
                            </p:childTnLst>
                          </p:cTn>
                        </p:par>
                        <p:par>
                          <p:cTn id="16" fill="hold">
                            <p:stCondLst>
                              <p:cond delay="18500"/>
                            </p:stCondLst>
                            <p:childTnLst>
                              <p:par>
                                <p:cTn id="17" presetID="9" presetClass="exit" presetSubtype="0" fill="hold" nodeType="afterEffect">
                                  <p:stCondLst>
                                    <p:cond delay="4000"/>
                                  </p:stCondLst>
                                  <p:childTnLst>
                                    <p:animEffect transition="out" filter="dissolv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par>
                                <p:cTn id="20" presetID="9" presetClass="exit" presetSubtype="0" fill="hold" nodeType="withEffect">
                                  <p:stCondLst>
                                    <p:cond delay="4000"/>
                                  </p:stCondLst>
                                  <p:childTnLst>
                                    <p:animEffect transition="out" filter="dissolv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par>
                                <p:cTn id="23" presetID="2" presetClass="entr" presetSubtype="2" fill="hold" nodeType="withEffect">
                                  <p:stCondLst>
                                    <p:cond delay="400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1+#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400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0-#ppt_w/2"/>
                                          </p:val>
                                        </p:tav>
                                        <p:tav tm="100000">
                                          <p:val>
                                            <p:strVal val="#ppt_x"/>
                                          </p:val>
                                        </p:tav>
                                      </p:tavLst>
                                    </p:anim>
                                    <p:anim calcmode="lin" valueType="num">
                                      <p:cBhvr additive="base">
                                        <p:cTn id="30" dur="500" fill="hold"/>
                                        <p:tgtEl>
                                          <p:spTgt spid="17"/>
                                        </p:tgtEl>
                                        <p:attrNameLst>
                                          <p:attrName>ppt_y</p:attrName>
                                        </p:attrNameLst>
                                      </p:cBhvr>
                                      <p:tavLst>
                                        <p:tav tm="0">
                                          <p:val>
                                            <p:strVal val="#ppt_y"/>
                                          </p:val>
                                        </p:tav>
                                        <p:tav tm="100000">
                                          <p:val>
                                            <p:strVal val="#ppt_y"/>
                                          </p:val>
                                        </p:tav>
                                      </p:tavLst>
                                    </p:anim>
                                  </p:childTnLst>
                                </p:cTn>
                              </p:par>
                            </p:childTnLst>
                          </p:cTn>
                        </p:par>
                        <p:par>
                          <p:cTn id="31" fill="hold">
                            <p:stCondLst>
                              <p:cond delay="23000"/>
                            </p:stCondLst>
                            <p:childTnLst>
                              <p:par>
                                <p:cTn id="32" presetID="9" presetClass="exit" presetSubtype="0" fill="hold" nodeType="afterEffect">
                                  <p:stCondLst>
                                    <p:cond delay="4000"/>
                                  </p:stCondLst>
                                  <p:childTnLst>
                                    <p:animEffect transition="out" filter="dissolv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9" presetClass="exit" presetSubtype="0" fill="hold" nodeType="withEffect">
                                  <p:stCondLst>
                                    <p:cond delay="4000"/>
                                  </p:stCondLst>
                                  <p:childTnLst>
                                    <p:animEffect transition="out" filter="dissolv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par>
                          <p:cTn id="38" fill="hold">
                            <p:stCondLst>
                              <p:cond delay="27500"/>
                            </p:stCondLst>
                            <p:childTnLst>
                              <p:par>
                                <p:cTn id="39" presetID="2" presetClass="entr" presetSubtype="2" fill="hold" nodeType="afterEffect">
                                  <p:stCondLst>
                                    <p:cond delay="2700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1+#ppt_w/2"/>
                                          </p:val>
                                        </p:tav>
                                        <p:tav tm="100000">
                                          <p:val>
                                            <p:strVal val="#ppt_x"/>
                                          </p:val>
                                        </p:tav>
                                      </p:tavLst>
                                    </p:anim>
                                    <p:anim calcmode="lin" valueType="num">
                                      <p:cBhvr additive="base">
                                        <p:cTn id="42" dur="500" fill="hold"/>
                                        <p:tgtEl>
                                          <p:spTgt spid="23"/>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2700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0-#ppt_w/2"/>
                                          </p:val>
                                        </p:tav>
                                        <p:tav tm="100000">
                                          <p:val>
                                            <p:strVal val="#ppt_x"/>
                                          </p:val>
                                        </p:tav>
                                      </p:tavLst>
                                    </p:anim>
                                    <p:anim calcmode="lin" valueType="num">
                                      <p:cBhvr additive="base">
                                        <p:cTn id="46" dur="500" fill="hold"/>
                                        <p:tgtEl>
                                          <p:spTgt spid="18"/>
                                        </p:tgtEl>
                                        <p:attrNameLst>
                                          <p:attrName>ppt_y</p:attrName>
                                        </p:attrNameLst>
                                      </p:cBhvr>
                                      <p:tavLst>
                                        <p:tav tm="0">
                                          <p:val>
                                            <p:strVal val="#ppt_y"/>
                                          </p:val>
                                        </p:tav>
                                        <p:tav tm="100000">
                                          <p:val>
                                            <p:strVal val="#ppt_y"/>
                                          </p:val>
                                        </p:tav>
                                      </p:tavLst>
                                    </p:anim>
                                  </p:childTnLst>
                                </p:cTn>
                              </p:par>
                            </p:childTnLst>
                          </p:cTn>
                        </p:par>
                        <p:par>
                          <p:cTn id="47" fill="hold">
                            <p:stCondLst>
                              <p:cond delay="55000"/>
                            </p:stCondLst>
                            <p:childTnLst>
                              <p:par>
                                <p:cTn id="48" presetID="9" presetClass="exit" presetSubtype="0" fill="hold" nodeType="afterEffect">
                                  <p:stCondLst>
                                    <p:cond delay="3000"/>
                                  </p:stCondLst>
                                  <p:childTnLst>
                                    <p:animEffect transition="out" filter="dissolve">
                                      <p:cBhvr>
                                        <p:cTn id="49" dur="500"/>
                                        <p:tgtEl>
                                          <p:spTgt spid="23"/>
                                        </p:tgtEl>
                                      </p:cBhvr>
                                    </p:animEffect>
                                    <p:set>
                                      <p:cBhvr>
                                        <p:cTn id="50" dur="1" fill="hold">
                                          <p:stCondLst>
                                            <p:cond delay="499"/>
                                          </p:stCondLst>
                                        </p:cTn>
                                        <p:tgtEl>
                                          <p:spTgt spid="23"/>
                                        </p:tgtEl>
                                        <p:attrNameLst>
                                          <p:attrName>style.visibility</p:attrName>
                                        </p:attrNameLst>
                                      </p:cBhvr>
                                      <p:to>
                                        <p:strVal val="hidden"/>
                                      </p:to>
                                    </p:set>
                                  </p:childTnLst>
                                </p:cTn>
                              </p:par>
                              <p:par>
                                <p:cTn id="51" presetID="9" presetClass="exit" presetSubtype="0" fill="hold" nodeType="withEffect">
                                  <p:stCondLst>
                                    <p:cond delay="3000"/>
                                  </p:stCondLst>
                                  <p:childTnLst>
                                    <p:animEffect transition="out" filter="dissolve">
                                      <p:cBhvr>
                                        <p:cTn id="52" dur="500"/>
                                        <p:tgtEl>
                                          <p:spTgt spid="18"/>
                                        </p:tgtEl>
                                      </p:cBhvr>
                                    </p:animEffect>
                                    <p:set>
                                      <p:cBhvr>
                                        <p:cTn id="53" dur="1" fill="hold">
                                          <p:stCondLst>
                                            <p:cond delay="499"/>
                                          </p:stCondLst>
                                        </p:cTn>
                                        <p:tgtEl>
                                          <p:spTgt spid="18"/>
                                        </p:tgtEl>
                                        <p:attrNameLst>
                                          <p:attrName>style.visibility</p:attrName>
                                        </p:attrNameLst>
                                      </p:cBhvr>
                                      <p:to>
                                        <p:strVal val="hidden"/>
                                      </p:to>
                                    </p:set>
                                  </p:childTnLst>
                                </p:cTn>
                              </p:par>
                              <p:par>
                                <p:cTn id="54" presetID="2" presetClass="entr" presetSubtype="1" fill="hold" nodeType="withEffect">
                                  <p:stCondLst>
                                    <p:cond delay="3000"/>
                                  </p:stCondLst>
                                  <p:childTnLst>
                                    <p:set>
                                      <p:cBhvr>
                                        <p:cTn id="55" dur="1" fill="hold">
                                          <p:stCondLst>
                                            <p:cond delay="0"/>
                                          </p:stCondLst>
                                        </p:cTn>
                                        <p:tgtEl>
                                          <p:spTgt spid="20"/>
                                        </p:tgtEl>
                                        <p:attrNameLst>
                                          <p:attrName>style.visibility</p:attrName>
                                        </p:attrNameLst>
                                      </p:cBhvr>
                                      <p:to>
                                        <p:strVal val="visible"/>
                                      </p:to>
                                    </p:set>
                                    <p:anim calcmode="lin" valueType="num">
                                      <p:cBhvr additive="base">
                                        <p:cTn id="56" dur="500" fill="hold"/>
                                        <p:tgtEl>
                                          <p:spTgt spid="20"/>
                                        </p:tgtEl>
                                        <p:attrNameLst>
                                          <p:attrName>ppt_x</p:attrName>
                                        </p:attrNameLst>
                                      </p:cBhvr>
                                      <p:tavLst>
                                        <p:tav tm="0">
                                          <p:val>
                                            <p:strVal val="#ppt_x"/>
                                          </p:val>
                                        </p:tav>
                                        <p:tav tm="100000">
                                          <p:val>
                                            <p:strVal val="#ppt_x"/>
                                          </p:val>
                                        </p:tav>
                                      </p:tavLst>
                                    </p:anim>
                                    <p:anim calcmode="lin" valueType="num">
                                      <p:cBhvr additive="base">
                                        <p:cTn id="57" dur="500" fill="hold"/>
                                        <p:tgtEl>
                                          <p:spTgt spid="20"/>
                                        </p:tgtEl>
                                        <p:attrNameLst>
                                          <p:attrName>ppt_y</p:attrName>
                                        </p:attrNameLst>
                                      </p:cBhvr>
                                      <p:tavLst>
                                        <p:tav tm="0">
                                          <p:val>
                                            <p:strVal val="0-#ppt_h/2"/>
                                          </p:val>
                                        </p:tav>
                                        <p:tav tm="100000">
                                          <p:val>
                                            <p:strVal val="#ppt_y"/>
                                          </p:val>
                                        </p:tav>
                                      </p:tavLst>
                                    </p:anim>
                                  </p:childTnLst>
                                </p:cTn>
                              </p:par>
                              <p:par>
                                <p:cTn id="58" presetID="2" presetClass="entr" presetSubtype="1" fill="hold" nodeType="withEffect">
                                  <p:stCondLst>
                                    <p:cond delay="300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500" fill="hold"/>
                                        <p:tgtEl>
                                          <p:spTgt spid="19"/>
                                        </p:tgtEl>
                                        <p:attrNameLst>
                                          <p:attrName>ppt_x</p:attrName>
                                        </p:attrNameLst>
                                      </p:cBhvr>
                                      <p:tavLst>
                                        <p:tav tm="0">
                                          <p:val>
                                            <p:strVal val="#ppt_x"/>
                                          </p:val>
                                        </p:tav>
                                        <p:tav tm="100000">
                                          <p:val>
                                            <p:strVal val="#ppt_x"/>
                                          </p:val>
                                        </p:tav>
                                      </p:tavLst>
                                    </p:anim>
                                    <p:anim calcmode="lin" valueType="num">
                                      <p:cBhvr additive="base">
                                        <p:cTn id="61" dur="500" fill="hold"/>
                                        <p:tgtEl>
                                          <p:spTgt spid="19"/>
                                        </p:tgtEl>
                                        <p:attrNameLst>
                                          <p:attrName>ppt_y</p:attrName>
                                        </p:attrNameLst>
                                      </p:cBhvr>
                                      <p:tavLst>
                                        <p:tav tm="0">
                                          <p:val>
                                            <p:strVal val="0-#ppt_h/2"/>
                                          </p:val>
                                        </p:tav>
                                        <p:tav tm="100000">
                                          <p:val>
                                            <p:strVal val="#ppt_y"/>
                                          </p:val>
                                        </p:tav>
                                      </p:tavLst>
                                    </p:anim>
                                  </p:childTnLst>
                                </p:cTn>
                              </p:par>
                            </p:childTnLst>
                          </p:cTn>
                        </p:par>
                        <p:par>
                          <p:cTn id="62" fill="hold">
                            <p:stCondLst>
                              <p:cond delay="58500"/>
                            </p:stCondLst>
                            <p:childTnLst>
                              <p:par>
                                <p:cTn id="63" presetID="9" presetClass="exit" presetSubtype="0" fill="hold" nodeType="afterEffect">
                                  <p:stCondLst>
                                    <p:cond delay="3000"/>
                                  </p:stCondLst>
                                  <p:childTnLst>
                                    <p:animEffect transition="out" filter="dissolve">
                                      <p:cBhvr>
                                        <p:cTn id="64" dur="500"/>
                                        <p:tgtEl>
                                          <p:spTgt spid="20"/>
                                        </p:tgtEl>
                                      </p:cBhvr>
                                    </p:animEffect>
                                    <p:set>
                                      <p:cBhvr>
                                        <p:cTn id="65" dur="1" fill="hold">
                                          <p:stCondLst>
                                            <p:cond delay="499"/>
                                          </p:stCondLst>
                                        </p:cTn>
                                        <p:tgtEl>
                                          <p:spTgt spid="20"/>
                                        </p:tgtEl>
                                        <p:attrNameLst>
                                          <p:attrName>style.visibility</p:attrName>
                                        </p:attrNameLst>
                                      </p:cBhvr>
                                      <p:to>
                                        <p:strVal val="hidden"/>
                                      </p:to>
                                    </p:set>
                                  </p:childTnLst>
                                </p:cTn>
                              </p:par>
                              <p:par>
                                <p:cTn id="66" presetID="9" presetClass="exit" presetSubtype="0" fill="hold" nodeType="withEffect">
                                  <p:stCondLst>
                                    <p:cond delay="3000"/>
                                  </p:stCondLst>
                                  <p:childTnLst>
                                    <p:animEffect transition="out" filter="dissolve">
                                      <p:cBhvr>
                                        <p:cTn id="67" dur="500"/>
                                        <p:tgtEl>
                                          <p:spTgt spid="19"/>
                                        </p:tgtEl>
                                      </p:cBhvr>
                                    </p:animEffect>
                                    <p:set>
                                      <p:cBhvr>
                                        <p:cTn id="68" dur="1" fill="hold">
                                          <p:stCondLst>
                                            <p:cond delay="499"/>
                                          </p:stCondLst>
                                        </p:cTn>
                                        <p:tgtEl>
                                          <p:spTgt spid="19"/>
                                        </p:tgtEl>
                                        <p:attrNameLst>
                                          <p:attrName>style.visibility</p:attrName>
                                        </p:attrNameLst>
                                      </p:cBhvr>
                                      <p:to>
                                        <p:strVal val="hidden"/>
                                      </p:to>
                                    </p:set>
                                  </p:childTnLst>
                                </p:cTn>
                              </p:par>
                              <p:par>
                                <p:cTn id="69" presetID="2" presetClass="entr" presetSubtype="1" fill="hold" nodeType="withEffect">
                                  <p:stCondLst>
                                    <p:cond delay="3000"/>
                                  </p:stCondLst>
                                  <p:childTnLst>
                                    <p:set>
                                      <p:cBhvr>
                                        <p:cTn id="70" dur="1" fill="hold">
                                          <p:stCondLst>
                                            <p:cond delay="0"/>
                                          </p:stCondLst>
                                        </p:cTn>
                                        <p:tgtEl>
                                          <p:spTgt spid="25"/>
                                        </p:tgtEl>
                                        <p:attrNameLst>
                                          <p:attrName>style.visibility</p:attrName>
                                        </p:attrNameLst>
                                      </p:cBhvr>
                                      <p:to>
                                        <p:strVal val="visible"/>
                                      </p:to>
                                    </p:set>
                                    <p:anim calcmode="lin" valueType="num">
                                      <p:cBhvr additive="base">
                                        <p:cTn id="71" dur="500" fill="hold"/>
                                        <p:tgtEl>
                                          <p:spTgt spid="25"/>
                                        </p:tgtEl>
                                        <p:attrNameLst>
                                          <p:attrName>ppt_x</p:attrName>
                                        </p:attrNameLst>
                                      </p:cBhvr>
                                      <p:tavLst>
                                        <p:tav tm="0">
                                          <p:val>
                                            <p:strVal val="#ppt_x"/>
                                          </p:val>
                                        </p:tav>
                                        <p:tav tm="100000">
                                          <p:val>
                                            <p:strVal val="#ppt_x"/>
                                          </p:val>
                                        </p:tav>
                                      </p:tavLst>
                                    </p:anim>
                                    <p:anim calcmode="lin" valueType="num">
                                      <p:cBhvr additive="base">
                                        <p:cTn id="72" dur="500" fill="hold"/>
                                        <p:tgtEl>
                                          <p:spTgt spid="25"/>
                                        </p:tgtEl>
                                        <p:attrNameLst>
                                          <p:attrName>ppt_y</p:attrName>
                                        </p:attrNameLst>
                                      </p:cBhvr>
                                      <p:tavLst>
                                        <p:tav tm="0">
                                          <p:val>
                                            <p:strVal val="0-#ppt_h/2"/>
                                          </p:val>
                                        </p:tav>
                                        <p:tav tm="100000">
                                          <p:val>
                                            <p:strVal val="#ppt_y"/>
                                          </p:val>
                                        </p:tav>
                                      </p:tavLst>
                                    </p:anim>
                                  </p:childTnLst>
                                </p:cTn>
                              </p:par>
                              <p:par>
                                <p:cTn id="73" presetID="2" presetClass="entr" presetSubtype="1" fill="hold" nodeType="withEffect">
                                  <p:stCondLst>
                                    <p:cond delay="3000"/>
                                  </p:stCondLst>
                                  <p:childTnLst>
                                    <p:set>
                                      <p:cBhvr>
                                        <p:cTn id="74" dur="1" fill="hold">
                                          <p:stCondLst>
                                            <p:cond delay="0"/>
                                          </p:stCondLst>
                                        </p:cTn>
                                        <p:tgtEl>
                                          <p:spTgt spid="24"/>
                                        </p:tgtEl>
                                        <p:attrNameLst>
                                          <p:attrName>style.visibility</p:attrName>
                                        </p:attrNameLst>
                                      </p:cBhvr>
                                      <p:to>
                                        <p:strVal val="visible"/>
                                      </p:to>
                                    </p:set>
                                    <p:anim calcmode="lin" valueType="num">
                                      <p:cBhvr additive="base">
                                        <p:cTn id="75" dur="500" fill="hold"/>
                                        <p:tgtEl>
                                          <p:spTgt spid="24"/>
                                        </p:tgtEl>
                                        <p:attrNameLst>
                                          <p:attrName>ppt_x</p:attrName>
                                        </p:attrNameLst>
                                      </p:cBhvr>
                                      <p:tavLst>
                                        <p:tav tm="0">
                                          <p:val>
                                            <p:strVal val="#ppt_x"/>
                                          </p:val>
                                        </p:tav>
                                        <p:tav tm="100000">
                                          <p:val>
                                            <p:strVal val="#ppt_x"/>
                                          </p:val>
                                        </p:tav>
                                      </p:tavLst>
                                    </p:anim>
                                    <p:anim calcmode="lin" valueType="num">
                                      <p:cBhvr additive="base">
                                        <p:cTn id="76" dur="500" fill="hold"/>
                                        <p:tgtEl>
                                          <p:spTgt spid="24"/>
                                        </p:tgtEl>
                                        <p:attrNameLst>
                                          <p:attrName>ppt_y</p:attrName>
                                        </p:attrNameLst>
                                      </p:cBhvr>
                                      <p:tavLst>
                                        <p:tav tm="0">
                                          <p:val>
                                            <p:strVal val="0-#ppt_h/2"/>
                                          </p:val>
                                        </p:tav>
                                        <p:tav tm="100000">
                                          <p:val>
                                            <p:strVal val="#ppt_y"/>
                                          </p:val>
                                        </p:tav>
                                      </p:tavLst>
                                    </p:anim>
                                  </p:childTnLst>
                                </p:cTn>
                              </p:par>
                            </p:childTnLst>
                          </p:cTn>
                        </p:par>
                        <p:par>
                          <p:cTn id="77" fill="hold">
                            <p:stCondLst>
                              <p:cond delay="62000"/>
                            </p:stCondLst>
                            <p:childTnLst>
                              <p:par>
                                <p:cTn id="78" presetID="9" presetClass="exit" presetSubtype="0" fill="hold" nodeType="afterEffect">
                                  <p:stCondLst>
                                    <p:cond delay="4000"/>
                                  </p:stCondLst>
                                  <p:childTnLst>
                                    <p:animEffect transition="out" filter="dissolve">
                                      <p:cBhvr>
                                        <p:cTn id="79" dur="500"/>
                                        <p:tgtEl>
                                          <p:spTgt spid="25"/>
                                        </p:tgtEl>
                                      </p:cBhvr>
                                    </p:animEffect>
                                    <p:set>
                                      <p:cBhvr>
                                        <p:cTn id="80" dur="1" fill="hold">
                                          <p:stCondLst>
                                            <p:cond delay="499"/>
                                          </p:stCondLst>
                                        </p:cTn>
                                        <p:tgtEl>
                                          <p:spTgt spid="25"/>
                                        </p:tgtEl>
                                        <p:attrNameLst>
                                          <p:attrName>style.visibility</p:attrName>
                                        </p:attrNameLst>
                                      </p:cBhvr>
                                      <p:to>
                                        <p:strVal val="hidden"/>
                                      </p:to>
                                    </p:set>
                                  </p:childTnLst>
                                </p:cTn>
                              </p:par>
                              <p:par>
                                <p:cTn id="81" presetID="9" presetClass="exit" presetSubtype="0" fill="hold" nodeType="withEffect">
                                  <p:stCondLst>
                                    <p:cond delay="4000"/>
                                  </p:stCondLst>
                                  <p:childTnLst>
                                    <p:animEffect transition="out" filter="dissolve">
                                      <p:cBhvr>
                                        <p:cTn id="82" dur="500"/>
                                        <p:tgtEl>
                                          <p:spTgt spid="24"/>
                                        </p:tgtEl>
                                      </p:cBhvr>
                                    </p:animEffect>
                                    <p:set>
                                      <p:cBhvr>
                                        <p:cTn id="83" dur="1" fill="hold">
                                          <p:stCondLst>
                                            <p:cond delay="499"/>
                                          </p:stCondLst>
                                        </p:cTn>
                                        <p:tgtEl>
                                          <p:spTgt spid="24"/>
                                        </p:tgtEl>
                                        <p:attrNameLst>
                                          <p:attrName>style.visibility</p:attrName>
                                        </p:attrNameLst>
                                      </p:cBhvr>
                                      <p:to>
                                        <p:strVal val="hidden"/>
                                      </p:to>
                                    </p:set>
                                  </p:childTnLst>
                                </p:cTn>
                              </p:par>
                              <p:par>
                                <p:cTn id="84" presetID="9" presetClass="entr" presetSubtype="0" fill="hold" nodeType="withEffect">
                                  <p:stCondLst>
                                    <p:cond delay="4000"/>
                                  </p:stCondLst>
                                  <p:childTnLst>
                                    <p:set>
                                      <p:cBhvr>
                                        <p:cTn id="85" dur="1" fill="hold">
                                          <p:stCondLst>
                                            <p:cond delay="0"/>
                                          </p:stCondLst>
                                        </p:cTn>
                                        <p:tgtEl>
                                          <p:spTgt spid="10"/>
                                        </p:tgtEl>
                                        <p:attrNameLst>
                                          <p:attrName>style.visibility</p:attrName>
                                        </p:attrNameLst>
                                      </p:cBhvr>
                                      <p:to>
                                        <p:strVal val="visible"/>
                                      </p:to>
                                    </p:set>
                                    <p:animEffect transition="in" filter="dissolve">
                                      <p:cBhvr>
                                        <p:cTn id="8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68293" numSld="999">
                <p:cTn id="8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3-H4-tetra_a_Leu109.png"/>
          <p:cNvPicPr>
            <a:picLocks noChangeAspect="1"/>
          </p:cNvPicPr>
          <p:nvPr/>
        </p:nvPicPr>
        <p:blipFill>
          <a:blip r:embed="rId6" cstate="print"/>
          <a:stretch>
            <a:fillRect/>
          </a:stretch>
        </p:blipFill>
        <p:spPr>
          <a:xfrm>
            <a:off x="2020389" y="998009"/>
            <a:ext cx="5257800" cy="5257800"/>
          </a:xfrm>
          <a:prstGeom prst="rect">
            <a:avLst/>
          </a:prstGeom>
        </p:spPr>
      </p:pic>
      <p:sp>
        <p:nvSpPr>
          <p:cNvPr id="6" name="TextBox 5"/>
          <p:cNvSpPr txBox="1"/>
          <p:nvPr/>
        </p:nvSpPr>
        <p:spPr>
          <a:xfrm>
            <a:off x="4929052" y="1428690"/>
            <a:ext cx="838200" cy="400110"/>
          </a:xfrm>
          <a:prstGeom prst="rect">
            <a:avLst/>
          </a:prstGeom>
          <a:noFill/>
        </p:spPr>
        <p:txBody>
          <a:bodyPr wrap="square" rtlCol="0">
            <a:spAutoFit/>
          </a:bodyPr>
          <a:lstStyle/>
          <a:p>
            <a:pPr algn="ctr"/>
            <a:r>
              <a:rPr lang="en-US" sz="2000" b="1" dirty="0">
                <a:solidFill>
                  <a:schemeClr val="bg1"/>
                </a:solidFill>
              </a:rPr>
              <a:t>H3[a]</a:t>
            </a:r>
          </a:p>
        </p:txBody>
      </p:sp>
      <p:cxnSp>
        <p:nvCxnSpPr>
          <p:cNvPr id="8" name="Straight Arrow Connector 7"/>
          <p:cNvCxnSpPr/>
          <p:nvPr/>
        </p:nvCxnSpPr>
        <p:spPr>
          <a:xfrm rot="5400000" flipH="1" flipV="1">
            <a:off x="4720840" y="3455124"/>
            <a:ext cx="822960" cy="1588"/>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886200" y="1276290"/>
            <a:ext cx="838200" cy="400110"/>
          </a:xfrm>
          <a:prstGeom prst="rect">
            <a:avLst/>
          </a:prstGeom>
          <a:noFill/>
        </p:spPr>
        <p:txBody>
          <a:bodyPr wrap="square" rtlCol="0">
            <a:spAutoFit/>
          </a:bodyPr>
          <a:lstStyle/>
          <a:p>
            <a:pPr algn="ctr"/>
            <a:r>
              <a:rPr lang="en-US" sz="2000" b="1" dirty="0">
                <a:solidFill>
                  <a:srgbClr val="FFFF00"/>
                </a:solidFill>
              </a:rPr>
              <a:t>H3[e]</a:t>
            </a:r>
          </a:p>
        </p:txBody>
      </p:sp>
      <p:cxnSp>
        <p:nvCxnSpPr>
          <p:cNvPr id="7" name="Straight Arrow Connector 6"/>
          <p:cNvCxnSpPr/>
          <p:nvPr/>
        </p:nvCxnSpPr>
        <p:spPr>
          <a:xfrm rot="10800000" flipH="1" flipV="1">
            <a:off x="3268679" y="2486296"/>
            <a:ext cx="822960" cy="1588"/>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581400" y="5721529"/>
            <a:ext cx="2286000" cy="523220"/>
          </a:xfrm>
          <a:prstGeom prst="rect">
            <a:avLst/>
          </a:prstGeom>
          <a:noFill/>
        </p:spPr>
        <p:txBody>
          <a:bodyPr wrap="square" rtlCol="0">
            <a:spAutoFit/>
          </a:bodyPr>
          <a:lstStyle/>
          <a:p>
            <a:pPr algn="ctr"/>
            <a:r>
              <a:rPr lang="en-US" sz="2800" b="1" dirty="0">
                <a:solidFill>
                  <a:srgbClr val="00B0F0"/>
                </a:solidFill>
              </a:rPr>
              <a:t>Leucine 109</a:t>
            </a:r>
          </a:p>
        </p:txBody>
      </p:sp>
      <p:sp>
        <p:nvSpPr>
          <p:cNvPr id="10" name="TextBox 9"/>
          <p:cNvSpPr txBox="1"/>
          <p:nvPr/>
        </p:nvSpPr>
        <p:spPr>
          <a:xfrm>
            <a:off x="-54425" y="-4750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grpSp>
        <p:nvGrpSpPr>
          <p:cNvPr id="11" name="Group 15"/>
          <p:cNvGrpSpPr/>
          <p:nvPr/>
        </p:nvGrpSpPr>
        <p:grpSpPr>
          <a:xfrm>
            <a:off x="2514601" y="1776350"/>
            <a:ext cx="4188821" cy="3048000"/>
            <a:chOff x="2514601" y="1127758"/>
            <a:chExt cx="4188821" cy="3048000"/>
          </a:xfrm>
        </p:grpSpPr>
        <p:cxnSp>
          <p:nvCxnSpPr>
            <p:cNvPr id="12" name="Straight Connector 11"/>
            <p:cNvCxnSpPr/>
            <p:nvPr/>
          </p:nvCxnSpPr>
          <p:spPr>
            <a:xfrm rot="16200000" flipH="1">
              <a:off x="4188822" y="1661158"/>
              <a:ext cx="3048000" cy="1981200"/>
            </a:xfrm>
            <a:prstGeom prst="line">
              <a:avLst/>
            </a:prstGeom>
            <a:ln w="1524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cxnSp>
          <p:nvCxnSpPr>
            <p:cNvPr id="13" name="Straight Connector 12"/>
            <p:cNvCxnSpPr/>
            <p:nvPr/>
          </p:nvCxnSpPr>
          <p:spPr>
            <a:xfrm rot="5400000">
              <a:off x="2180101" y="1471686"/>
              <a:ext cx="2951487" cy="2282488"/>
            </a:xfrm>
            <a:prstGeom prst="line">
              <a:avLst/>
            </a:prstGeom>
            <a:ln w="1524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grpSp>
      <p:pic>
        <p:nvPicPr>
          <p:cNvPr id="14" name="Slide 92.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8763000" y="0"/>
            <a:ext cx="304800" cy="304800"/>
          </a:xfrm>
          <a:prstGeom prst="rect">
            <a:avLst/>
          </a:prstGeom>
        </p:spPr>
      </p:pic>
    </p:spTree>
    <p:custDataLst>
      <p:tags r:id="rId1"/>
    </p:custDataLst>
  </p:cSld>
  <p:clrMapOvr>
    <a:masterClrMapping/>
  </p:clrMapOvr>
  <p:transition advClick="0" advTm="4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9" presetClass="exit" presetSubtype="0" fill="hold" nodeType="afterEffect">
                                  <p:stCondLst>
                                    <p:cond delay="4000"/>
                                  </p:stCondLst>
                                  <p:childTnLst>
                                    <p:animEffect transition="out" filter="dissolv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childTnLst>
                          </p:cTn>
                        </p:par>
                        <p:par>
                          <p:cTn id="11" fill="hold">
                            <p:stCondLst>
                              <p:cond delay="4500"/>
                            </p:stCondLst>
                            <p:childTnLst>
                              <p:par>
                                <p:cTn id="12" presetID="2" presetClass="entr" presetSubtype="8" fill="hold" nodeType="afterEffect">
                                  <p:stCondLst>
                                    <p:cond delay="200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0-#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4" fill="hold" nodeType="withEffect">
                                  <p:stCondLst>
                                    <p:cond delay="2000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3171" numSld="999">
                <p:cTn id="20"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H3-H4-tetra_a_Leu126.png"/>
          <p:cNvPicPr>
            <a:picLocks noChangeAspect="1"/>
          </p:cNvPicPr>
          <p:nvPr/>
        </p:nvPicPr>
        <p:blipFill>
          <a:blip r:embed="rId6" cstate="print"/>
          <a:stretch>
            <a:fillRect/>
          </a:stretch>
        </p:blipFill>
        <p:spPr>
          <a:xfrm>
            <a:off x="2020824" y="998009"/>
            <a:ext cx="5248656" cy="5248656"/>
          </a:xfrm>
          <a:prstGeom prst="rect">
            <a:avLst/>
          </a:prstGeom>
        </p:spPr>
      </p:pic>
      <p:sp>
        <p:nvSpPr>
          <p:cNvPr id="3" name="TextBox 2"/>
          <p:cNvSpPr txBox="1"/>
          <p:nvPr/>
        </p:nvSpPr>
        <p:spPr>
          <a:xfrm>
            <a:off x="4926874" y="1428690"/>
            <a:ext cx="838200" cy="400110"/>
          </a:xfrm>
          <a:prstGeom prst="rect">
            <a:avLst/>
          </a:prstGeom>
          <a:noFill/>
        </p:spPr>
        <p:txBody>
          <a:bodyPr wrap="square" rtlCol="0">
            <a:spAutoFit/>
          </a:bodyPr>
          <a:lstStyle/>
          <a:p>
            <a:pPr algn="ctr"/>
            <a:r>
              <a:rPr lang="en-US" sz="2000" b="1" dirty="0">
                <a:solidFill>
                  <a:schemeClr val="bg1"/>
                </a:solidFill>
              </a:rPr>
              <a:t>H3[a]</a:t>
            </a:r>
          </a:p>
        </p:txBody>
      </p:sp>
      <p:cxnSp>
        <p:nvCxnSpPr>
          <p:cNvPr id="4" name="Straight Arrow Connector 3"/>
          <p:cNvCxnSpPr/>
          <p:nvPr/>
        </p:nvCxnSpPr>
        <p:spPr>
          <a:xfrm rot="10800000">
            <a:off x="4880566" y="2590800"/>
            <a:ext cx="858382" cy="384562"/>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897085" y="1276290"/>
            <a:ext cx="838200" cy="400110"/>
          </a:xfrm>
          <a:prstGeom prst="rect">
            <a:avLst/>
          </a:prstGeom>
          <a:noFill/>
        </p:spPr>
        <p:txBody>
          <a:bodyPr wrap="square" rtlCol="0">
            <a:spAutoFit/>
          </a:bodyPr>
          <a:lstStyle/>
          <a:p>
            <a:pPr algn="ctr"/>
            <a:r>
              <a:rPr lang="en-US" sz="2000" b="1" dirty="0">
                <a:solidFill>
                  <a:srgbClr val="FFFF00"/>
                </a:solidFill>
              </a:rPr>
              <a:t>H3[e]</a:t>
            </a:r>
          </a:p>
        </p:txBody>
      </p:sp>
      <p:cxnSp>
        <p:nvCxnSpPr>
          <p:cNvPr id="7" name="Straight Arrow Connector 6"/>
          <p:cNvCxnSpPr/>
          <p:nvPr/>
        </p:nvCxnSpPr>
        <p:spPr>
          <a:xfrm rot="5400000" flipH="1" flipV="1">
            <a:off x="4048796" y="2816533"/>
            <a:ext cx="560116" cy="434039"/>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581400" y="5721529"/>
            <a:ext cx="2286000" cy="523220"/>
          </a:xfrm>
          <a:prstGeom prst="rect">
            <a:avLst/>
          </a:prstGeom>
          <a:noFill/>
        </p:spPr>
        <p:txBody>
          <a:bodyPr wrap="square" rtlCol="0">
            <a:spAutoFit/>
          </a:bodyPr>
          <a:lstStyle/>
          <a:p>
            <a:pPr algn="ctr"/>
            <a:r>
              <a:rPr lang="en-US" sz="2800" b="1" dirty="0">
                <a:solidFill>
                  <a:srgbClr val="00B0F0"/>
                </a:solidFill>
              </a:rPr>
              <a:t>Leucine 126</a:t>
            </a:r>
          </a:p>
        </p:txBody>
      </p:sp>
      <p:sp>
        <p:nvSpPr>
          <p:cNvPr id="9" name="TextBox 8"/>
          <p:cNvSpPr txBox="1"/>
          <p:nvPr/>
        </p:nvSpPr>
        <p:spPr>
          <a:xfrm>
            <a:off x="-54425" y="-4750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10" name="Slide 93.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8763000" y="0"/>
            <a:ext cx="304800" cy="304800"/>
          </a:xfrm>
          <a:prstGeom prst="rect">
            <a:avLst/>
          </a:prstGeom>
        </p:spPr>
      </p:pic>
    </p:spTree>
    <p:custDataLst>
      <p:tags r:id="rId1"/>
    </p:custDataLst>
  </p:cSld>
  <p:clrMapOvr>
    <a:masterClrMapping/>
  </p:clrMapOvr>
  <p:transition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3" fill="hold"/>
                                        <p:tgtEl>
                                          <p:spTgt spid="10"/>
                                        </p:tgtEl>
                                      </p:cBhvr>
                                    </p:cmd>
                                  </p:childTnLst>
                                </p:cTn>
                              </p:par>
                            </p:childTnLst>
                          </p:cTn>
                        </p:par>
                        <p:par>
                          <p:cTn id="7" fill="hold">
                            <p:stCondLst>
                              <p:cond delay="4153"/>
                            </p:stCondLst>
                            <p:childTnLst>
                              <p:par>
                                <p:cTn id="8" presetID="2" presetClass="entr" presetSubtype="8"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0-#ppt_w/2"/>
                                          </p:val>
                                        </p:tav>
                                        <p:tav tm="100000">
                                          <p:val>
                                            <p:strVal val="#ppt_x"/>
                                          </p:val>
                                        </p:tav>
                                      </p:tavLst>
                                    </p:anim>
                                    <p:anim calcmode="lin" valueType="num">
                                      <p:cBhvr additive="base">
                                        <p:cTn id="11" dur="500" fill="hold"/>
                                        <p:tgtEl>
                                          <p:spTgt spid="7"/>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75610">
                <p:cTn id="16"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3-H4-tetra_a_Ile130.png"/>
          <p:cNvPicPr>
            <a:picLocks noChangeAspect="1"/>
          </p:cNvPicPr>
          <p:nvPr/>
        </p:nvPicPr>
        <p:blipFill>
          <a:blip r:embed="rId6" cstate="print"/>
          <a:stretch>
            <a:fillRect/>
          </a:stretch>
        </p:blipFill>
        <p:spPr>
          <a:xfrm>
            <a:off x="2020824" y="998009"/>
            <a:ext cx="5257800" cy="5257800"/>
          </a:xfrm>
          <a:prstGeom prst="rect">
            <a:avLst/>
          </a:prstGeom>
        </p:spPr>
      </p:pic>
      <p:sp>
        <p:nvSpPr>
          <p:cNvPr id="4" name="TextBox 3"/>
          <p:cNvSpPr txBox="1"/>
          <p:nvPr/>
        </p:nvSpPr>
        <p:spPr>
          <a:xfrm>
            <a:off x="3581400" y="5721529"/>
            <a:ext cx="2438400" cy="523220"/>
          </a:xfrm>
          <a:prstGeom prst="rect">
            <a:avLst/>
          </a:prstGeom>
          <a:noFill/>
        </p:spPr>
        <p:txBody>
          <a:bodyPr wrap="square" rtlCol="0">
            <a:spAutoFit/>
          </a:bodyPr>
          <a:lstStyle/>
          <a:p>
            <a:pPr algn="ctr"/>
            <a:r>
              <a:rPr lang="en-US" sz="2800" b="1" dirty="0" err="1">
                <a:solidFill>
                  <a:srgbClr val="00B0F0"/>
                </a:solidFill>
              </a:rPr>
              <a:t>Isoleucine</a:t>
            </a:r>
            <a:r>
              <a:rPr lang="en-US" sz="2800" b="1" dirty="0">
                <a:solidFill>
                  <a:srgbClr val="00B0F0"/>
                </a:solidFill>
              </a:rPr>
              <a:t> 130</a:t>
            </a:r>
          </a:p>
        </p:txBody>
      </p:sp>
      <p:cxnSp>
        <p:nvCxnSpPr>
          <p:cNvPr id="5" name="Straight Arrow Connector 4"/>
          <p:cNvCxnSpPr/>
          <p:nvPr/>
        </p:nvCxnSpPr>
        <p:spPr>
          <a:xfrm rot="10800000" flipH="1" flipV="1">
            <a:off x="3520440" y="2920137"/>
            <a:ext cx="822960" cy="1588"/>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rot="10800000" flipV="1">
            <a:off x="5181600" y="2921726"/>
            <a:ext cx="822960" cy="1588"/>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4425" y="-4750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8" name="Slide 94.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8763000" y="0"/>
            <a:ext cx="304800" cy="304800"/>
          </a:xfrm>
          <a:prstGeom prst="rect">
            <a:avLst/>
          </a:prstGeom>
        </p:spPr>
      </p:pic>
    </p:spTree>
    <p:custDataLst>
      <p:tags r:id="rId1"/>
    </p:custDataLst>
  </p:cSld>
  <p:clrMapOvr>
    <a:masterClrMapping/>
  </p:clrMapOvr>
  <p:transition advClick="0" advTm="1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2" presetClass="entr" presetSubtype="8" fill="hold" nodeType="afterEffect">
                                  <p:stCondLst>
                                    <p:cond delay="200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0-#ppt_w/2"/>
                                          </p:val>
                                        </p:tav>
                                        <p:tav tm="100000">
                                          <p:val>
                                            <p:strVal val="#ppt_x"/>
                                          </p:val>
                                        </p:tav>
                                      </p:tavLst>
                                    </p:anim>
                                    <p:anim calcmode="lin" valueType="num">
                                      <p:cBhvr additive="base">
                                        <p:cTn id="11" dur="500" fill="hold"/>
                                        <p:tgtEl>
                                          <p:spTgt spid="5"/>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200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1+#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childTnLst>
                          </p:cTn>
                        </p:par>
                        <p:par>
                          <p:cTn id="16" fill="hold">
                            <p:stCondLst>
                              <p:cond delay="2500"/>
                            </p:stCondLst>
                            <p:childTnLst>
                              <p:par>
                                <p:cTn id="17" presetID="9" presetClass="exit" presetSubtype="0" fill="hold" nodeType="afterEffect">
                                  <p:stCondLst>
                                    <p:cond delay="4000"/>
                                  </p:stCondLst>
                                  <p:childTnLst>
                                    <p:animEffect transition="out" filter="dissolv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par>
                                <p:cTn id="20" presetID="9" presetClass="exit" presetSubtype="0" fill="hold" nodeType="withEffect">
                                  <p:stCondLst>
                                    <p:cond delay="4000"/>
                                  </p:stCondLst>
                                  <p:childTnLst>
                                    <p:animEffect transition="out" filter="dissolv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73171" numSld="999">
                <p:cTn id="23"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H3-H4-tetra_L109-L126-I130_0.png"/>
          <p:cNvPicPr>
            <a:picLocks noChangeAspect="1"/>
          </p:cNvPicPr>
          <p:nvPr/>
        </p:nvPicPr>
        <p:blipFill>
          <a:blip r:embed="rId6" cstate="print"/>
          <a:stretch>
            <a:fillRect/>
          </a:stretch>
        </p:blipFill>
        <p:spPr>
          <a:xfrm>
            <a:off x="2107474" y="998009"/>
            <a:ext cx="5257800" cy="5257800"/>
          </a:xfrm>
          <a:prstGeom prst="rect">
            <a:avLst/>
          </a:prstGeom>
        </p:spPr>
      </p:pic>
      <p:sp>
        <p:nvSpPr>
          <p:cNvPr id="3" name="TextBox 2"/>
          <p:cNvSpPr txBox="1"/>
          <p:nvPr/>
        </p:nvSpPr>
        <p:spPr>
          <a:xfrm>
            <a:off x="2743200" y="5721529"/>
            <a:ext cx="3962400" cy="523220"/>
          </a:xfrm>
          <a:prstGeom prst="rect">
            <a:avLst/>
          </a:prstGeom>
          <a:noFill/>
        </p:spPr>
        <p:txBody>
          <a:bodyPr wrap="square" rtlCol="0">
            <a:spAutoFit/>
          </a:bodyPr>
          <a:lstStyle/>
          <a:p>
            <a:pPr algn="ctr"/>
            <a:r>
              <a:rPr lang="en-US" sz="2800" b="1" dirty="0">
                <a:solidFill>
                  <a:srgbClr val="00B0F0"/>
                </a:solidFill>
              </a:rPr>
              <a:t>Leu-109, Leu-126, Ile-130</a:t>
            </a:r>
          </a:p>
        </p:txBody>
      </p:sp>
      <p:sp>
        <p:nvSpPr>
          <p:cNvPr id="5" name="TextBox 4"/>
          <p:cNvSpPr txBox="1"/>
          <p:nvPr/>
        </p:nvSpPr>
        <p:spPr>
          <a:xfrm>
            <a:off x="-54425" y="-47500"/>
            <a:ext cx="1828800" cy="369332"/>
          </a:xfrm>
          <a:prstGeom prst="rect">
            <a:avLst/>
          </a:prstGeom>
          <a:noFill/>
        </p:spPr>
        <p:txBody>
          <a:bodyPr wrap="square" rtlCol="0">
            <a:spAutoFit/>
          </a:bodyPr>
          <a:lstStyle/>
          <a:p>
            <a:r>
              <a:rPr lang="en-US" dirty="0">
                <a:hlinkClick r:id="rId7" action="ppaction://hlinksldjump"/>
              </a:rPr>
              <a:t>Table of Contents</a:t>
            </a:r>
            <a:endParaRPr lang="en-US" dirty="0"/>
          </a:p>
        </p:txBody>
      </p:sp>
      <p:pic>
        <p:nvPicPr>
          <p:cNvPr id="6" name="Slide 95.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8" cstate="print"/>
          <a:stretch>
            <a:fillRect/>
          </a:stretch>
        </p:blipFill>
        <p:spPr>
          <a:xfrm>
            <a:off x="8763000" y="0"/>
            <a:ext cx="304800" cy="304800"/>
          </a:xfrm>
          <a:prstGeom prst="rect">
            <a:avLst/>
          </a:prstGeom>
        </p:spPr>
      </p:pic>
    </p:spTree>
    <p:custDataLst>
      <p:tags r:id="rId1"/>
    </p:custDataLst>
  </p:cSld>
  <p:clrMapOvr>
    <a:masterClrMapping/>
  </p:clrMapOvr>
  <p:transition advClick="0" advTm="19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439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3-H4-tetra_L109-L126-I130_1.png"/>
          <p:cNvPicPr>
            <a:picLocks noChangeAspect="1"/>
          </p:cNvPicPr>
          <p:nvPr/>
        </p:nvPicPr>
        <p:blipFill>
          <a:blip r:embed="rId4" cstate="print"/>
          <a:stretch>
            <a:fillRect/>
          </a:stretch>
        </p:blipFill>
        <p:spPr>
          <a:xfrm>
            <a:off x="2112264" y="998009"/>
            <a:ext cx="5257800" cy="5257800"/>
          </a:xfrm>
          <a:prstGeom prst="rect">
            <a:avLst/>
          </a:prstGeom>
        </p:spPr>
      </p:pic>
      <p:sp>
        <p:nvSpPr>
          <p:cNvPr id="4" name="TextBox 3"/>
          <p:cNvSpPr txBox="1"/>
          <p:nvPr/>
        </p:nvSpPr>
        <p:spPr>
          <a:xfrm>
            <a:off x="2743200" y="5721529"/>
            <a:ext cx="3962400" cy="523220"/>
          </a:xfrm>
          <a:prstGeom prst="rect">
            <a:avLst/>
          </a:prstGeom>
          <a:noFill/>
        </p:spPr>
        <p:txBody>
          <a:bodyPr wrap="square" rtlCol="0">
            <a:spAutoFit/>
          </a:bodyPr>
          <a:lstStyle/>
          <a:p>
            <a:pPr algn="ctr"/>
            <a:r>
              <a:rPr lang="en-US" sz="2800" b="1" dirty="0">
                <a:solidFill>
                  <a:srgbClr val="00B0F0"/>
                </a:solidFill>
              </a:rPr>
              <a:t>Leu-109, Leu-126, Ile-130</a:t>
            </a:r>
          </a:p>
        </p:txBody>
      </p:sp>
      <p:sp>
        <p:nvSpPr>
          <p:cNvPr id="5" name="TextBox 4"/>
          <p:cNvSpPr txBox="1"/>
          <p:nvPr/>
        </p:nvSpPr>
        <p:spPr>
          <a:xfrm>
            <a:off x="-54425" y="-47500"/>
            <a:ext cx="1828800" cy="369332"/>
          </a:xfrm>
          <a:prstGeom prst="rect">
            <a:avLst/>
          </a:prstGeom>
          <a:noFill/>
        </p:spPr>
        <p:txBody>
          <a:bodyPr wrap="square" rtlCol="0">
            <a:spAutoFit/>
          </a:bodyPr>
          <a:lstStyle/>
          <a:p>
            <a:r>
              <a:rPr lang="en-US" dirty="0">
                <a:hlinkClick r:id="rId5" action="ppaction://hlinksldjump"/>
              </a:rPr>
              <a:t>Table of Contents</a:t>
            </a:r>
            <a:endParaRPr lang="en-US" dirty="0"/>
          </a:p>
        </p:txBody>
      </p:sp>
    </p:spTree>
    <p:custDataLst>
      <p:tags r:id="rId1"/>
    </p:custDataLst>
  </p:cSld>
  <p:clrMapOvr>
    <a:masterClrMapping/>
  </p:clrMapOvr>
  <p:transition spd="slow" advClick="0" advTm="500">
    <p:fade/>
  </p:transition>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H3-H4-tetra_L109-L126-I130_2.png"/>
          <p:cNvPicPr>
            <a:picLocks noChangeAspect="1"/>
          </p:cNvPicPr>
          <p:nvPr/>
        </p:nvPicPr>
        <p:blipFill>
          <a:blip r:embed="rId4" cstate="print"/>
          <a:stretch>
            <a:fillRect/>
          </a:stretch>
        </p:blipFill>
        <p:spPr>
          <a:xfrm>
            <a:off x="2112264" y="998009"/>
            <a:ext cx="5257800" cy="5257800"/>
          </a:xfrm>
          <a:prstGeom prst="rect">
            <a:avLst/>
          </a:prstGeom>
        </p:spPr>
      </p:pic>
      <p:sp>
        <p:nvSpPr>
          <p:cNvPr id="3" name="TextBox 2"/>
          <p:cNvSpPr txBox="1"/>
          <p:nvPr/>
        </p:nvSpPr>
        <p:spPr>
          <a:xfrm>
            <a:off x="2743200" y="5721529"/>
            <a:ext cx="3962400" cy="523220"/>
          </a:xfrm>
          <a:prstGeom prst="rect">
            <a:avLst/>
          </a:prstGeom>
          <a:noFill/>
        </p:spPr>
        <p:txBody>
          <a:bodyPr wrap="square" rtlCol="0">
            <a:spAutoFit/>
          </a:bodyPr>
          <a:lstStyle/>
          <a:p>
            <a:pPr algn="ctr"/>
            <a:r>
              <a:rPr lang="en-US" sz="2800" b="1" dirty="0">
                <a:solidFill>
                  <a:srgbClr val="00B0F0"/>
                </a:solidFill>
              </a:rPr>
              <a:t>Leu-109, Leu-126, Ile-130</a:t>
            </a:r>
          </a:p>
        </p:txBody>
      </p:sp>
      <p:sp>
        <p:nvSpPr>
          <p:cNvPr id="4" name="TextBox 3"/>
          <p:cNvSpPr txBox="1"/>
          <p:nvPr/>
        </p:nvSpPr>
        <p:spPr>
          <a:xfrm>
            <a:off x="-54425" y="-47500"/>
            <a:ext cx="1828800" cy="369332"/>
          </a:xfrm>
          <a:prstGeom prst="rect">
            <a:avLst/>
          </a:prstGeom>
          <a:noFill/>
        </p:spPr>
        <p:txBody>
          <a:bodyPr wrap="square" rtlCol="0">
            <a:spAutoFit/>
          </a:bodyPr>
          <a:lstStyle/>
          <a:p>
            <a:r>
              <a:rPr lang="en-US" dirty="0">
                <a:hlinkClick r:id="rId5" action="ppaction://hlinksldjump"/>
              </a:rPr>
              <a:t>Table of Contents</a:t>
            </a:r>
            <a:endParaRPr lang="en-US" dirty="0"/>
          </a:p>
        </p:txBody>
      </p:sp>
    </p:spTree>
    <p:custDataLst>
      <p:tags r:id="rId1"/>
    </p:custDataLst>
  </p:cSld>
  <p:clrMapOvr>
    <a:masterClrMapping/>
  </p:clrMapOvr>
  <p:transition spd="slow" advClick="0" advTm="500">
    <p:fade/>
  </p:transition>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H3-H4-tetra_L109-L126-I130_3.png"/>
          <p:cNvPicPr>
            <a:picLocks noChangeAspect="1"/>
          </p:cNvPicPr>
          <p:nvPr/>
        </p:nvPicPr>
        <p:blipFill>
          <a:blip r:embed="rId4" cstate="print"/>
          <a:stretch>
            <a:fillRect/>
          </a:stretch>
        </p:blipFill>
        <p:spPr>
          <a:xfrm>
            <a:off x="2112264" y="998009"/>
            <a:ext cx="5257800" cy="5257800"/>
          </a:xfrm>
          <a:prstGeom prst="rect">
            <a:avLst/>
          </a:prstGeom>
        </p:spPr>
      </p:pic>
      <p:sp>
        <p:nvSpPr>
          <p:cNvPr id="4" name="TextBox 3"/>
          <p:cNvSpPr txBox="1"/>
          <p:nvPr/>
        </p:nvSpPr>
        <p:spPr>
          <a:xfrm>
            <a:off x="2743200" y="5721529"/>
            <a:ext cx="3962400" cy="523220"/>
          </a:xfrm>
          <a:prstGeom prst="rect">
            <a:avLst/>
          </a:prstGeom>
          <a:noFill/>
        </p:spPr>
        <p:txBody>
          <a:bodyPr wrap="square" rtlCol="0">
            <a:spAutoFit/>
          </a:bodyPr>
          <a:lstStyle/>
          <a:p>
            <a:pPr algn="ctr"/>
            <a:r>
              <a:rPr lang="en-US" sz="2800" b="1" dirty="0">
                <a:solidFill>
                  <a:srgbClr val="00B0F0"/>
                </a:solidFill>
              </a:rPr>
              <a:t>Leu-109, Leu-126, Ile-130</a:t>
            </a:r>
          </a:p>
        </p:txBody>
      </p:sp>
      <p:sp>
        <p:nvSpPr>
          <p:cNvPr id="5" name="TextBox 4"/>
          <p:cNvSpPr txBox="1"/>
          <p:nvPr/>
        </p:nvSpPr>
        <p:spPr>
          <a:xfrm>
            <a:off x="-54425" y="-47500"/>
            <a:ext cx="1828800" cy="369332"/>
          </a:xfrm>
          <a:prstGeom prst="rect">
            <a:avLst/>
          </a:prstGeom>
          <a:noFill/>
        </p:spPr>
        <p:txBody>
          <a:bodyPr wrap="square" rtlCol="0">
            <a:spAutoFit/>
          </a:bodyPr>
          <a:lstStyle/>
          <a:p>
            <a:r>
              <a:rPr lang="en-US" dirty="0">
                <a:hlinkClick r:id="rId5" action="ppaction://hlinksldjump"/>
              </a:rPr>
              <a:t>Table of Contents</a:t>
            </a:r>
            <a:endParaRPr lang="en-US" dirty="0"/>
          </a:p>
        </p:txBody>
      </p:sp>
    </p:spTree>
    <p:custDataLst>
      <p:tags r:id="rId1"/>
    </p:custDataLst>
  </p:cSld>
  <p:clrMapOvr>
    <a:masterClrMapping/>
  </p:clrMapOvr>
  <p:transition spd="slow" advClick="0" advTm="500">
    <p:fade/>
  </p:transition>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H3-H4-tetra_L109-L126-I130_4.png"/>
          <p:cNvPicPr>
            <a:picLocks noChangeAspect="1"/>
          </p:cNvPicPr>
          <p:nvPr/>
        </p:nvPicPr>
        <p:blipFill>
          <a:blip r:embed="rId4" cstate="print"/>
          <a:stretch>
            <a:fillRect/>
          </a:stretch>
        </p:blipFill>
        <p:spPr>
          <a:xfrm>
            <a:off x="2112264" y="998009"/>
            <a:ext cx="5257800" cy="5257800"/>
          </a:xfrm>
          <a:prstGeom prst="rect">
            <a:avLst/>
          </a:prstGeom>
        </p:spPr>
      </p:pic>
      <p:sp>
        <p:nvSpPr>
          <p:cNvPr id="3" name="TextBox 2"/>
          <p:cNvSpPr txBox="1"/>
          <p:nvPr/>
        </p:nvSpPr>
        <p:spPr>
          <a:xfrm>
            <a:off x="2743200" y="5721529"/>
            <a:ext cx="3962400" cy="523220"/>
          </a:xfrm>
          <a:prstGeom prst="rect">
            <a:avLst/>
          </a:prstGeom>
          <a:noFill/>
        </p:spPr>
        <p:txBody>
          <a:bodyPr wrap="square" rtlCol="0">
            <a:spAutoFit/>
          </a:bodyPr>
          <a:lstStyle/>
          <a:p>
            <a:pPr algn="ctr"/>
            <a:r>
              <a:rPr lang="en-US" sz="2800" b="1" dirty="0">
                <a:solidFill>
                  <a:srgbClr val="00B0F0"/>
                </a:solidFill>
              </a:rPr>
              <a:t>Leu-109, Leu-126, Ile-130</a:t>
            </a:r>
          </a:p>
        </p:txBody>
      </p:sp>
      <p:sp>
        <p:nvSpPr>
          <p:cNvPr id="5" name="TextBox 4"/>
          <p:cNvSpPr txBox="1"/>
          <p:nvPr/>
        </p:nvSpPr>
        <p:spPr>
          <a:xfrm>
            <a:off x="-54425" y="-47500"/>
            <a:ext cx="1828800" cy="369332"/>
          </a:xfrm>
          <a:prstGeom prst="rect">
            <a:avLst/>
          </a:prstGeom>
          <a:noFill/>
        </p:spPr>
        <p:txBody>
          <a:bodyPr wrap="square" rtlCol="0">
            <a:spAutoFit/>
          </a:bodyPr>
          <a:lstStyle/>
          <a:p>
            <a:r>
              <a:rPr lang="en-US" dirty="0">
                <a:hlinkClick r:id="rId5" action="ppaction://hlinksldjump"/>
              </a:rPr>
              <a:t>Table of Contents</a:t>
            </a:r>
            <a:endParaRPr lang="en-US" dirty="0"/>
          </a:p>
        </p:txBody>
      </p:sp>
    </p:spTree>
    <p:custDataLst>
      <p:tags r:id="rId1"/>
    </p:custDataLst>
  </p:cSld>
  <p:clrMapOvr>
    <a:masterClrMapping/>
  </p:clrMapOvr>
  <p:transition spd="slow" advClick="0" advTm="500">
    <p:fade/>
  </p:transition>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e94760c997e3c3af8ce27589ec96f62bbf143"/>
  <p:tag name="ISPRING_LMS_API_VERSION" val="SCORM 2004 (2nd edition)"/>
  <p:tag name="ISPRING_ULTRA_SCORM_COURSE_ID" val="F8B0DDA4-FE27-4C25-B675-329B36F76B63"/>
  <p:tag name="ISPRING_CMI5_LAUNCH_METHOD" val="any window"/>
  <p:tag name="ISPRING_SCORM_RATE_SLIDES" val="1"/>
  <p:tag name="ISPRINGCLOUDFOLDERID" val="1"/>
  <p:tag name="ISPRINGONLINEFOLDERID" val="1"/>
  <p:tag name="ISPRING_SCORM_PASSING_SCORE" val="100.000000"/>
  <p:tag name="ISPRING_CURRENT_PLAYER_ID" val="universal-no-video"/>
  <p:tag name="ISPRING_UUID" val="{7F64F681-CB5B-4AE3-A887-8AF4E1D653C4}"/>
  <p:tag name="ISPRING_RESOURCE_FOLDER" val="C:\Users\Ken\Documents\Schrodinger work files\PowerPoint presentations\000-histone structure_2020_64-bit\"/>
  <p:tag name="ISPRING_PRESENTATION_PATH" val="C:\Users\Ken\Documents\Schrodinger work files\PowerPoint presentations\000-histone structure_2020_64-bit.pptx"/>
  <p:tag name="ISPRING_PROJECT_VERSION" val="9.3"/>
  <p:tag name="ISPRING_PROJECT_FOLDER_UPDATED" val="1"/>
  <p:tag name="ISPRING_ULTRA_SCORM_COURCE_TITLE" val="TEMP-ERASE"/>
  <p:tag name="ISPRING_SCORM_ENDPOINT" val="&lt;endpoint&gt;&lt;enable&gt;0&lt;/enable&gt;&lt;lrs&gt;http://&lt;/lrs&gt;&lt;auth&gt;0&lt;/auth&gt;&lt;login&gt;&lt;/login&gt;&lt;password&gt;&lt;/password&gt;&lt;key&gt;&lt;/key&gt;&lt;name&gt;&lt;/name&gt;&lt;email&gt;&lt;/email&gt;&lt;/endpoint&gt;&#10;"/>
  <p:tag name="ISPRING_OUTPUT_FOLDER" val="[[&quot;^\uFFFD\uFFFD2{EF34520C-37BD-4706-B994-3CD9A9C1B9A3}&quot;,&quot;C:\\Users\\Ken\\Documents\\Schrodinger work files\\PowerPoint presentations\\web version 2021\\histone_structure_current\\TEMP-ERASE&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no-video&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PRESENTATION_TITLE" val="TEMP-ERASE"/>
  <p:tag name="ISPRING_FIRST_PUBLISH" val="1"/>
  <p:tag name="ISPRING_PRESENTATION_COURSE_TITLE" val="TEMP-ERASE"/>
  <p:tag name="ISPRING_SCORM_RATE_QUIZZES" val="0"/>
</p:tagLst>
</file>

<file path=ppt/tags/tag10.xml><?xml version="1.0" encoding="utf-8"?>
<p:tagLst xmlns:a="http://schemas.openxmlformats.org/drawingml/2006/main" xmlns:r="http://schemas.openxmlformats.org/officeDocument/2006/relationships" xmlns:p="http://schemas.openxmlformats.org/presentationml/2006/main">
  <p:tag name="GENSWF_SLIDE_UID" val="{A7DDCC90-9811-49EE-A45E-571E24745798}:500"/>
</p:tagLst>
</file>

<file path=ppt/tags/tag100.xml><?xml version="1.0" encoding="utf-8"?>
<p:tagLst xmlns:a="http://schemas.openxmlformats.org/drawingml/2006/main" xmlns:r="http://schemas.openxmlformats.org/officeDocument/2006/relationships" xmlns:p="http://schemas.openxmlformats.org/presentationml/2006/main">
  <p:tag name="GENSWF_SLIDE_UID" val="{09B8F3A8-A379-4AA5-BD18-60704A1D51F6}:332"/>
</p:tagLst>
</file>

<file path=ppt/tags/tag101.xml><?xml version="1.0" encoding="utf-8"?>
<p:tagLst xmlns:a="http://schemas.openxmlformats.org/drawingml/2006/main" xmlns:r="http://schemas.openxmlformats.org/officeDocument/2006/relationships" xmlns:p="http://schemas.openxmlformats.org/presentationml/2006/main">
  <p:tag name="GENSWF_SLIDE_UID" val="{F33B6FF0-BEF2-4346-AC16-61AB834288EC}:333"/>
</p:tagLst>
</file>

<file path=ppt/tags/tag102.xml><?xml version="1.0" encoding="utf-8"?>
<p:tagLst xmlns:a="http://schemas.openxmlformats.org/drawingml/2006/main" xmlns:r="http://schemas.openxmlformats.org/officeDocument/2006/relationships" xmlns:p="http://schemas.openxmlformats.org/presentationml/2006/main">
  <p:tag name="GENSWF_SLIDE_UID" val="{148883ED-9ED1-4E66-AD5C-2FE1CA240861}:334"/>
</p:tagLst>
</file>

<file path=ppt/tags/tag103.xml><?xml version="1.0" encoding="utf-8"?>
<p:tagLst xmlns:a="http://schemas.openxmlformats.org/drawingml/2006/main" xmlns:r="http://schemas.openxmlformats.org/officeDocument/2006/relationships" xmlns:p="http://schemas.openxmlformats.org/presentationml/2006/main">
  <p:tag name="GENSWF_SLIDE_UID" val="{2053AC5B-29F5-477F-A68A-45998E138A9C}:335"/>
</p:tagLst>
</file>

<file path=ppt/tags/tag104.xml><?xml version="1.0" encoding="utf-8"?>
<p:tagLst xmlns:a="http://schemas.openxmlformats.org/drawingml/2006/main" xmlns:r="http://schemas.openxmlformats.org/officeDocument/2006/relationships" xmlns:p="http://schemas.openxmlformats.org/presentationml/2006/main">
  <p:tag name="GENSWF_SLIDE_UID" val="{C29E84D7-399B-48CE-BE2F-83C59E0864DA}:336"/>
</p:tagLst>
</file>

<file path=ppt/tags/tag105.xml><?xml version="1.0" encoding="utf-8"?>
<p:tagLst xmlns:a="http://schemas.openxmlformats.org/drawingml/2006/main" xmlns:r="http://schemas.openxmlformats.org/officeDocument/2006/relationships" xmlns:p="http://schemas.openxmlformats.org/presentationml/2006/main">
  <p:tag name="GENSWF_SLIDE_UID" val="{8845BE23-5A10-4AFA-BE83-EAE222F51754}:338"/>
</p:tagLst>
</file>

<file path=ppt/tags/tag106.xml><?xml version="1.0" encoding="utf-8"?>
<p:tagLst xmlns:a="http://schemas.openxmlformats.org/drawingml/2006/main" xmlns:r="http://schemas.openxmlformats.org/officeDocument/2006/relationships" xmlns:p="http://schemas.openxmlformats.org/presentationml/2006/main">
  <p:tag name="GENSWF_SLIDE_UID" val="{D67F9327-933A-4FDD-9FE6-3E1EA7FF967F}:339"/>
</p:tagLst>
</file>

<file path=ppt/tags/tag107.xml><?xml version="1.0" encoding="utf-8"?>
<p:tagLst xmlns:a="http://schemas.openxmlformats.org/drawingml/2006/main" xmlns:r="http://schemas.openxmlformats.org/officeDocument/2006/relationships" xmlns:p="http://schemas.openxmlformats.org/presentationml/2006/main">
  <p:tag name="GENSWF_SLIDE_UID" val="{2921582C-A9D8-4BD9-8B65-1A2B902E41B3}:345"/>
</p:tagLst>
</file>

<file path=ppt/tags/tag108.xml><?xml version="1.0" encoding="utf-8"?>
<p:tagLst xmlns:a="http://schemas.openxmlformats.org/drawingml/2006/main" xmlns:r="http://schemas.openxmlformats.org/officeDocument/2006/relationships" xmlns:p="http://schemas.openxmlformats.org/presentationml/2006/main">
  <p:tag name="GENSWF_SLIDE_UID" val="{64962C8B-D5FE-426E-A516-D8F3E8E031AB}:348"/>
</p:tagLst>
</file>

<file path=ppt/tags/tag109.xml><?xml version="1.0" encoding="utf-8"?>
<p:tagLst xmlns:a="http://schemas.openxmlformats.org/drawingml/2006/main" xmlns:r="http://schemas.openxmlformats.org/officeDocument/2006/relationships" xmlns:p="http://schemas.openxmlformats.org/presentationml/2006/main">
  <p:tag name="GENSWF_SLIDE_UID" val="{6DE4818D-AACE-45AE-B6A0-BE70417B5EBC}:349"/>
</p:tagLst>
</file>

<file path=ppt/tags/tag11.xml><?xml version="1.0" encoding="utf-8"?>
<p:tagLst xmlns:a="http://schemas.openxmlformats.org/drawingml/2006/main" xmlns:r="http://schemas.openxmlformats.org/officeDocument/2006/relationships" xmlns:p="http://schemas.openxmlformats.org/presentationml/2006/main">
  <p:tag name="GENSWF_SLIDE_UID" val="{1E69935A-3A76-4F1E-B4E0-74B04C52CF23}:504"/>
</p:tagLst>
</file>

<file path=ppt/tags/tag110.xml><?xml version="1.0" encoding="utf-8"?>
<p:tagLst xmlns:a="http://schemas.openxmlformats.org/drawingml/2006/main" xmlns:r="http://schemas.openxmlformats.org/officeDocument/2006/relationships" xmlns:p="http://schemas.openxmlformats.org/presentationml/2006/main">
  <p:tag name="GENSWF_SLIDE_UID" val="{F9EAA3ED-85FE-4E55-8632-FDF03E76C5D0}:347"/>
</p:tagLst>
</file>

<file path=ppt/tags/tag111.xml><?xml version="1.0" encoding="utf-8"?>
<p:tagLst xmlns:a="http://schemas.openxmlformats.org/drawingml/2006/main" xmlns:r="http://schemas.openxmlformats.org/officeDocument/2006/relationships" xmlns:p="http://schemas.openxmlformats.org/presentationml/2006/main">
  <p:tag name="GENSWF_SLIDE_UID" val="{A54561F4-B788-4A14-9B57-9BB75010C2BA}:350"/>
</p:tagLst>
</file>

<file path=ppt/tags/tag112.xml><?xml version="1.0" encoding="utf-8"?>
<p:tagLst xmlns:a="http://schemas.openxmlformats.org/drawingml/2006/main" xmlns:r="http://schemas.openxmlformats.org/officeDocument/2006/relationships" xmlns:p="http://schemas.openxmlformats.org/presentationml/2006/main">
  <p:tag name="GENSWF_SLIDE_UID" val="{B8BBFDDC-3B4D-45FC-ABE6-8A7F33299D31}:351"/>
</p:tagLst>
</file>

<file path=ppt/tags/tag113.xml><?xml version="1.0" encoding="utf-8"?>
<p:tagLst xmlns:a="http://schemas.openxmlformats.org/drawingml/2006/main" xmlns:r="http://schemas.openxmlformats.org/officeDocument/2006/relationships" xmlns:p="http://schemas.openxmlformats.org/presentationml/2006/main">
  <p:tag name="GENSWF_SLIDE_UID" val="{D01F1DBF-2515-46A8-88C6-A3CB957A21A3}:352"/>
</p:tagLst>
</file>

<file path=ppt/tags/tag114.xml><?xml version="1.0" encoding="utf-8"?>
<p:tagLst xmlns:a="http://schemas.openxmlformats.org/drawingml/2006/main" xmlns:r="http://schemas.openxmlformats.org/officeDocument/2006/relationships" xmlns:p="http://schemas.openxmlformats.org/presentationml/2006/main">
  <p:tag name="GENSWF_SLIDE_UID" val="{E3798D63-9625-4176-B104-57C4EDCBCF14}:353"/>
</p:tagLst>
</file>

<file path=ppt/tags/tag115.xml><?xml version="1.0" encoding="utf-8"?>
<p:tagLst xmlns:a="http://schemas.openxmlformats.org/drawingml/2006/main" xmlns:r="http://schemas.openxmlformats.org/officeDocument/2006/relationships" xmlns:p="http://schemas.openxmlformats.org/presentationml/2006/main">
  <p:tag name="GENSWF_SLIDE_UID" val="{A955155B-2F1D-4DDE-AB31-F64F8C0C9491}:354"/>
</p:tagLst>
</file>

<file path=ppt/tags/tag116.xml><?xml version="1.0" encoding="utf-8"?>
<p:tagLst xmlns:a="http://schemas.openxmlformats.org/drawingml/2006/main" xmlns:r="http://schemas.openxmlformats.org/officeDocument/2006/relationships" xmlns:p="http://schemas.openxmlformats.org/presentationml/2006/main">
  <p:tag name="GENSWF_SLIDE_UID" val="{2BF2A4E6-D96F-47F9-BFBC-224EDA82895D}:357"/>
</p:tagLst>
</file>

<file path=ppt/tags/tag117.xml><?xml version="1.0" encoding="utf-8"?>
<p:tagLst xmlns:a="http://schemas.openxmlformats.org/drawingml/2006/main" xmlns:r="http://schemas.openxmlformats.org/officeDocument/2006/relationships" xmlns:p="http://schemas.openxmlformats.org/presentationml/2006/main">
  <p:tag name="GENSWF_SLIDE_UID" val="{5AC260FD-54DD-4D31-9B18-8D8FC37B2862}:355"/>
</p:tagLst>
</file>

<file path=ppt/tags/tag118.xml><?xml version="1.0" encoding="utf-8"?>
<p:tagLst xmlns:a="http://schemas.openxmlformats.org/drawingml/2006/main" xmlns:r="http://schemas.openxmlformats.org/officeDocument/2006/relationships" xmlns:p="http://schemas.openxmlformats.org/presentationml/2006/main">
  <p:tag name="GENSWF_SLIDE_UID" val="{05897D19-C29C-4AE9-8FD0-EA0ABFF466AE}:360"/>
</p:tagLst>
</file>

<file path=ppt/tags/tag119.xml><?xml version="1.0" encoding="utf-8"?>
<p:tagLst xmlns:a="http://schemas.openxmlformats.org/drawingml/2006/main" xmlns:r="http://schemas.openxmlformats.org/officeDocument/2006/relationships" xmlns:p="http://schemas.openxmlformats.org/presentationml/2006/main">
  <p:tag name="GENSWF_SLIDE_UID" val="{27C78AAF-5274-4BB0-A8A8-2F860D858121}:359"/>
</p:tagLst>
</file>

<file path=ppt/tags/tag12.xml><?xml version="1.0" encoding="utf-8"?>
<p:tagLst xmlns:a="http://schemas.openxmlformats.org/drawingml/2006/main" xmlns:r="http://schemas.openxmlformats.org/officeDocument/2006/relationships" xmlns:p="http://schemas.openxmlformats.org/presentationml/2006/main">
  <p:tag name="GENSWF_SLIDE_UID" val="{3B50903A-1ACD-4D17-8178-12CC2D306BB3}:505"/>
</p:tagLst>
</file>

<file path=ppt/tags/tag120.xml><?xml version="1.0" encoding="utf-8"?>
<p:tagLst xmlns:a="http://schemas.openxmlformats.org/drawingml/2006/main" xmlns:r="http://schemas.openxmlformats.org/officeDocument/2006/relationships" xmlns:p="http://schemas.openxmlformats.org/presentationml/2006/main">
  <p:tag name="GENSWF_SLIDE_UID" val="{5F3AEACF-6B89-4F4A-96C8-EBCD9E44D351}:361"/>
</p:tagLst>
</file>

<file path=ppt/tags/tag121.xml><?xml version="1.0" encoding="utf-8"?>
<p:tagLst xmlns:a="http://schemas.openxmlformats.org/drawingml/2006/main" xmlns:r="http://schemas.openxmlformats.org/officeDocument/2006/relationships" xmlns:p="http://schemas.openxmlformats.org/presentationml/2006/main">
  <p:tag name="GENSWF_SLIDE_UID" val="{BBA1D79D-6405-49BB-8162-7D3AE23271EE}:363"/>
</p:tagLst>
</file>

<file path=ppt/tags/tag122.xml><?xml version="1.0" encoding="utf-8"?>
<p:tagLst xmlns:a="http://schemas.openxmlformats.org/drawingml/2006/main" xmlns:r="http://schemas.openxmlformats.org/officeDocument/2006/relationships" xmlns:p="http://schemas.openxmlformats.org/presentationml/2006/main">
  <p:tag name="GENSWF_SLIDE_UID" val="{3332DC74-1255-427F-B9C5-B2B8F52995A0}:364"/>
</p:tagLst>
</file>

<file path=ppt/tags/tag123.xml><?xml version="1.0" encoding="utf-8"?>
<p:tagLst xmlns:a="http://schemas.openxmlformats.org/drawingml/2006/main" xmlns:r="http://schemas.openxmlformats.org/officeDocument/2006/relationships" xmlns:p="http://schemas.openxmlformats.org/presentationml/2006/main">
  <p:tag name="GENSWF_SLIDE_UID" val="{9BD7CB74-BF85-4896-8E0F-4D5900F26542}:365"/>
</p:tagLst>
</file>

<file path=ppt/tags/tag124.xml><?xml version="1.0" encoding="utf-8"?>
<p:tagLst xmlns:a="http://schemas.openxmlformats.org/drawingml/2006/main" xmlns:r="http://schemas.openxmlformats.org/officeDocument/2006/relationships" xmlns:p="http://schemas.openxmlformats.org/presentationml/2006/main">
  <p:tag name="GENSWF_SLIDE_UID" val="{6BA87416-8EDB-47F6-AE4C-34446E16A6AF}:366"/>
</p:tagLst>
</file>

<file path=ppt/tags/tag125.xml><?xml version="1.0" encoding="utf-8"?>
<p:tagLst xmlns:a="http://schemas.openxmlformats.org/drawingml/2006/main" xmlns:r="http://schemas.openxmlformats.org/officeDocument/2006/relationships" xmlns:p="http://schemas.openxmlformats.org/presentationml/2006/main">
  <p:tag name="GENSWF_SLIDE_UID" val="{FC6EC93B-A1D5-494D-A014-F0BE630D014B}:367"/>
</p:tagLst>
</file>

<file path=ppt/tags/tag126.xml><?xml version="1.0" encoding="utf-8"?>
<p:tagLst xmlns:a="http://schemas.openxmlformats.org/drawingml/2006/main" xmlns:r="http://schemas.openxmlformats.org/officeDocument/2006/relationships" xmlns:p="http://schemas.openxmlformats.org/presentationml/2006/main">
  <p:tag name="GENSWF_SLIDE_UID" val="{1A943AAA-A88C-401F-9E90-BCF1B7E1CDE5}:368"/>
</p:tagLst>
</file>

<file path=ppt/tags/tag127.xml><?xml version="1.0" encoding="utf-8"?>
<p:tagLst xmlns:a="http://schemas.openxmlformats.org/drawingml/2006/main" xmlns:r="http://schemas.openxmlformats.org/officeDocument/2006/relationships" xmlns:p="http://schemas.openxmlformats.org/presentationml/2006/main">
  <p:tag name="GENSWF_SLIDE_UID" val="{9A7E6C12-ADEB-4A83-A37A-556D6C57E08D}:369"/>
</p:tagLst>
</file>

<file path=ppt/tags/tag128.xml><?xml version="1.0" encoding="utf-8"?>
<p:tagLst xmlns:a="http://schemas.openxmlformats.org/drawingml/2006/main" xmlns:r="http://schemas.openxmlformats.org/officeDocument/2006/relationships" xmlns:p="http://schemas.openxmlformats.org/presentationml/2006/main">
  <p:tag name="GENSWF_SLIDE_UID" val="{B72B00F2-060A-4FA0-BFE3-DA00528FE8CF}:370"/>
</p:tagLst>
</file>

<file path=ppt/tags/tag129.xml><?xml version="1.0" encoding="utf-8"?>
<p:tagLst xmlns:a="http://schemas.openxmlformats.org/drawingml/2006/main" xmlns:r="http://schemas.openxmlformats.org/officeDocument/2006/relationships" xmlns:p="http://schemas.openxmlformats.org/presentationml/2006/main">
  <p:tag name="GENSWF_SLIDE_UID" val="{21D88E29-A1A4-4ADA-9D22-FC02CCF62FAB}:371"/>
</p:tagLst>
</file>

<file path=ppt/tags/tag13.xml><?xml version="1.0" encoding="utf-8"?>
<p:tagLst xmlns:a="http://schemas.openxmlformats.org/drawingml/2006/main" xmlns:r="http://schemas.openxmlformats.org/officeDocument/2006/relationships" xmlns:p="http://schemas.openxmlformats.org/presentationml/2006/main">
  <p:tag name="GENSWF_SLIDE_UID" val="{56E63C28-6E3E-4662-BF18-42B82B433D33}:257"/>
</p:tagLst>
</file>

<file path=ppt/tags/tag130.xml><?xml version="1.0" encoding="utf-8"?>
<p:tagLst xmlns:a="http://schemas.openxmlformats.org/drawingml/2006/main" xmlns:r="http://schemas.openxmlformats.org/officeDocument/2006/relationships" xmlns:p="http://schemas.openxmlformats.org/presentationml/2006/main">
  <p:tag name="GENSWF_SLIDE_UID" val="{AF06337C-30BF-4B74-B7FD-7908C5BFCE69}:372"/>
</p:tagLst>
</file>

<file path=ppt/tags/tag131.xml><?xml version="1.0" encoding="utf-8"?>
<p:tagLst xmlns:a="http://schemas.openxmlformats.org/drawingml/2006/main" xmlns:r="http://schemas.openxmlformats.org/officeDocument/2006/relationships" xmlns:p="http://schemas.openxmlformats.org/presentationml/2006/main">
  <p:tag name="GENSWF_SLIDE_UID" val="{09ACF49D-754A-4801-AD3E-78B1B5E5C1FE}:374"/>
</p:tagLst>
</file>

<file path=ppt/tags/tag132.xml><?xml version="1.0" encoding="utf-8"?>
<p:tagLst xmlns:a="http://schemas.openxmlformats.org/drawingml/2006/main" xmlns:r="http://schemas.openxmlformats.org/officeDocument/2006/relationships" xmlns:p="http://schemas.openxmlformats.org/presentationml/2006/main">
  <p:tag name="GENSWF_SLIDE_UID" val="{273517C2-C070-40AB-B880-A90CBFE04C80}:373"/>
</p:tagLst>
</file>

<file path=ppt/tags/tag133.xml><?xml version="1.0" encoding="utf-8"?>
<p:tagLst xmlns:a="http://schemas.openxmlformats.org/drawingml/2006/main" xmlns:r="http://schemas.openxmlformats.org/officeDocument/2006/relationships" xmlns:p="http://schemas.openxmlformats.org/presentationml/2006/main">
  <p:tag name="GENSWF_SLIDE_UID" val="{1028858E-8C21-4A12-8193-E99501C90B78}:375"/>
</p:tagLst>
</file>

<file path=ppt/tags/tag134.xml><?xml version="1.0" encoding="utf-8"?>
<p:tagLst xmlns:a="http://schemas.openxmlformats.org/drawingml/2006/main" xmlns:r="http://schemas.openxmlformats.org/officeDocument/2006/relationships" xmlns:p="http://schemas.openxmlformats.org/presentationml/2006/main">
  <p:tag name="GENSWF_SLIDE_UID" val="{16C8D351-8BDA-45CE-8A80-F783A1C453C2}:376"/>
</p:tagLst>
</file>

<file path=ppt/tags/tag135.xml><?xml version="1.0" encoding="utf-8"?>
<p:tagLst xmlns:a="http://schemas.openxmlformats.org/drawingml/2006/main" xmlns:r="http://schemas.openxmlformats.org/officeDocument/2006/relationships" xmlns:p="http://schemas.openxmlformats.org/presentationml/2006/main">
  <p:tag name="GENSWF_SLIDE_UID" val="{730B17CB-D3ED-4A12-B323-3A9648BF17D2}:377"/>
</p:tagLst>
</file>

<file path=ppt/tags/tag136.xml><?xml version="1.0" encoding="utf-8"?>
<p:tagLst xmlns:a="http://schemas.openxmlformats.org/drawingml/2006/main" xmlns:r="http://schemas.openxmlformats.org/officeDocument/2006/relationships" xmlns:p="http://schemas.openxmlformats.org/presentationml/2006/main">
  <p:tag name="GENSWF_SLIDE_UID" val="{D5F384BD-3D7B-4537-82F8-33BE33D732A0}:378"/>
</p:tagLst>
</file>

<file path=ppt/tags/tag137.xml><?xml version="1.0" encoding="utf-8"?>
<p:tagLst xmlns:a="http://schemas.openxmlformats.org/drawingml/2006/main" xmlns:r="http://schemas.openxmlformats.org/officeDocument/2006/relationships" xmlns:p="http://schemas.openxmlformats.org/presentationml/2006/main">
  <p:tag name="GENSWF_SLIDE_UID" val="{8BB29C44-FBB7-43F5-A9A1-437ABAD15DDC}:391"/>
</p:tagLst>
</file>

<file path=ppt/tags/tag138.xml><?xml version="1.0" encoding="utf-8"?>
<p:tagLst xmlns:a="http://schemas.openxmlformats.org/drawingml/2006/main" xmlns:r="http://schemas.openxmlformats.org/officeDocument/2006/relationships" xmlns:p="http://schemas.openxmlformats.org/presentationml/2006/main">
  <p:tag name="GENSWF_SLIDE_UID" val="{6DB6EFF8-8D89-4D3A-BA69-4901C50B399B}:393"/>
</p:tagLst>
</file>

<file path=ppt/tags/tag139.xml><?xml version="1.0" encoding="utf-8"?>
<p:tagLst xmlns:a="http://schemas.openxmlformats.org/drawingml/2006/main" xmlns:r="http://schemas.openxmlformats.org/officeDocument/2006/relationships" xmlns:p="http://schemas.openxmlformats.org/presentationml/2006/main">
  <p:tag name="GENSWF_SLIDE_UID" val="{D9C61A0D-2A7E-4428-9256-A92E3C610EB2}:388"/>
</p:tagLst>
</file>

<file path=ppt/tags/tag14.xml><?xml version="1.0" encoding="utf-8"?>
<p:tagLst xmlns:a="http://schemas.openxmlformats.org/drawingml/2006/main" xmlns:r="http://schemas.openxmlformats.org/officeDocument/2006/relationships" xmlns:p="http://schemas.openxmlformats.org/presentationml/2006/main">
  <p:tag name="GENSWF_SLIDE_UID" val="{EB20DDBE-3E66-462E-A29F-B5566B104EA4}:258"/>
</p:tagLst>
</file>

<file path=ppt/tags/tag140.xml><?xml version="1.0" encoding="utf-8"?>
<p:tagLst xmlns:a="http://schemas.openxmlformats.org/drawingml/2006/main" xmlns:r="http://schemas.openxmlformats.org/officeDocument/2006/relationships" xmlns:p="http://schemas.openxmlformats.org/presentationml/2006/main">
  <p:tag name="GENSWF_SLIDE_UID" val="{D99D8B08-4867-43CB-8419-10D7C62AB7DE}:530"/>
</p:tagLst>
</file>

<file path=ppt/tags/tag141.xml><?xml version="1.0" encoding="utf-8"?>
<p:tagLst xmlns:a="http://schemas.openxmlformats.org/drawingml/2006/main" xmlns:r="http://schemas.openxmlformats.org/officeDocument/2006/relationships" xmlns:p="http://schemas.openxmlformats.org/presentationml/2006/main">
  <p:tag name="GENSWF_SLIDE_UID" val="{5D4F7871-C6A3-4EE4-83DB-B5926F2C34FA}:399"/>
</p:tagLst>
</file>

<file path=ppt/tags/tag142.xml><?xml version="1.0" encoding="utf-8"?>
<p:tagLst xmlns:a="http://schemas.openxmlformats.org/drawingml/2006/main" xmlns:r="http://schemas.openxmlformats.org/officeDocument/2006/relationships" xmlns:p="http://schemas.openxmlformats.org/presentationml/2006/main">
  <p:tag name="GENSWF_SLIDE_UID" val="{F6BD3111-A211-4D47-9B5D-FE2903C226BC}:392"/>
</p:tagLst>
</file>

<file path=ppt/tags/tag143.xml><?xml version="1.0" encoding="utf-8"?>
<p:tagLst xmlns:a="http://schemas.openxmlformats.org/drawingml/2006/main" xmlns:r="http://schemas.openxmlformats.org/officeDocument/2006/relationships" xmlns:p="http://schemas.openxmlformats.org/presentationml/2006/main">
  <p:tag name="GENSWF_SLIDE_UID" val="{4A09D8DA-4BC2-4129-9371-53AC3083FBD1}:397"/>
</p:tagLst>
</file>

<file path=ppt/tags/tag144.xml><?xml version="1.0" encoding="utf-8"?>
<p:tagLst xmlns:a="http://schemas.openxmlformats.org/drawingml/2006/main" xmlns:r="http://schemas.openxmlformats.org/officeDocument/2006/relationships" xmlns:p="http://schemas.openxmlformats.org/presentationml/2006/main">
  <p:tag name="GENSWF_SLIDE_UID" val="{37D24496-9A18-4759-AB07-34B067FFAFC5}:395"/>
</p:tagLst>
</file>

<file path=ppt/tags/tag145.xml><?xml version="1.0" encoding="utf-8"?>
<p:tagLst xmlns:a="http://schemas.openxmlformats.org/drawingml/2006/main" xmlns:r="http://schemas.openxmlformats.org/officeDocument/2006/relationships" xmlns:p="http://schemas.openxmlformats.org/presentationml/2006/main">
  <p:tag name="GENSWF_SLIDE_UID" val="{7D6B953E-D58E-438F-810D-4D8F9570EFE6}:394"/>
</p:tagLst>
</file>

<file path=ppt/tags/tag146.xml><?xml version="1.0" encoding="utf-8"?>
<p:tagLst xmlns:a="http://schemas.openxmlformats.org/drawingml/2006/main" xmlns:r="http://schemas.openxmlformats.org/officeDocument/2006/relationships" xmlns:p="http://schemas.openxmlformats.org/presentationml/2006/main">
  <p:tag name="GENSWF_SLIDE_UID" val="{500EA560-5A8B-4543-B007-3D16B8F76C17}:398"/>
</p:tagLst>
</file>

<file path=ppt/tags/tag147.xml><?xml version="1.0" encoding="utf-8"?>
<p:tagLst xmlns:a="http://schemas.openxmlformats.org/drawingml/2006/main" xmlns:r="http://schemas.openxmlformats.org/officeDocument/2006/relationships" xmlns:p="http://schemas.openxmlformats.org/presentationml/2006/main">
  <p:tag name="GENSWF_SLIDE_UID" val="{CFCFF285-D4A7-4BF6-9AF1-FC626F3AAE9A}:396"/>
</p:tagLst>
</file>

<file path=ppt/tags/tag148.xml><?xml version="1.0" encoding="utf-8"?>
<p:tagLst xmlns:a="http://schemas.openxmlformats.org/drawingml/2006/main" xmlns:r="http://schemas.openxmlformats.org/officeDocument/2006/relationships" xmlns:p="http://schemas.openxmlformats.org/presentationml/2006/main">
  <p:tag name="GENSWF_SLIDE_UID" val="{8CE0F5FD-FDE1-4763-82B7-6D1753B807B7}:390"/>
</p:tagLst>
</file>

<file path=ppt/tags/tag149.xml><?xml version="1.0" encoding="utf-8"?>
<p:tagLst xmlns:a="http://schemas.openxmlformats.org/drawingml/2006/main" xmlns:r="http://schemas.openxmlformats.org/officeDocument/2006/relationships" xmlns:p="http://schemas.openxmlformats.org/presentationml/2006/main">
  <p:tag name="GENSWF_SLIDE_UID" val="{4EC36A61-198A-4AC0-91FA-9AEDD414FC35}:531"/>
</p:tagLst>
</file>

<file path=ppt/tags/tag15.xml><?xml version="1.0" encoding="utf-8"?>
<p:tagLst xmlns:a="http://schemas.openxmlformats.org/drawingml/2006/main" xmlns:r="http://schemas.openxmlformats.org/officeDocument/2006/relationships" xmlns:p="http://schemas.openxmlformats.org/presentationml/2006/main">
  <p:tag name="GENSWF_SLIDE_UID" val="{82146B12-09BD-4D7F-AB9F-EF037E501D59}:259"/>
</p:tagLst>
</file>

<file path=ppt/tags/tag150.xml><?xml version="1.0" encoding="utf-8"?>
<p:tagLst xmlns:a="http://schemas.openxmlformats.org/drawingml/2006/main" xmlns:r="http://schemas.openxmlformats.org/officeDocument/2006/relationships" xmlns:p="http://schemas.openxmlformats.org/presentationml/2006/main">
  <p:tag name="GENSWF_SLIDE_UID" val="{2A8E935A-2C40-44A9-9044-FAE8D09D5BA1}:532"/>
</p:tagLst>
</file>

<file path=ppt/tags/tag151.xml><?xml version="1.0" encoding="utf-8"?>
<p:tagLst xmlns:a="http://schemas.openxmlformats.org/drawingml/2006/main" xmlns:r="http://schemas.openxmlformats.org/officeDocument/2006/relationships" xmlns:p="http://schemas.openxmlformats.org/presentationml/2006/main">
  <p:tag name="GENSWF_SLIDE_UID" val="{10A6020F-2F4E-46B6-A3DE-2070A08AAAC0}:380"/>
</p:tagLst>
</file>

<file path=ppt/tags/tag152.xml><?xml version="1.0" encoding="utf-8"?>
<p:tagLst xmlns:a="http://schemas.openxmlformats.org/drawingml/2006/main" xmlns:r="http://schemas.openxmlformats.org/officeDocument/2006/relationships" xmlns:p="http://schemas.openxmlformats.org/presentationml/2006/main">
  <p:tag name="GENSWF_SLIDE_UID" val="{0D086213-08C0-4DFC-955E-070691B744B2}:533"/>
</p:tagLst>
</file>

<file path=ppt/tags/tag153.xml><?xml version="1.0" encoding="utf-8"?>
<p:tagLst xmlns:a="http://schemas.openxmlformats.org/drawingml/2006/main" xmlns:r="http://schemas.openxmlformats.org/officeDocument/2006/relationships" xmlns:p="http://schemas.openxmlformats.org/presentationml/2006/main">
  <p:tag name="GENSWF_SLIDE_UID" val="{7788A65C-184D-4672-B2D6-936EBA5EA910}:416"/>
</p:tagLst>
</file>

<file path=ppt/tags/tag154.xml><?xml version="1.0" encoding="utf-8"?>
<p:tagLst xmlns:a="http://schemas.openxmlformats.org/drawingml/2006/main" xmlns:r="http://schemas.openxmlformats.org/officeDocument/2006/relationships" xmlns:p="http://schemas.openxmlformats.org/presentationml/2006/main">
  <p:tag name="GENSWF_SLIDE_UID" val="{05716E5F-24F8-4C5C-A35A-3DF86F721CBC}:417"/>
</p:tagLst>
</file>

<file path=ppt/tags/tag155.xml><?xml version="1.0" encoding="utf-8"?>
<p:tagLst xmlns:a="http://schemas.openxmlformats.org/drawingml/2006/main" xmlns:r="http://schemas.openxmlformats.org/officeDocument/2006/relationships" xmlns:p="http://schemas.openxmlformats.org/presentationml/2006/main">
  <p:tag name="GENSWF_SLIDE_UID" val="{52292A2F-6F40-4E91-AE28-8CD3CDB32E7F}:418"/>
</p:tagLst>
</file>

<file path=ppt/tags/tag156.xml><?xml version="1.0" encoding="utf-8"?>
<p:tagLst xmlns:a="http://schemas.openxmlformats.org/drawingml/2006/main" xmlns:r="http://schemas.openxmlformats.org/officeDocument/2006/relationships" xmlns:p="http://schemas.openxmlformats.org/presentationml/2006/main">
  <p:tag name="GENSWF_SLIDE_UID" val="{A6AECB55-2A42-4616-A20A-6F154EAFB565}:419"/>
</p:tagLst>
</file>

<file path=ppt/tags/tag157.xml><?xml version="1.0" encoding="utf-8"?>
<p:tagLst xmlns:a="http://schemas.openxmlformats.org/drawingml/2006/main" xmlns:r="http://schemas.openxmlformats.org/officeDocument/2006/relationships" xmlns:p="http://schemas.openxmlformats.org/presentationml/2006/main">
  <p:tag name="GENSWF_SLIDE_UID" val="{3F5E0AF8-ED74-4088-B56D-135D27DA050E}:420"/>
</p:tagLst>
</file>

<file path=ppt/tags/tag158.xml><?xml version="1.0" encoding="utf-8"?>
<p:tagLst xmlns:a="http://schemas.openxmlformats.org/drawingml/2006/main" xmlns:r="http://schemas.openxmlformats.org/officeDocument/2006/relationships" xmlns:p="http://schemas.openxmlformats.org/presentationml/2006/main">
  <p:tag name="GENSWF_SLIDE_UID" val="{3D3F4CE1-84FF-4E0F-8A78-B591645C0509}:421"/>
</p:tagLst>
</file>

<file path=ppt/tags/tag159.xml><?xml version="1.0" encoding="utf-8"?>
<p:tagLst xmlns:a="http://schemas.openxmlformats.org/drawingml/2006/main" xmlns:r="http://schemas.openxmlformats.org/officeDocument/2006/relationships" xmlns:p="http://schemas.openxmlformats.org/presentationml/2006/main">
  <p:tag name="GENSWF_SLIDE_UID" val="{E3A672C1-D83B-4599-9BF4-2D7B63D8FDDA}:401"/>
</p:tagLst>
</file>

<file path=ppt/tags/tag16.xml><?xml version="1.0" encoding="utf-8"?>
<p:tagLst xmlns:a="http://schemas.openxmlformats.org/drawingml/2006/main" xmlns:r="http://schemas.openxmlformats.org/officeDocument/2006/relationships" xmlns:p="http://schemas.openxmlformats.org/presentationml/2006/main">
  <p:tag name="GENSWF_SLIDE_UID" val="{1F918145-D534-4B2F-A562-32651D202DFF}:260"/>
</p:tagLst>
</file>

<file path=ppt/tags/tag160.xml><?xml version="1.0" encoding="utf-8"?>
<p:tagLst xmlns:a="http://schemas.openxmlformats.org/drawingml/2006/main" xmlns:r="http://schemas.openxmlformats.org/officeDocument/2006/relationships" xmlns:p="http://schemas.openxmlformats.org/presentationml/2006/main">
  <p:tag name="GENSWF_SLIDE_UID" val="{A213A5B8-B36D-4E57-AD34-572308BCEAA2}:402"/>
</p:tagLst>
</file>

<file path=ppt/tags/tag161.xml><?xml version="1.0" encoding="utf-8"?>
<p:tagLst xmlns:a="http://schemas.openxmlformats.org/drawingml/2006/main" xmlns:r="http://schemas.openxmlformats.org/officeDocument/2006/relationships" xmlns:p="http://schemas.openxmlformats.org/presentationml/2006/main">
  <p:tag name="GENSWF_SLIDE_UID" val="{8C81D992-24CC-4ABD-AEEF-62AA9D04508B}:425"/>
</p:tagLst>
</file>

<file path=ppt/tags/tag162.xml><?xml version="1.0" encoding="utf-8"?>
<p:tagLst xmlns:a="http://schemas.openxmlformats.org/drawingml/2006/main" xmlns:r="http://schemas.openxmlformats.org/officeDocument/2006/relationships" xmlns:p="http://schemas.openxmlformats.org/presentationml/2006/main">
  <p:tag name="GENSWF_SLIDE_UID" val="{385AEB58-2B47-46C4-97E9-BFAD2F25B6E4}:403"/>
</p:tagLst>
</file>

<file path=ppt/tags/tag163.xml><?xml version="1.0" encoding="utf-8"?>
<p:tagLst xmlns:a="http://schemas.openxmlformats.org/drawingml/2006/main" xmlns:r="http://schemas.openxmlformats.org/officeDocument/2006/relationships" xmlns:p="http://schemas.openxmlformats.org/presentationml/2006/main">
  <p:tag name="GENSWF_SLIDE_UID" val="{A7F0D9E9-BC1E-4787-915C-128E6D2179EE}:404"/>
</p:tagLst>
</file>

<file path=ppt/tags/tag164.xml><?xml version="1.0" encoding="utf-8"?>
<p:tagLst xmlns:a="http://schemas.openxmlformats.org/drawingml/2006/main" xmlns:r="http://schemas.openxmlformats.org/officeDocument/2006/relationships" xmlns:p="http://schemas.openxmlformats.org/presentationml/2006/main">
  <p:tag name="GENSWF_SLIDE_UID" val="{7B9259EC-D5AB-4943-9071-69B166E3FBC3}:405"/>
</p:tagLst>
</file>

<file path=ppt/tags/tag165.xml><?xml version="1.0" encoding="utf-8"?>
<p:tagLst xmlns:a="http://schemas.openxmlformats.org/drawingml/2006/main" xmlns:r="http://schemas.openxmlformats.org/officeDocument/2006/relationships" xmlns:p="http://schemas.openxmlformats.org/presentationml/2006/main">
  <p:tag name="GENSWF_SLIDE_UID" val="{36F6DFE7-A46B-474A-970D-F420BF6230BD}:407"/>
</p:tagLst>
</file>

<file path=ppt/tags/tag166.xml><?xml version="1.0" encoding="utf-8"?>
<p:tagLst xmlns:a="http://schemas.openxmlformats.org/drawingml/2006/main" xmlns:r="http://schemas.openxmlformats.org/officeDocument/2006/relationships" xmlns:p="http://schemas.openxmlformats.org/presentationml/2006/main">
  <p:tag name="GENSWF_SLIDE_UID" val="{49D84C98-E104-4B5D-BA40-6E469870265E}:409"/>
</p:tagLst>
</file>

<file path=ppt/tags/tag167.xml><?xml version="1.0" encoding="utf-8"?>
<p:tagLst xmlns:a="http://schemas.openxmlformats.org/drawingml/2006/main" xmlns:r="http://schemas.openxmlformats.org/officeDocument/2006/relationships" xmlns:p="http://schemas.openxmlformats.org/presentationml/2006/main">
  <p:tag name="GENSWF_SLIDE_UID" val="{04186CD9-001B-43B5-80EF-864E88B9B6A8}:408"/>
</p:tagLst>
</file>

<file path=ppt/tags/tag168.xml><?xml version="1.0" encoding="utf-8"?>
<p:tagLst xmlns:a="http://schemas.openxmlformats.org/drawingml/2006/main" xmlns:r="http://schemas.openxmlformats.org/officeDocument/2006/relationships" xmlns:p="http://schemas.openxmlformats.org/presentationml/2006/main">
  <p:tag name="GENSWF_SLIDE_UID" val="{BE6C553F-6D5A-4374-92A9-7B45DAB30EFE}:410"/>
</p:tagLst>
</file>

<file path=ppt/tags/tag169.xml><?xml version="1.0" encoding="utf-8"?>
<p:tagLst xmlns:a="http://schemas.openxmlformats.org/drawingml/2006/main" xmlns:r="http://schemas.openxmlformats.org/officeDocument/2006/relationships" xmlns:p="http://schemas.openxmlformats.org/presentationml/2006/main">
  <p:tag name="GENSWF_SLIDE_UID" val="{4F5E2CC4-E1F8-4985-B6B1-00109E3E894E}:411"/>
</p:tagLst>
</file>

<file path=ppt/tags/tag17.xml><?xml version="1.0" encoding="utf-8"?>
<p:tagLst xmlns:a="http://schemas.openxmlformats.org/drawingml/2006/main" xmlns:r="http://schemas.openxmlformats.org/officeDocument/2006/relationships" xmlns:p="http://schemas.openxmlformats.org/presentationml/2006/main">
  <p:tag name="GENSWF_SLIDE_UID" val="{EE654F1A-8B44-464D-9AB4-E46ACA43A439}:309"/>
</p:tagLst>
</file>

<file path=ppt/tags/tag170.xml><?xml version="1.0" encoding="utf-8"?>
<p:tagLst xmlns:a="http://schemas.openxmlformats.org/drawingml/2006/main" xmlns:r="http://schemas.openxmlformats.org/officeDocument/2006/relationships" xmlns:p="http://schemas.openxmlformats.org/presentationml/2006/main">
  <p:tag name="GENSWF_SLIDE_UID" val="{D4201B02-E989-406B-AC44-A975849E78FF}:413"/>
</p:tagLst>
</file>

<file path=ppt/tags/tag171.xml><?xml version="1.0" encoding="utf-8"?>
<p:tagLst xmlns:a="http://schemas.openxmlformats.org/drawingml/2006/main" xmlns:r="http://schemas.openxmlformats.org/officeDocument/2006/relationships" xmlns:p="http://schemas.openxmlformats.org/presentationml/2006/main">
  <p:tag name="GENSWF_SLIDE_UID" val="{3B604A18-D8EB-4DB9-9B95-96509F7A9114}:535"/>
</p:tagLst>
</file>

<file path=ppt/tags/tag172.xml><?xml version="1.0" encoding="utf-8"?>
<p:tagLst xmlns:a="http://schemas.openxmlformats.org/drawingml/2006/main" xmlns:r="http://schemas.openxmlformats.org/officeDocument/2006/relationships" xmlns:p="http://schemas.openxmlformats.org/presentationml/2006/main">
  <p:tag name="GENSWF_SLIDE_UID" val="{4B78A7BE-1B4A-419D-89FA-F41B05F6042B}:536"/>
</p:tagLst>
</file>

<file path=ppt/tags/tag173.xml><?xml version="1.0" encoding="utf-8"?>
<p:tagLst xmlns:a="http://schemas.openxmlformats.org/drawingml/2006/main" xmlns:r="http://schemas.openxmlformats.org/officeDocument/2006/relationships" xmlns:p="http://schemas.openxmlformats.org/presentationml/2006/main">
  <p:tag name="GENSWF_SLIDE_UID" val="{60ADE72A-C347-40DC-AC10-959CA569CF42}:415"/>
</p:tagLst>
</file>

<file path=ppt/tags/tag174.xml><?xml version="1.0" encoding="utf-8"?>
<p:tagLst xmlns:a="http://schemas.openxmlformats.org/drawingml/2006/main" xmlns:r="http://schemas.openxmlformats.org/officeDocument/2006/relationships" xmlns:p="http://schemas.openxmlformats.org/presentationml/2006/main">
  <p:tag name="GENSWF_SLIDE_UID" val="{58412982-6DB0-4BA0-A088-72B82EA2CAF4}:538"/>
</p:tagLst>
</file>

<file path=ppt/tags/tag175.xml><?xml version="1.0" encoding="utf-8"?>
<p:tagLst xmlns:a="http://schemas.openxmlformats.org/drawingml/2006/main" xmlns:r="http://schemas.openxmlformats.org/officeDocument/2006/relationships" xmlns:p="http://schemas.openxmlformats.org/presentationml/2006/main">
  <p:tag name="GENSWF_SLIDE_UID" val="{1DFF1807-0429-410E-8533-C4A254D93974}:539"/>
</p:tagLst>
</file>

<file path=ppt/tags/tag176.xml><?xml version="1.0" encoding="utf-8"?>
<p:tagLst xmlns:a="http://schemas.openxmlformats.org/drawingml/2006/main" xmlns:r="http://schemas.openxmlformats.org/officeDocument/2006/relationships" xmlns:p="http://schemas.openxmlformats.org/presentationml/2006/main">
  <p:tag name="GENSWF_SLIDE_UID" val="{E72DFC39-2615-4D49-B3FD-B6DBC5DB2F5B}:414"/>
</p:tagLst>
</file>

<file path=ppt/tags/tag177.xml><?xml version="1.0" encoding="utf-8"?>
<p:tagLst xmlns:a="http://schemas.openxmlformats.org/drawingml/2006/main" xmlns:r="http://schemas.openxmlformats.org/officeDocument/2006/relationships" xmlns:p="http://schemas.openxmlformats.org/presentationml/2006/main">
  <p:tag name="GENSWF_SLIDE_UID" val="{61BC281B-0857-4321-9585-9FA409326D9F}:537"/>
</p:tagLst>
</file>

<file path=ppt/tags/tag178.xml><?xml version="1.0" encoding="utf-8"?>
<p:tagLst xmlns:a="http://schemas.openxmlformats.org/drawingml/2006/main" xmlns:r="http://schemas.openxmlformats.org/officeDocument/2006/relationships" xmlns:p="http://schemas.openxmlformats.org/presentationml/2006/main">
  <p:tag name="GENSWF_SLIDE_UID" val="{2E2D33F1-6933-439E-A394-8950A3FDCEA4}:412"/>
</p:tagLst>
</file>

<file path=ppt/tags/tag179.xml><?xml version="1.0" encoding="utf-8"?>
<p:tagLst xmlns:a="http://schemas.openxmlformats.org/drawingml/2006/main" xmlns:r="http://schemas.openxmlformats.org/officeDocument/2006/relationships" xmlns:p="http://schemas.openxmlformats.org/presentationml/2006/main">
  <p:tag name="GENSWF_SLIDE_UID" val="{F6FCDDB0-8BAF-4CDB-BB96-EC463C86D8BF}:534"/>
</p:tagLst>
</file>

<file path=ppt/tags/tag18.xml><?xml version="1.0" encoding="utf-8"?>
<p:tagLst xmlns:a="http://schemas.openxmlformats.org/drawingml/2006/main" xmlns:r="http://schemas.openxmlformats.org/officeDocument/2006/relationships" xmlns:p="http://schemas.openxmlformats.org/presentationml/2006/main">
  <p:tag name="GENSWF_SLIDE_UID" val="{DC8D564F-C9E1-40AB-A8E7-AE1C33AEE145}:265"/>
</p:tagLst>
</file>

<file path=ppt/tags/tag180.xml><?xml version="1.0" encoding="utf-8"?>
<p:tagLst xmlns:a="http://schemas.openxmlformats.org/drawingml/2006/main" xmlns:r="http://schemas.openxmlformats.org/officeDocument/2006/relationships" xmlns:p="http://schemas.openxmlformats.org/presentationml/2006/main">
  <p:tag name="GENSWF_SLIDE_UID" val="{2AB2DE81-C9B4-4356-B5A9-B69A292B9D91}:432"/>
</p:tagLst>
</file>

<file path=ppt/tags/tag181.xml><?xml version="1.0" encoding="utf-8"?>
<p:tagLst xmlns:a="http://schemas.openxmlformats.org/drawingml/2006/main" xmlns:r="http://schemas.openxmlformats.org/officeDocument/2006/relationships" xmlns:p="http://schemas.openxmlformats.org/presentationml/2006/main">
  <p:tag name="GENSWF_SLIDE_UID" val="{9FB845D9-AF7B-4980-8D5D-29B28CF28744}:563"/>
</p:tagLst>
</file>

<file path=ppt/tags/tag182.xml><?xml version="1.0" encoding="utf-8"?>
<p:tagLst xmlns:a="http://schemas.openxmlformats.org/drawingml/2006/main" xmlns:r="http://schemas.openxmlformats.org/officeDocument/2006/relationships" xmlns:p="http://schemas.openxmlformats.org/presentationml/2006/main">
  <p:tag name="GENSWF_SLIDE_UID" val="{95D80793-F903-428E-B891-50AB7DFCB7E8}:435"/>
</p:tagLst>
</file>

<file path=ppt/tags/tag183.xml><?xml version="1.0" encoding="utf-8"?>
<p:tagLst xmlns:a="http://schemas.openxmlformats.org/drawingml/2006/main" xmlns:r="http://schemas.openxmlformats.org/officeDocument/2006/relationships" xmlns:p="http://schemas.openxmlformats.org/presentationml/2006/main">
  <p:tag name="GENSWF_SLIDE_UID" val="{8456EBBB-DB8B-4CDB-8BF6-29B63ECD668C}:434"/>
</p:tagLst>
</file>

<file path=ppt/tags/tag184.xml><?xml version="1.0" encoding="utf-8"?>
<p:tagLst xmlns:a="http://schemas.openxmlformats.org/drawingml/2006/main" xmlns:r="http://schemas.openxmlformats.org/officeDocument/2006/relationships" xmlns:p="http://schemas.openxmlformats.org/presentationml/2006/main">
  <p:tag name="GENSWF_SLIDE_UID" val="{5499E2F9-A248-4E78-BB5D-FA9F5BC40810}:433"/>
</p:tagLst>
</file>

<file path=ppt/tags/tag185.xml><?xml version="1.0" encoding="utf-8"?>
<p:tagLst xmlns:a="http://schemas.openxmlformats.org/drawingml/2006/main" xmlns:r="http://schemas.openxmlformats.org/officeDocument/2006/relationships" xmlns:p="http://schemas.openxmlformats.org/presentationml/2006/main">
  <p:tag name="GENSWF_SLIDE_UID" val="{622590C4-BE62-4A49-92EF-EBC543D8C038}:436"/>
</p:tagLst>
</file>

<file path=ppt/tags/tag186.xml><?xml version="1.0" encoding="utf-8"?>
<p:tagLst xmlns:a="http://schemas.openxmlformats.org/drawingml/2006/main" xmlns:r="http://schemas.openxmlformats.org/officeDocument/2006/relationships" xmlns:p="http://schemas.openxmlformats.org/presentationml/2006/main">
  <p:tag name="GENSWF_SLIDE_UID" val="{0A0AA0B8-C951-4955-B3B9-3B5DC9C5F56C}:437"/>
</p:tagLst>
</file>

<file path=ppt/tags/tag187.xml><?xml version="1.0" encoding="utf-8"?>
<p:tagLst xmlns:a="http://schemas.openxmlformats.org/drawingml/2006/main" xmlns:r="http://schemas.openxmlformats.org/officeDocument/2006/relationships" xmlns:p="http://schemas.openxmlformats.org/presentationml/2006/main">
  <p:tag name="GENSWF_SLIDE_UID" val="{F53F6B34-084A-4523-BD4F-A6B43812D83C}:438"/>
</p:tagLst>
</file>

<file path=ppt/tags/tag188.xml><?xml version="1.0" encoding="utf-8"?>
<p:tagLst xmlns:a="http://schemas.openxmlformats.org/drawingml/2006/main" xmlns:r="http://schemas.openxmlformats.org/officeDocument/2006/relationships" xmlns:p="http://schemas.openxmlformats.org/presentationml/2006/main">
  <p:tag name="GENSWF_SLIDE_UID" val="{6225A08C-A3F4-49E5-8F6D-4FF347144A12}:439"/>
</p:tagLst>
</file>

<file path=ppt/tags/tag189.xml><?xml version="1.0" encoding="utf-8"?>
<p:tagLst xmlns:a="http://schemas.openxmlformats.org/drawingml/2006/main" xmlns:r="http://schemas.openxmlformats.org/officeDocument/2006/relationships" xmlns:p="http://schemas.openxmlformats.org/presentationml/2006/main">
  <p:tag name="GENSWF_SLIDE_UID" val="{0E0C82E8-E628-4573-AE8F-36A4A6A13932}:440"/>
</p:tagLst>
</file>

<file path=ppt/tags/tag19.xml><?xml version="1.0" encoding="utf-8"?>
<p:tagLst xmlns:a="http://schemas.openxmlformats.org/drawingml/2006/main" xmlns:r="http://schemas.openxmlformats.org/officeDocument/2006/relationships" xmlns:p="http://schemas.openxmlformats.org/presentationml/2006/main">
  <p:tag name="GENSWF_SLIDE_UID" val="{341DCE9F-3046-4C4F-80E7-5BCC34EA52AA}:263"/>
</p:tagLst>
</file>

<file path=ppt/tags/tag190.xml><?xml version="1.0" encoding="utf-8"?>
<p:tagLst xmlns:a="http://schemas.openxmlformats.org/drawingml/2006/main" xmlns:r="http://schemas.openxmlformats.org/officeDocument/2006/relationships" xmlns:p="http://schemas.openxmlformats.org/presentationml/2006/main">
  <p:tag name="GENSWF_SLIDE_UID" val="{E55A3069-9C7D-42AD-9893-EE677D3B74D5}:441"/>
</p:tagLst>
</file>

<file path=ppt/tags/tag191.xml><?xml version="1.0" encoding="utf-8"?>
<p:tagLst xmlns:a="http://schemas.openxmlformats.org/drawingml/2006/main" xmlns:r="http://schemas.openxmlformats.org/officeDocument/2006/relationships" xmlns:p="http://schemas.openxmlformats.org/presentationml/2006/main">
  <p:tag name="GENSWF_SLIDE_UID" val="{1B8CB40F-4C4B-48FD-B13D-81D91CA785AB}:442"/>
</p:tagLst>
</file>

<file path=ppt/tags/tag192.xml><?xml version="1.0" encoding="utf-8"?>
<p:tagLst xmlns:a="http://schemas.openxmlformats.org/drawingml/2006/main" xmlns:r="http://schemas.openxmlformats.org/officeDocument/2006/relationships" xmlns:p="http://schemas.openxmlformats.org/presentationml/2006/main">
  <p:tag name="GENSWF_SLIDE_UID" val="{3A6D15DD-C161-412D-9C37-14042CED4C8E}:443"/>
</p:tagLst>
</file>

<file path=ppt/tags/tag193.xml><?xml version="1.0" encoding="utf-8"?>
<p:tagLst xmlns:a="http://schemas.openxmlformats.org/drawingml/2006/main" xmlns:r="http://schemas.openxmlformats.org/officeDocument/2006/relationships" xmlns:p="http://schemas.openxmlformats.org/presentationml/2006/main">
  <p:tag name="GENSWF_SLIDE_UID" val="{010CF0EF-2474-4928-B602-BC4FB427B8CB}:540"/>
</p:tagLst>
</file>

<file path=ppt/tags/tag194.xml><?xml version="1.0" encoding="utf-8"?>
<p:tagLst xmlns:a="http://schemas.openxmlformats.org/drawingml/2006/main" xmlns:r="http://schemas.openxmlformats.org/officeDocument/2006/relationships" xmlns:p="http://schemas.openxmlformats.org/presentationml/2006/main">
  <p:tag name="GENSWF_SLIDE_UID" val="{9CD31D8A-165A-4D7E-AD9B-107B0538C338}:444"/>
</p:tagLst>
</file>

<file path=ppt/tags/tag195.xml><?xml version="1.0" encoding="utf-8"?>
<p:tagLst xmlns:a="http://schemas.openxmlformats.org/drawingml/2006/main" xmlns:r="http://schemas.openxmlformats.org/officeDocument/2006/relationships" xmlns:p="http://schemas.openxmlformats.org/presentationml/2006/main">
  <p:tag name="GENSWF_SLIDE_UID" val="{95413769-4EC7-4C7F-8FB8-0445A7EAC5B4}:445"/>
</p:tagLst>
</file>

<file path=ppt/tags/tag196.xml><?xml version="1.0" encoding="utf-8"?>
<p:tagLst xmlns:a="http://schemas.openxmlformats.org/drawingml/2006/main" xmlns:r="http://schemas.openxmlformats.org/officeDocument/2006/relationships" xmlns:p="http://schemas.openxmlformats.org/presentationml/2006/main">
  <p:tag name="GENSWF_SLIDE_UID" val="{EC22D75F-137D-4322-B259-7828F6B37276}:446"/>
</p:tagLst>
</file>

<file path=ppt/tags/tag197.xml><?xml version="1.0" encoding="utf-8"?>
<p:tagLst xmlns:a="http://schemas.openxmlformats.org/drawingml/2006/main" xmlns:r="http://schemas.openxmlformats.org/officeDocument/2006/relationships" xmlns:p="http://schemas.openxmlformats.org/presentationml/2006/main">
  <p:tag name="GENSWF_SLIDE_UID" val="{F20CF784-3861-4E01-9A95-EE41BC5B0DD0}:447"/>
</p:tagLst>
</file>

<file path=ppt/tags/tag198.xml><?xml version="1.0" encoding="utf-8"?>
<p:tagLst xmlns:a="http://schemas.openxmlformats.org/drawingml/2006/main" xmlns:r="http://schemas.openxmlformats.org/officeDocument/2006/relationships" xmlns:p="http://schemas.openxmlformats.org/presentationml/2006/main">
  <p:tag name="GENSWF_SLIDE_UID" val="{30699443-F69F-4921-933D-EAD0EDB06B67}:564"/>
</p:tagLst>
</file>

<file path=ppt/tags/tag199.xml><?xml version="1.0" encoding="utf-8"?>
<p:tagLst xmlns:a="http://schemas.openxmlformats.org/drawingml/2006/main" xmlns:r="http://schemas.openxmlformats.org/officeDocument/2006/relationships" xmlns:p="http://schemas.openxmlformats.org/presentationml/2006/main">
  <p:tag name="GENSWF_SLIDE_UID" val="{3FE0D2EC-FFF0-4F3F-9069-37A64EFE9645}:542"/>
</p:tagLst>
</file>

<file path=ppt/tags/tag2.xml><?xml version="1.0" encoding="utf-8"?>
<p:tagLst xmlns:a="http://schemas.openxmlformats.org/drawingml/2006/main" xmlns:r="http://schemas.openxmlformats.org/officeDocument/2006/relationships" xmlns:p="http://schemas.openxmlformats.org/presentationml/2006/main">
  <p:tag name="GENSWF_SLIDE_UID" val="{F15E52A8-BD93-45A1-8F72-5553BCE146D1}:494"/>
</p:tagLst>
</file>

<file path=ppt/tags/tag20.xml><?xml version="1.0" encoding="utf-8"?>
<p:tagLst xmlns:a="http://schemas.openxmlformats.org/drawingml/2006/main" xmlns:r="http://schemas.openxmlformats.org/officeDocument/2006/relationships" xmlns:p="http://schemas.openxmlformats.org/presentationml/2006/main">
  <p:tag name="GENSWF_SLIDE_UID" val="{162059DA-323F-4C24-8C89-32E2F9C0D730}:282"/>
</p:tagLst>
</file>

<file path=ppt/tags/tag200.xml><?xml version="1.0" encoding="utf-8"?>
<p:tagLst xmlns:a="http://schemas.openxmlformats.org/drawingml/2006/main" xmlns:r="http://schemas.openxmlformats.org/officeDocument/2006/relationships" xmlns:p="http://schemas.openxmlformats.org/presentationml/2006/main">
  <p:tag name="GENSWF_SLIDE_UID" val="{044487A2-D571-4965-ADDF-FAC45A269390}:448"/>
</p:tagLst>
</file>

<file path=ppt/tags/tag201.xml><?xml version="1.0" encoding="utf-8"?>
<p:tagLst xmlns:a="http://schemas.openxmlformats.org/drawingml/2006/main" xmlns:r="http://schemas.openxmlformats.org/officeDocument/2006/relationships" xmlns:p="http://schemas.openxmlformats.org/presentationml/2006/main">
  <p:tag name="GENSWF_SLIDE_UID" val="{A552AC18-853C-4B07-9930-A6B0B2B25D18}:449"/>
</p:tagLst>
</file>

<file path=ppt/tags/tag202.xml><?xml version="1.0" encoding="utf-8"?>
<p:tagLst xmlns:a="http://schemas.openxmlformats.org/drawingml/2006/main" xmlns:r="http://schemas.openxmlformats.org/officeDocument/2006/relationships" xmlns:p="http://schemas.openxmlformats.org/presentationml/2006/main">
  <p:tag name="GENSWF_SLIDE_UID" val="{77641AA1-513C-4310-9781-0E6045E518A7}:450"/>
</p:tagLst>
</file>

<file path=ppt/tags/tag203.xml><?xml version="1.0" encoding="utf-8"?>
<p:tagLst xmlns:a="http://schemas.openxmlformats.org/drawingml/2006/main" xmlns:r="http://schemas.openxmlformats.org/officeDocument/2006/relationships" xmlns:p="http://schemas.openxmlformats.org/presentationml/2006/main">
  <p:tag name="GENSWF_SLIDE_UID" val="{456DAAD0-E286-48C8-99CB-DE13AEEBD1E5}:451"/>
</p:tagLst>
</file>

<file path=ppt/tags/tag204.xml><?xml version="1.0" encoding="utf-8"?>
<p:tagLst xmlns:a="http://schemas.openxmlformats.org/drawingml/2006/main" xmlns:r="http://schemas.openxmlformats.org/officeDocument/2006/relationships" xmlns:p="http://schemas.openxmlformats.org/presentationml/2006/main">
  <p:tag name="GENSWF_SLIDE_UID" val="{64CB2B3F-910C-4D63-B66A-42DFB89E6562}:454"/>
</p:tagLst>
</file>

<file path=ppt/tags/tag205.xml><?xml version="1.0" encoding="utf-8"?>
<p:tagLst xmlns:a="http://schemas.openxmlformats.org/drawingml/2006/main" xmlns:r="http://schemas.openxmlformats.org/officeDocument/2006/relationships" xmlns:p="http://schemas.openxmlformats.org/presentationml/2006/main">
  <p:tag name="GENSWF_SLIDE_UID" val="{3230B042-2E97-49E9-8BA9-BFF7A4A396FA}:453"/>
</p:tagLst>
</file>

<file path=ppt/tags/tag206.xml><?xml version="1.0" encoding="utf-8"?>
<p:tagLst xmlns:a="http://schemas.openxmlformats.org/drawingml/2006/main" xmlns:r="http://schemas.openxmlformats.org/officeDocument/2006/relationships" xmlns:p="http://schemas.openxmlformats.org/presentationml/2006/main">
  <p:tag name="GENSWF_SLIDE_UID" val="{AEC889F3-9A8E-4442-931B-0FEB7CE78653}:452"/>
</p:tagLst>
</file>

<file path=ppt/tags/tag207.xml><?xml version="1.0" encoding="utf-8"?>
<p:tagLst xmlns:a="http://schemas.openxmlformats.org/drawingml/2006/main" xmlns:r="http://schemas.openxmlformats.org/officeDocument/2006/relationships" xmlns:p="http://schemas.openxmlformats.org/presentationml/2006/main">
  <p:tag name="GENSWF_SLIDE_UID" val="{362B6531-FC7E-469F-B2D7-4E80F6C6F6EC}:455"/>
</p:tagLst>
</file>

<file path=ppt/tags/tag208.xml><?xml version="1.0" encoding="utf-8"?>
<p:tagLst xmlns:a="http://schemas.openxmlformats.org/drawingml/2006/main" xmlns:r="http://schemas.openxmlformats.org/officeDocument/2006/relationships" xmlns:p="http://schemas.openxmlformats.org/presentationml/2006/main">
  <p:tag name="GENSWF_SLIDE_UID" val="{2FEEA302-621E-4BB5-A707-A3F8A5D40093}:456"/>
</p:tagLst>
</file>

<file path=ppt/tags/tag209.xml><?xml version="1.0" encoding="utf-8"?>
<p:tagLst xmlns:a="http://schemas.openxmlformats.org/drawingml/2006/main" xmlns:r="http://schemas.openxmlformats.org/officeDocument/2006/relationships" xmlns:p="http://schemas.openxmlformats.org/presentationml/2006/main">
  <p:tag name="GENSWF_SLIDE_UID" val="{8EF00514-CC81-4976-9F29-D95F679E3A8A}:457"/>
</p:tagLst>
</file>

<file path=ppt/tags/tag21.xml><?xml version="1.0" encoding="utf-8"?>
<p:tagLst xmlns:a="http://schemas.openxmlformats.org/drawingml/2006/main" xmlns:r="http://schemas.openxmlformats.org/officeDocument/2006/relationships" xmlns:p="http://schemas.openxmlformats.org/presentationml/2006/main">
  <p:tag name="GENSWF_SLIDE_UID" val="{7FFB2E16-23AF-46C3-B55C-A48706A47FCA}:510"/>
</p:tagLst>
</file>

<file path=ppt/tags/tag210.xml><?xml version="1.0" encoding="utf-8"?>
<p:tagLst xmlns:a="http://schemas.openxmlformats.org/drawingml/2006/main" xmlns:r="http://schemas.openxmlformats.org/officeDocument/2006/relationships" xmlns:p="http://schemas.openxmlformats.org/presentationml/2006/main">
  <p:tag name="GENSWF_SLIDE_UID" val="{4CD75C24-8CA0-44DE-AF00-46E3BD1404E7}:458"/>
</p:tagLst>
</file>

<file path=ppt/tags/tag211.xml><?xml version="1.0" encoding="utf-8"?>
<p:tagLst xmlns:a="http://schemas.openxmlformats.org/drawingml/2006/main" xmlns:r="http://schemas.openxmlformats.org/officeDocument/2006/relationships" xmlns:p="http://schemas.openxmlformats.org/presentationml/2006/main">
  <p:tag name="GENSWF_SLIDE_UID" val="{B1571CE6-80DE-4E80-8782-58C998FF1AEB}:565"/>
</p:tagLst>
</file>

<file path=ppt/tags/tag212.xml><?xml version="1.0" encoding="utf-8"?>
<p:tagLst xmlns:a="http://schemas.openxmlformats.org/drawingml/2006/main" xmlns:r="http://schemas.openxmlformats.org/officeDocument/2006/relationships" xmlns:p="http://schemas.openxmlformats.org/presentationml/2006/main">
  <p:tag name="GENSWF_SLIDE_UID" val="{154FDCF3-6E16-40F9-934C-BA5C7780109B}:460"/>
</p:tagLst>
</file>

<file path=ppt/tags/tag213.xml><?xml version="1.0" encoding="utf-8"?>
<p:tagLst xmlns:a="http://schemas.openxmlformats.org/drawingml/2006/main" xmlns:r="http://schemas.openxmlformats.org/officeDocument/2006/relationships" xmlns:p="http://schemas.openxmlformats.org/presentationml/2006/main">
  <p:tag name="GENSWF_SLIDE_UID" val="{51ADE805-3E66-4780-812D-FDDEBD856630}:463"/>
</p:tagLst>
</file>

<file path=ppt/tags/tag214.xml><?xml version="1.0" encoding="utf-8"?>
<p:tagLst xmlns:a="http://schemas.openxmlformats.org/drawingml/2006/main" xmlns:r="http://schemas.openxmlformats.org/officeDocument/2006/relationships" xmlns:p="http://schemas.openxmlformats.org/presentationml/2006/main">
  <p:tag name="GENSWF_SLIDE_UID" val="{71F11547-D0CF-413F-9EC7-72619979E9AC}:461"/>
</p:tagLst>
</file>

<file path=ppt/tags/tag215.xml><?xml version="1.0" encoding="utf-8"?>
<p:tagLst xmlns:a="http://schemas.openxmlformats.org/drawingml/2006/main" xmlns:r="http://schemas.openxmlformats.org/officeDocument/2006/relationships" xmlns:p="http://schemas.openxmlformats.org/presentationml/2006/main">
  <p:tag name="GENSWF_SLIDE_UID" val="{580E3CBE-3876-4A13-806B-6A4F5BF37526}:462"/>
</p:tagLst>
</file>

<file path=ppt/tags/tag216.xml><?xml version="1.0" encoding="utf-8"?>
<p:tagLst xmlns:a="http://schemas.openxmlformats.org/drawingml/2006/main" xmlns:r="http://schemas.openxmlformats.org/officeDocument/2006/relationships" xmlns:p="http://schemas.openxmlformats.org/presentationml/2006/main">
  <p:tag name="GENSWF_SLIDE_UID" val="{193F2E6A-B897-4E70-9050-8660CBA0E0DE}:545"/>
</p:tagLst>
</file>

<file path=ppt/tags/tag217.xml><?xml version="1.0" encoding="utf-8"?>
<p:tagLst xmlns:a="http://schemas.openxmlformats.org/drawingml/2006/main" xmlns:r="http://schemas.openxmlformats.org/officeDocument/2006/relationships" xmlns:p="http://schemas.openxmlformats.org/presentationml/2006/main">
  <p:tag name="GENSWF_SLIDE_UID" val="{6A385B60-FF98-4216-8F51-4975B2A82C43}:546"/>
</p:tagLst>
</file>

<file path=ppt/tags/tag218.xml><?xml version="1.0" encoding="utf-8"?>
<p:tagLst xmlns:a="http://schemas.openxmlformats.org/drawingml/2006/main" xmlns:r="http://schemas.openxmlformats.org/officeDocument/2006/relationships" xmlns:p="http://schemas.openxmlformats.org/presentationml/2006/main">
  <p:tag name="GENSWF_SLIDE_UID" val="{BB282435-3071-420A-9420-D57836627144}:543"/>
</p:tagLst>
</file>

<file path=ppt/tags/tag219.xml><?xml version="1.0" encoding="utf-8"?>
<p:tagLst xmlns:a="http://schemas.openxmlformats.org/drawingml/2006/main" xmlns:r="http://schemas.openxmlformats.org/officeDocument/2006/relationships" xmlns:p="http://schemas.openxmlformats.org/presentationml/2006/main">
  <p:tag name="GENSWF_SLIDE_UID" val="{1EC1683D-22A4-45D3-BD32-16E0AEB98B9F}:464"/>
</p:tagLst>
</file>

<file path=ppt/tags/tag22.xml><?xml version="1.0" encoding="utf-8"?>
<p:tagLst xmlns:a="http://schemas.openxmlformats.org/drawingml/2006/main" xmlns:r="http://schemas.openxmlformats.org/officeDocument/2006/relationships" xmlns:p="http://schemas.openxmlformats.org/presentationml/2006/main">
  <p:tag name="GENSWF_SLIDE_UID" val="{7E73A46B-E92A-4159-8BEF-74E9D89C67FA}:509"/>
</p:tagLst>
</file>

<file path=ppt/tags/tag220.xml><?xml version="1.0" encoding="utf-8"?>
<p:tagLst xmlns:a="http://schemas.openxmlformats.org/drawingml/2006/main" xmlns:r="http://schemas.openxmlformats.org/officeDocument/2006/relationships" xmlns:p="http://schemas.openxmlformats.org/presentationml/2006/main">
  <p:tag name="GENSWF_SLIDE_UID" val="{F471464F-E36D-4A76-9B65-CF7F9E5A56B2}:466"/>
</p:tagLst>
</file>

<file path=ppt/tags/tag221.xml><?xml version="1.0" encoding="utf-8"?>
<p:tagLst xmlns:a="http://schemas.openxmlformats.org/drawingml/2006/main" xmlns:r="http://schemas.openxmlformats.org/officeDocument/2006/relationships" xmlns:p="http://schemas.openxmlformats.org/presentationml/2006/main">
  <p:tag name="GENSWF_SLIDE_UID" val="{3C170A35-3278-4240-9E54-17EE64AA3B71}:465"/>
</p:tagLst>
</file>

<file path=ppt/tags/tag222.xml><?xml version="1.0" encoding="utf-8"?>
<p:tagLst xmlns:a="http://schemas.openxmlformats.org/drawingml/2006/main" xmlns:r="http://schemas.openxmlformats.org/officeDocument/2006/relationships" xmlns:p="http://schemas.openxmlformats.org/presentationml/2006/main">
  <p:tag name="GENSWF_SLIDE_UID" val="{E112A847-705D-4FDD-9CD8-0D3A5C1667A6}:467"/>
</p:tagLst>
</file>

<file path=ppt/tags/tag223.xml><?xml version="1.0" encoding="utf-8"?>
<p:tagLst xmlns:a="http://schemas.openxmlformats.org/drawingml/2006/main" xmlns:r="http://schemas.openxmlformats.org/officeDocument/2006/relationships" xmlns:p="http://schemas.openxmlformats.org/presentationml/2006/main">
  <p:tag name="GENSWF_SLIDE_UID" val="{26AC5006-71A4-46EC-B519-9EB5A8689694}:468"/>
</p:tagLst>
</file>

<file path=ppt/tags/tag224.xml><?xml version="1.0" encoding="utf-8"?>
<p:tagLst xmlns:a="http://schemas.openxmlformats.org/drawingml/2006/main" xmlns:r="http://schemas.openxmlformats.org/officeDocument/2006/relationships" xmlns:p="http://schemas.openxmlformats.org/presentationml/2006/main">
  <p:tag name="GENSWF_SLIDE_UID" val="{5D3FFE42-EB70-41B9-AD82-7C80BA47B8CE}:469"/>
</p:tagLst>
</file>

<file path=ppt/tags/tag225.xml><?xml version="1.0" encoding="utf-8"?>
<p:tagLst xmlns:a="http://schemas.openxmlformats.org/drawingml/2006/main" xmlns:r="http://schemas.openxmlformats.org/officeDocument/2006/relationships" xmlns:p="http://schemas.openxmlformats.org/presentationml/2006/main">
  <p:tag name="GENSWF_SLIDE_UID" val="{EE9F2BB2-7AC0-4ECB-8FE4-FFDF976F5C4C}:470"/>
</p:tagLst>
</file>

<file path=ppt/tags/tag226.xml><?xml version="1.0" encoding="utf-8"?>
<p:tagLst xmlns:a="http://schemas.openxmlformats.org/drawingml/2006/main" xmlns:r="http://schemas.openxmlformats.org/officeDocument/2006/relationships" xmlns:p="http://schemas.openxmlformats.org/presentationml/2006/main">
  <p:tag name="GENSWF_SLIDE_UID" val="{59F341A5-DFAF-46AC-B9D8-E4325B9967FA}:471"/>
</p:tagLst>
</file>

<file path=ppt/tags/tag227.xml><?xml version="1.0" encoding="utf-8"?>
<p:tagLst xmlns:a="http://schemas.openxmlformats.org/drawingml/2006/main" xmlns:r="http://schemas.openxmlformats.org/officeDocument/2006/relationships" xmlns:p="http://schemas.openxmlformats.org/presentationml/2006/main">
  <p:tag name="GENSWF_SLIDE_UID" val="{EBB78920-09EA-4752-9FCC-F2172B9AF79E}:472"/>
</p:tagLst>
</file>

<file path=ppt/tags/tag228.xml><?xml version="1.0" encoding="utf-8"?>
<p:tagLst xmlns:a="http://schemas.openxmlformats.org/drawingml/2006/main" xmlns:r="http://schemas.openxmlformats.org/officeDocument/2006/relationships" xmlns:p="http://schemas.openxmlformats.org/presentationml/2006/main">
  <p:tag name="GENSWF_SLIDE_UID" val="{859F0FAB-8EA9-4394-A912-9DA2461D1A2F}:473"/>
</p:tagLst>
</file>

<file path=ppt/tags/tag229.xml><?xml version="1.0" encoding="utf-8"?>
<p:tagLst xmlns:a="http://schemas.openxmlformats.org/drawingml/2006/main" xmlns:r="http://schemas.openxmlformats.org/officeDocument/2006/relationships" xmlns:p="http://schemas.openxmlformats.org/presentationml/2006/main">
  <p:tag name="GENSWF_SLIDE_UID" val="{FA08ADA5-6AF9-441B-AC79-AEE83CAE27E6}:474"/>
</p:tagLst>
</file>

<file path=ppt/tags/tag23.xml><?xml version="1.0" encoding="utf-8"?>
<p:tagLst xmlns:a="http://schemas.openxmlformats.org/drawingml/2006/main" xmlns:r="http://schemas.openxmlformats.org/officeDocument/2006/relationships" xmlns:p="http://schemas.openxmlformats.org/presentationml/2006/main">
  <p:tag name="GENSWF_SLIDE_UID" val="{69917AE5-EA2B-409A-83E2-EE749662C6E2}:512"/>
</p:tagLst>
</file>

<file path=ppt/tags/tag230.xml><?xml version="1.0" encoding="utf-8"?>
<p:tagLst xmlns:a="http://schemas.openxmlformats.org/drawingml/2006/main" xmlns:r="http://schemas.openxmlformats.org/officeDocument/2006/relationships" xmlns:p="http://schemas.openxmlformats.org/presentationml/2006/main">
  <p:tag name="GENSWF_SLIDE_UID" val="{1F9F3FF4-6877-417A-AE28-C763B3D566DD}:475"/>
</p:tagLst>
</file>

<file path=ppt/tags/tag231.xml><?xml version="1.0" encoding="utf-8"?>
<p:tagLst xmlns:a="http://schemas.openxmlformats.org/drawingml/2006/main" xmlns:r="http://schemas.openxmlformats.org/officeDocument/2006/relationships" xmlns:p="http://schemas.openxmlformats.org/presentationml/2006/main">
  <p:tag name="GENSWF_SLIDE_UID" val="{AF60B4F3-F09E-46E4-A3C1-447AB753B3E9}:476"/>
</p:tagLst>
</file>

<file path=ppt/tags/tag232.xml><?xml version="1.0" encoding="utf-8"?>
<p:tagLst xmlns:a="http://schemas.openxmlformats.org/drawingml/2006/main" xmlns:r="http://schemas.openxmlformats.org/officeDocument/2006/relationships" xmlns:p="http://schemas.openxmlformats.org/presentationml/2006/main">
  <p:tag name="GENSWF_SLIDE_UID" val="{D17D300B-2054-4404-9C1C-727640EBE597}:477"/>
</p:tagLst>
</file>

<file path=ppt/tags/tag233.xml><?xml version="1.0" encoding="utf-8"?>
<p:tagLst xmlns:a="http://schemas.openxmlformats.org/drawingml/2006/main" xmlns:r="http://schemas.openxmlformats.org/officeDocument/2006/relationships" xmlns:p="http://schemas.openxmlformats.org/presentationml/2006/main">
  <p:tag name="GENSWF_SLIDE_UID" val="{A98ED91B-3B48-47AB-BDF3-B34036C7DD94}:478"/>
</p:tagLst>
</file>

<file path=ppt/tags/tag234.xml><?xml version="1.0" encoding="utf-8"?>
<p:tagLst xmlns:a="http://schemas.openxmlformats.org/drawingml/2006/main" xmlns:r="http://schemas.openxmlformats.org/officeDocument/2006/relationships" xmlns:p="http://schemas.openxmlformats.org/presentationml/2006/main">
  <p:tag name="GENSWF_SLIDE_UID" val="{C2CD47C0-770C-46D2-86CA-9A22CD5D02E8}:479"/>
</p:tagLst>
</file>

<file path=ppt/tags/tag235.xml><?xml version="1.0" encoding="utf-8"?>
<p:tagLst xmlns:a="http://schemas.openxmlformats.org/drawingml/2006/main" xmlns:r="http://schemas.openxmlformats.org/officeDocument/2006/relationships" xmlns:p="http://schemas.openxmlformats.org/presentationml/2006/main">
  <p:tag name="GENSWF_SLIDE_UID" val="{4CC65130-CE68-4362-A68D-64F5DACCA83F}:480"/>
</p:tagLst>
</file>

<file path=ppt/tags/tag236.xml><?xml version="1.0" encoding="utf-8"?>
<p:tagLst xmlns:a="http://schemas.openxmlformats.org/drawingml/2006/main" xmlns:r="http://schemas.openxmlformats.org/officeDocument/2006/relationships" xmlns:p="http://schemas.openxmlformats.org/presentationml/2006/main">
  <p:tag name="GENSWF_SLIDE_UID" val="{2E3A7EEA-ACE6-4F21-A8BB-5BA47B1DE9FF}:481"/>
</p:tagLst>
</file>

<file path=ppt/tags/tag237.xml><?xml version="1.0" encoding="utf-8"?>
<p:tagLst xmlns:a="http://schemas.openxmlformats.org/drawingml/2006/main" xmlns:r="http://schemas.openxmlformats.org/officeDocument/2006/relationships" xmlns:p="http://schemas.openxmlformats.org/presentationml/2006/main">
  <p:tag name="GENSWF_SLIDE_UID" val="{E7C7F385-EA6B-4274-9700-7DD3B0C19FED}:483"/>
</p:tagLst>
</file>

<file path=ppt/tags/tag238.xml><?xml version="1.0" encoding="utf-8"?>
<p:tagLst xmlns:a="http://schemas.openxmlformats.org/drawingml/2006/main" xmlns:r="http://schemas.openxmlformats.org/officeDocument/2006/relationships" xmlns:p="http://schemas.openxmlformats.org/presentationml/2006/main">
  <p:tag name="GENSWF_SLIDE_UID" val="{4275CE1F-1455-4469-88A2-E49DF2B1C202}:482"/>
</p:tagLst>
</file>

<file path=ppt/tags/tag239.xml><?xml version="1.0" encoding="utf-8"?>
<p:tagLst xmlns:a="http://schemas.openxmlformats.org/drawingml/2006/main" xmlns:r="http://schemas.openxmlformats.org/officeDocument/2006/relationships" xmlns:p="http://schemas.openxmlformats.org/presentationml/2006/main">
  <p:tag name="GENSWF_SLIDE_UID" val="{B90CAA36-3005-46B0-9D44-357411ED203E}:484"/>
</p:tagLst>
</file>

<file path=ppt/tags/tag24.xml><?xml version="1.0" encoding="utf-8"?>
<p:tagLst xmlns:a="http://schemas.openxmlformats.org/drawingml/2006/main" xmlns:r="http://schemas.openxmlformats.org/officeDocument/2006/relationships" xmlns:p="http://schemas.openxmlformats.org/presentationml/2006/main">
  <p:tag name="GENSWF_SLIDE_UID" val="{FD0AB707-0A34-425C-B1A3-BC9047BA26CD}:511"/>
</p:tagLst>
</file>

<file path=ppt/tags/tag240.xml><?xml version="1.0" encoding="utf-8"?>
<p:tagLst xmlns:a="http://schemas.openxmlformats.org/drawingml/2006/main" xmlns:r="http://schemas.openxmlformats.org/officeDocument/2006/relationships" xmlns:p="http://schemas.openxmlformats.org/presentationml/2006/main">
  <p:tag name="GENSWF_SLIDE_UID" val="{2CF443A7-1E58-4A5C-8A37-AD50F797462B}:485"/>
</p:tagLst>
</file>

<file path=ppt/tags/tag241.xml><?xml version="1.0" encoding="utf-8"?>
<p:tagLst xmlns:a="http://schemas.openxmlformats.org/drawingml/2006/main" xmlns:r="http://schemas.openxmlformats.org/officeDocument/2006/relationships" xmlns:p="http://schemas.openxmlformats.org/presentationml/2006/main">
  <p:tag name="GENSWF_SLIDE_UID" val="{F13516DE-40CA-44E9-9BDA-B345196D3A1F}:547"/>
</p:tagLst>
</file>

<file path=ppt/tags/tag242.xml><?xml version="1.0" encoding="utf-8"?>
<p:tagLst xmlns:a="http://schemas.openxmlformats.org/drawingml/2006/main" xmlns:r="http://schemas.openxmlformats.org/officeDocument/2006/relationships" xmlns:p="http://schemas.openxmlformats.org/presentationml/2006/main">
  <p:tag name="GENSWF_SLIDE_UID" val="{E982FE2F-2231-40C9-9020-AFCE5339EDC6}:486"/>
</p:tagLst>
</file>

<file path=ppt/tags/tag243.xml><?xml version="1.0" encoding="utf-8"?>
<p:tagLst xmlns:a="http://schemas.openxmlformats.org/drawingml/2006/main" xmlns:r="http://schemas.openxmlformats.org/officeDocument/2006/relationships" xmlns:p="http://schemas.openxmlformats.org/presentationml/2006/main">
  <p:tag name="GENSWF_SLIDE_UID" val="{7F813642-1BF4-4DB4-B1E2-AF162D52FE2D}:487"/>
</p:tagLst>
</file>

<file path=ppt/tags/tag244.xml><?xml version="1.0" encoding="utf-8"?>
<p:tagLst xmlns:a="http://schemas.openxmlformats.org/drawingml/2006/main" xmlns:r="http://schemas.openxmlformats.org/officeDocument/2006/relationships" xmlns:p="http://schemas.openxmlformats.org/presentationml/2006/main">
  <p:tag name="GENSWF_SLIDE_UID" val="{E873455C-13D3-4EA4-9505-A843C01CE62E}:488"/>
</p:tagLst>
</file>

<file path=ppt/tags/tag245.xml><?xml version="1.0" encoding="utf-8"?>
<p:tagLst xmlns:a="http://schemas.openxmlformats.org/drawingml/2006/main" xmlns:r="http://schemas.openxmlformats.org/officeDocument/2006/relationships" xmlns:p="http://schemas.openxmlformats.org/presentationml/2006/main">
  <p:tag name="GENSWF_SLIDE_UID" val="{C0B43E0D-C2E1-4D66-8052-9D4895679B1E}:489"/>
</p:tagLst>
</file>

<file path=ppt/tags/tag246.xml><?xml version="1.0" encoding="utf-8"?>
<p:tagLst xmlns:a="http://schemas.openxmlformats.org/drawingml/2006/main" xmlns:r="http://schemas.openxmlformats.org/officeDocument/2006/relationships" xmlns:p="http://schemas.openxmlformats.org/presentationml/2006/main">
  <p:tag name="GENSWF_SLIDE_UID" val="{452CDB91-B0BB-461F-8DE9-3F0987D66224}:490"/>
</p:tagLst>
</file>

<file path=ppt/tags/tag247.xml><?xml version="1.0" encoding="utf-8"?>
<p:tagLst xmlns:a="http://schemas.openxmlformats.org/drawingml/2006/main" xmlns:r="http://schemas.openxmlformats.org/officeDocument/2006/relationships" xmlns:p="http://schemas.openxmlformats.org/presentationml/2006/main">
  <p:tag name="GENSWF_SLIDE_UID" val="{43E5D888-740F-4299-86D0-F4CDB911AADA}:491"/>
</p:tagLst>
</file>

<file path=ppt/tags/tag248.xml><?xml version="1.0" encoding="utf-8"?>
<p:tagLst xmlns:a="http://schemas.openxmlformats.org/drawingml/2006/main" xmlns:r="http://schemas.openxmlformats.org/officeDocument/2006/relationships" xmlns:p="http://schemas.openxmlformats.org/presentationml/2006/main">
  <p:tag name="GENSWF_SLIDE_UID" val="{8E03BDAB-DE86-48A7-BEA9-B5678F6231A1}:492"/>
</p:tagLst>
</file>

<file path=ppt/tags/tag249.xml><?xml version="1.0" encoding="utf-8"?>
<p:tagLst xmlns:a="http://schemas.openxmlformats.org/drawingml/2006/main" xmlns:r="http://schemas.openxmlformats.org/officeDocument/2006/relationships" xmlns:p="http://schemas.openxmlformats.org/presentationml/2006/main">
  <p:tag name="GENSWF_SLIDE_UID" val="{70E29EC7-5627-4B87-900B-47130E912C0E}:548"/>
</p:tagLst>
</file>

<file path=ppt/tags/tag25.xml><?xml version="1.0" encoding="utf-8"?>
<p:tagLst xmlns:a="http://schemas.openxmlformats.org/drawingml/2006/main" xmlns:r="http://schemas.openxmlformats.org/officeDocument/2006/relationships" xmlns:p="http://schemas.openxmlformats.org/presentationml/2006/main">
  <p:tag name="GENSWF_SLIDE_UID" val="{BA907AE2-937C-4EF6-A971-ECB246317BF7}:513"/>
</p:tagLst>
</file>

<file path=ppt/tags/tag250.xml><?xml version="1.0" encoding="utf-8"?>
<p:tagLst xmlns:a="http://schemas.openxmlformats.org/drawingml/2006/main" xmlns:r="http://schemas.openxmlformats.org/officeDocument/2006/relationships" xmlns:p="http://schemas.openxmlformats.org/presentationml/2006/main">
  <p:tag name="GENSWF_SLIDE_UID" val="{09C22031-7FD6-4F47-8667-BF739DA4D2F5}:549"/>
</p:tagLst>
</file>

<file path=ppt/tags/tag251.xml><?xml version="1.0" encoding="utf-8"?>
<p:tagLst xmlns:a="http://schemas.openxmlformats.org/drawingml/2006/main" xmlns:r="http://schemas.openxmlformats.org/officeDocument/2006/relationships" xmlns:p="http://schemas.openxmlformats.org/presentationml/2006/main">
  <p:tag name="GENSWF_SLIDE_UID" val="{7744D235-DD6F-41B5-8146-ED19464999DB}:550"/>
</p:tagLst>
</file>

<file path=ppt/tags/tag252.xml><?xml version="1.0" encoding="utf-8"?>
<p:tagLst xmlns:a="http://schemas.openxmlformats.org/drawingml/2006/main" xmlns:r="http://schemas.openxmlformats.org/officeDocument/2006/relationships" xmlns:p="http://schemas.openxmlformats.org/presentationml/2006/main">
  <p:tag name="GENSWF_SLIDE_UID" val="{14E33E84-5069-4404-BCBA-6DA17E0105AE}:551"/>
</p:tagLst>
</file>

<file path=ppt/tags/tag253.xml><?xml version="1.0" encoding="utf-8"?>
<p:tagLst xmlns:a="http://schemas.openxmlformats.org/drawingml/2006/main" xmlns:r="http://schemas.openxmlformats.org/officeDocument/2006/relationships" xmlns:p="http://schemas.openxmlformats.org/presentationml/2006/main">
  <p:tag name="GENSWF_SLIDE_UID" val="{BFAE235A-6351-4DC6-8AF1-6FAD8D58261F}:552"/>
</p:tagLst>
</file>

<file path=ppt/tags/tag254.xml><?xml version="1.0" encoding="utf-8"?>
<p:tagLst xmlns:a="http://schemas.openxmlformats.org/drawingml/2006/main" xmlns:r="http://schemas.openxmlformats.org/officeDocument/2006/relationships" xmlns:p="http://schemas.openxmlformats.org/presentationml/2006/main">
  <p:tag name="GENSWF_SLIDE_UID" val="{8B10CC45-455C-4FBE-9992-A147722B34A3}:554"/>
</p:tagLst>
</file>

<file path=ppt/tags/tag255.xml><?xml version="1.0" encoding="utf-8"?>
<p:tagLst xmlns:a="http://schemas.openxmlformats.org/drawingml/2006/main" xmlns:r="http://schemas.openxmlformats.org/officeDocument/2006/relationships" xmlns:p="http://schemas.openxmlformats.org/presentationml/2006/main">
  <p:tag name="GENSWF_SLIDE_UID" val="{E27CAB75-AD3A-4E8C-8F85-09D1895D8410}:555"/>
</p:tagLst>
</file>

<file path=ppt/tags/tag256.xml><?xml version="1.0" encoding="utf-8"?>
<p:tagLst xmlns:a="http://schemas.openxmlformats.org/drawingml/2006/main" xmlns:r="http://schemas.openxmlformats.org/officeDocument/2006/relationships" xmlns:p="http://schemas.openxmlformats.org/presentationml/2006/main">
  <p:tag name="GENSWF_SLIDE_UID" val="{7BC9DAEA-0DF7-41B1-A35F-FEFFBC9FCED0}:558"/>
</p:tagLst>
</file>

<file path=ppt/tags/tag257.xml><?xml version="1.0" encoding="utf-8"?>
<p:tagLst xmlns:a="http://schemas.openxmlformats.org/drawingml/2006/main" xmlns:r="http://schemas.openxmlformats.org/officeDocument/2006/relationships" xmlns:p="http://schemas.openxmlformats.org/presentationml/2006/main">
  <p:tag name="GENSWF_SLIDE_UID" val="{B9DCB242-D30E-4627-90EB-FC3D9F496A8D}:556"/>
</p:tagLst>
</file>

<file path=ppt/tags/tag258.xml><?xml version="1.0" encoding="utf-8"?>
<p:tagLst xmlns:a="http://schemas.openxmlformats.org/drawingml/2006/main" xmlns:r="http://schemas.openxmlformats.org/officeDocument/2006/relationships" xmlns:p="http://schemas.openxmlformats.org/presentationml/2006/main">
  <p:tag name="GENSWF_SLIDE_UID" val="{C44B937D-1E05-4110-BC58-EE63FF304B90}:557"/>
</p:tagLst>
</file>

<file path=ppt/tags/tag259.xml><?xml version="1.0" encoding="utf-8"?>
<p:tagLst xmlns:a="http://schemas.openxmlformats.org/drawingml/2006/main" xmlns:r="http://schemas.openxmlformats.org/officeDocument/2006/relationships" xmlns:p="http://schemas.openxmlformats.org/presentationml/2006/main">
  <p:tag name="GENSWF_SLIDE_UID" val="{21A2F152-2BA8-48F7-A6C9-58528762BDF9}:559"/>
</p:tagLst>
</file>

<file path=ppt/tags/tag26.xml><?xml version="1.0" encoding="utf-8"?>
<p:tagLst xmlns:a="http://schemas.openxmlformats.org/drawingml/2006/main" xmlns:r="http://schemas.openxmlformats.org/officeDocument/2006/relationships" xmlns:p="http://schemas.openxmlformats.org/presentationml/2006/main">
  <p:tag name="GENSWF_SLIDE_UID" val="{DD9E199E-A8AB-4C8D-92DA-9F07D4230D1F}:506"/>
</p:tagLst>
</file>

<file path=ppt/tags/tag260.xml><?xml version="1.0" encoding="utf-8"?>
<p:tagLst xmlns:a="http://schemas.openxmlformats.org/drawingml/2006/main" xmlns:r="http://schemas.openxmlformats.org/officeDocument/2006/relationships" xmlns:p="http://schemas.openxmlformats.org/presentationml/2006/main">
  <p:tag name="GENSWF_SLIDE_UID" val="{BC3DBB15-2F94-4E4D-891F-D1A1A2B36E2D}:561"/>
</p:tagLst>
</file>

<file path=ppt/tags/tag261.xml><?xml version="1.0" encoding="utf-8"?>
<p:tagLst xmlns:a="http://schemas.openxmlformats.org/drawingml/2006/main" xmlns:r="http://schemas.openxmlformats.org/officeDocument/2006/relationships" xmlns:p="http://schemas.openxmlformats.org/presentationml/2006/main">
  <p:tag name="GENSWF_SLIDE_UID" val="{0A0E5ABF-9962-446E-B05A-0CF28F56DC63}:566"/>
</p:tagLst>
</file>

<file path=ppt/tags/tag27.xml><?xml version="1.0" encoding="utf-8"?>
<p:tagLst xmlns:a="http://schemas.openxmlformats.org/drawingml/2006/main" xmlns:r="http://schemas.openxmlformats.org/officeDocument/2006/relationships" xmlns:p="http://schemas.openxmlformats.org/presentationml/2006/main">
  <p:tag name="GENSWF_SLIDE_UID" val="{9C26864A-4717-452C-B86E-983CB6967060}:514"/>
</p:tagLst>
</file>

<file path=ppt/tags/tag28.xml><?xml version="1.0" encoding="utf-8"?>
<p:tagLst xmlns:a="http://schemas.openxmlformats.org/drawingml/2006/main" xmlns:r="http://schemas.openxmlformats.org/officeDocument/2006/relationships" xmlns:p="http://schemas.openxmlformats.org/presentationml/2006/main">
  <p:tag name="GENSWF_SLIDE_UID" val="{77717ED3-200B-4F3C-B861-90AABEC1E4A4}:515"/>
</p:tagLst>
</file>

<file path=ppt/tags/tag29.xml><?xml version="1.0" encoding="utf-8"?>
<p:tagLst xmlns:a="http://schemas.openxmlformats.org/drawingml/2006/main" xmlns:r="http://schemas.openxmlformats.org/officeDocument/2006/relationships" xmlns:p="http://schemas.openxmlformats.org/presentationml/2006/main">
  <p:tag name="GENSWF_SLIDE_UID" val="{98D5E56B-C7C2-4452-B204-793510F51034}:516"/>
</p:tagLst>
</file>

<file path=ppt/tags/tag3.xml><?xml version="1.0" encoding="utf-8"?>
<p:tagLst xmlns:a="http://schemas.openxmlformats.org/drawingml/2006/main" xmlns:r="http://schemas.openxmlformats.org/officeDocument/2006/relationships" xmlns:p="http://schemas.openxmlformats.org/presentationml/2006/main">
  <p:tag name="GENSWF_SLIDE_UID" val="{945380F2-120B-4F3D-A35C-CB2BA9596875}:495"/>
</p:tagLst>
</file>

<file path=ppt/tags/tag30.xml><?xml version="1.0" encoding="utf-8"?>
<p:tagLst xmlns:a="http://schemas.openxmlformats.org/drawingml/2006/main" xmlns:r="http://schemas.openxmlformats.org/officeDocument/2006/relationships" xmlns:p="http://schemas.openxmlformats.org/presentationml/2006/main">
  <p:tag name="GENSWF_SLIDE_UID" val="{C48B22A7-5E1C-45FB-BD7A-C3BB2B246B27}:284"/>
</p:tagLst>
</file>

<file path=ppt/tags/tag31.xml><?xml version="1.0" encoding="utf-8"?>
<p:tagLst xmlns:a="http://schemas.openxmlformats.org/drawingml/2006/main" xmlns:r="http://schemas.openxmlformats.org/officeDocument/2006/relationships" xmlns:p="http://schemas.openxmlformats.org/presentationml/2006/main">
  <p:tag name="GENSWF_SLIDE_UID" val="{CF40BD31-14C9-435B-AC83-96D4ADD79D39}:283"/>
</p:tagLst>
</file>

<file path=ppt/tags/tag32.xml><?xml version="1.0" encoding="utf-8"?>
<p:tagLst xmlns:a="http://schemas.openxmlformats.org/drawingml/2006/main" xmlns:r="http://schemas.openxmlformats.org/officeDocument/2006/relationships" xmlns:p="http://schemas.openxmlformats.org/presentationml/2006/main">
  <p:tag name="GENSWF_SLIDE_UID" val="{F4B523CA-77C1-4D50-8354-51247837BE14}:519"/>
</p:tagLst>
</file>

<file path=ppt/tags/tag33.xml><?xml version="1.0" encoding="utf-8"?>
<p:tagLst xmlns:a="http://schemas.openxmlformats.org/drawingml/2006/main" xmlns:r="http://schemas.openxmlformats.org/officeDocument/2006/relationships" xmlns:p="http://schemas.openxmlformats.org/presentationml/2006/main">
  <p:tag name="GENSWF_SLIDE_UID" val="{29B2F94A-5FE5-492D-8C21-A2FC03B76BEE}:520"/>
</p:tagLst>
</file>

<file path=ppt/tags/tag34.xml><?xml version="1.0" encoding="utf-8"?>
<p:tagLst xmlns:a="http://schemas.openxmlformats.org/drawingml/2006/main" xmlns:r="http://schemas.openxmlformats.org/officeDocument/2006/relationships" xmlns:p="http://schemas.openxmlformats.org/presentationml/2006/main">
  <p:tag name="GENSWF_SLIDE_UID" val="{22FE45E6-90C9-49B3-8020-C54DC625D160}:285"/>
</p:tagLst>
</file>

<file path=ppt/tags/tag35.xml><?xml version="1.0" encoding="utf-8"?>
<p:tagLst xmlns:a="http://schemas.openxmlformats.org/drawingml/2006/main" xmlns:r="http://schemas.openxmlformats.org/officeDocument/2006/relationships" xmlns:p="http://schemas.openxmlformats.org/presentationml/2006/main">
  <p:tag name="GENSWF_SLIDE_UID" val="{4CFAA0A6-33DB-4649-8635-BC9312B2CBFF}:288"/>
</p:tagLst>
</file>

<file path=ppt/tags/tag36.xml><?xml version="1.0" encoding="utf-8"?>
<p:tagLst xmlns:a="http://schemas.openxmlformats.org/drawingml/2006/main" xmlns:r="http://schemas.openxmlformats.org/officeDocument/2006/relationships" xmlns:p="http://schemas.openxmlformats.org/presentationml/2006/main">
  <p:tag name="GENSWF_SLIDE_UID" val="{0D620B45-F88D-4486-95FC-01797EFA3B9C}:521"/>
</p:tagLst>
</file>

<file path=ppt/tags/tag37.xml><?xml version="1.0" encoding="utf-8"?>
<p:tagLst xmlns:a="http://schemas.openxmlformats.org/drawingml/2006/main" xmlns:r="http://schemas.openxmlformats.org/officeDocument/2006/relationships" xmlns:p="http://schemas.openxmlformats.org/presentationml/2006/main">
  <p:tag name="GENSWF_SLIDE_UID" val="{323DDC48-56EC-4C6C-AAE5-DA36696F86A1}:518"/>
</p:tagLst>
</file>

<file path=ppt/tags/tag38.xml><?xml version="1.0" encoding="utf-8"?>
<p:tagLst xmlns:a="http://schemas.openxmlformats.org/drawingml/2006/main" xmlns:r="http://schemas.openxmlformats.org/officeDocument/2006/relationships" xmlns:p="http://schemas.openxmlformats.org/presentationml/2006/main">
  <p:tag name="GENSWF_SLIDE_UID" val="{DE0F6989-0F9C-4DD3-8766-A89BBAC0EAE5}:289"/>
</p:tagLst>
</file>

<file path=ppt/tags/tag39.xml><?xml version="1.0" encoding="utf-8"?>
<p:tagLst xmlns:a="http://schemas.openxmlformats.org/drawingml/2006/main" xmlns:r="http://schemas.openxmlformats.org/officeDocument/2006/relationships" xmlns:p="http://schemas.openxmlformats.org/presentationml/2006/main">
  <p:tag name="GENSWF_SLIDE_UID" val="{30A7F37A-CDE8-4B9B-8149-B9DA7899A58B}:290"/>
</p:tagLst>
</file>

<file path=ppt/tags/tag4.xml><?xml version="1.0" encoding="utf-8"?>
<p:tagLst xmlns:a="http://schemas.openxmlformats.org/drawingml/2006/main" xmlns:r="http://schemas.openxmlformats.org/officeDocument/2006/relationships" xmlns:p="http://schemas.openxmlformats.org/presentationml/2006/main">
  <p:tag name="GENSWF_SLIDE_UID" val="{59D46890-EBE3-4471-BD90-7EDF3F61518D}:340"/>
</p:tagLst>
</file>

<file path=ppt/tags/tag40.xml><?xml version="1.0" encoding="utf-8"?>
<p:tagLst xmlns:a="http://schemas.openxmlformats.org/drawingml/2006/main" xmlns:r="http://schemas.openxmlformats.org/officeDocument/2006/relationships" xmlns:p="http://schemas.openxmlformats.org/presentationml/2006/main">
  <p:tag name="GENSWF_SLIDE_UID" val="{C6C6EB8C-5CE9-4933-9464-7B6B623B8E9B}:287"/>
</p:tagLst>
</file>

<file path=ppt/tags/tag41.xml><?xml version="1.0" encoding="utf-8"?>
<p:tagLst xmlns:a="http://schemas.openxmlformats.org/drawingml/2006/main" xmlns:r="http://schemas.openxmlformats.org/officeDocument/2006/relationships" xmlns:p="http://schemas.openxmlformats.org/presentationml/2006/main">
  <p:tag name="GENSWF_SLIDE_UID" val="{72C79E23-6246-4555-9178-DDF747FABC9C}:341"/>
</p:tagLst>
</file>

<file path=ppt/tags/tag42.xml><?xml version="1.0" encoding="utf-8"?>
<p:tagLst xmlns:a="http://schemas.openxmlformats.org/drawingml/2006/main" xmlns:r="http://schemas.openxmlformats.org/officeDocument/2006/relationships" xmlns:p="http://schemas.openxmlformats.org/presentationml/2006/main">
  <p:tag name="GENSWF_SLIDE_UID" val="{0FABC058-4C7F-47BF-B6DF-502983893092}:342"/>
</p:tagLst>
</file>

<file path=ppt/tags/tag43.xml><?xml version="1.0" encoding="utf-8"?>
<p:tagLst xmlns:a="http://schemas.openxmlformats.org/drawingml/2006/main" xmlns:r="http://schemas.openxmlformats.org/officeDocument/2006/relationships" xmlns:p="http://schemas.openxmlformats.org/presentationml/2006/main">
  <p:tag name="GENSWF_SLIDE_UID" val="{7769D238-B5F2-440F-92BA-C63CCDB09DA6}:267"/>
</p:tagLst>
</file>

<file path=ppt/tags/tag44.xml><?xml version="1.0" encoding="utf-8"?>
<p:tagLst xmlns:a="http://schemas.openxmlformats.org/drawingml/2006/main" xmlns:r="http://schemas.openxmlformats.org/officeDocument/2006/relationships" xmlns:p="http://schemas.openxmlformats.org/presentationml/2006/main">
  <p:tag name="GENSWF_SLIDE_UID" val="{DF56A17E-E55C-4FB4-8F5B-9684A7946087}:268"/>
</p:tagLst>
</file>

<file path=ppt/tags/tag45.xml><?xml version="1.0" encoding="utf-8"?>
<p:tagLst xmlns:a="http://schemas.openxmlformats.org/drawingml/2006/main" xmlns:r="http://schemas.openxmlformats.org/officeDocument/2006/relationships" xmlns:p="http://schemas.openxmlformats.org/presentationml/2006/main">
  <p:tag name="GENSWF_SLIDE_UID" val="{29C07A9E-BD4A-49B7-B410-C6092A547FD2}:344"/>
</p:tagLst>
</file>

<file path=ppt/tags/tag46.xml><?xml version="1.0" encoding="utf-8"?>
<p:tagLst xmlns:a="http://schemas.openxmlformats.org/drawingml/2006/main" xmlns:r="http://schemas.openxmlformats.org/officeDocument/2006/relationships" xmlns:p="http://schemas.openxmlformats.org/presentationml/2006/main">
  <p:tag name="GENSWF_SLIDE_UID" val="{9D8C7C83-C78E-4B61-9CB2-B2C2C0924707}:343"/>
</p:tagLst>
</file>

<file path=ppt/tags/tag47.xml><?xml version="1.0" encoding="utf-8"?>
<p:tagLst xmlns:a="http://schemas.openxmlformats.org/drawingml/2006/main" xmlns:r="http://schemas.openxmlformats.org/officeDocument/2006/relationships" xmlns:p="http://schemas.openxmlformats.org/presentationml/2006/main">
  <p:tag name="GENSWF_SLIDE_UID" val="{1AD0FC30-249A-4D5F-A4BC-4B0A2D5008D3}:522"/>
</p:tagLst>
</file>

<file path=ppt/tags/tag48.xml><?xml version="1.0" encoding="utf-8"?>
<p:tagLst xmlns:a="http://schemas.openxmlformats.org/drawingml/2006/main" xmlns:r="http://schemas.openxmlformats.org/officeDocument/2006/relationships" xmlns:p="http://schemas.openxmlformats.org/presentationml/2006/main">
  <p:tag name="GENSWF_SLIDE_UID" val="{E684B9D7-ED15-4AB1-BA79-6638EF86E7C3}:523"/>
</p:tagLst>
</file>

<file path=ppt/tags/tag49.xml><?xml version="1.0" encoding="utf-8"?>
<p:tagLst xmlns:a="http://schemas.openxmlformats.org/drawingml/2006/main" xmlns:r="http://schemas.openxmlformats.org/officeDocument/2006/relationships" xmlns:p="http://schemas.openxmlformats.org/presentationml/2006/main">
  <p:tag name="GENSWF_SLIDE_UID" val="{607F8F75-30C6-4771-9BF8-578E707DC0FD}:269"/>
</p:tagLst>
</file>

<file path=ppt/tags/tag5.xml><?xml version="1.0" encoding="utf-8"?>
<p:tagLst xmlns:a="http://schemas.openxmlformats.org/drawingml/2006/main" xmlns:r="http://schemas.openxmlformats.org/officeDocument/2006/relationships" xmlns:p="http://schemas.openxmlformats.org/presentationml/2006/main">
  <p:tag name="GENSWF_SLIDE_UID" val="{B857C691-EF2E-4132-A5CD-771FE7D52079}:496"/>
</p:tagLst>
</file>

<file path=ppt/tags/tag50.xml><?xml version="1.0" encoding="utf-8"?>
<p:tagLst xmlns:a="http://schemas.openxmlformats.org/drawingml/2006/main" xmlns:r="http://schemas.openxmlformats.org/officeDocument/2006/relationships" xmlns:p="http://schemas.openxmlformats.org/presentationml/2006/main">
  <p:tag name="GENSWF_SLIDE_UID" val="{7A7D9532-E06F-49F0-A59A-A206DC77E09B}:526"/>
</p:tagLst>
</file>

<file path=ppt/tags/tag51.xml><?xml version="1.0" encoding="utf-8"?>
<p:tagLst xmlns:a="http://schemas.openxmlformats.org/drawingml/2006/main" xmlns:r="http://schemas.openxmlformats.org/officeDocument/2006/relationships" xmlns:p="http://schemas.openxmlformats.org/presentationml/2006/main">
  <p:tag name="GENSWF_SLIDE_UID" val="{58C051B1-43DD-47D1-B50B-9A734629F0A5}:527"/>
</p:tagLst>
</file>

<file path=ppt/tags/tag52.xml><?xml version="1.0" encoding="utf-8"?>
<p:tagLst xmlns:a="http://schemas.openxmlformats.org/drawingml/2006/main" xmlns:r="http://schemas.openxmlformats.org/officeDocument/2006/relationships" xmlns:p="http://schemas.openxmlformats.org/presentationml/2006/main">
  <p:tag name="GENSWF_SLIDE_UID" val="{68AE200D-B497-498A-A36F-A1A61B330481}:528"/>
</p:tagLst>
</file>

<file path=ppt/tags/tag53.xml><?xml version="1.0" encoding="utf-8"?>
<p:tagLst xmlns:a="http://schemas.openxmlformats.org/drawingml/2006/main" xmlns:r="http://schemas.openxmlformats.org/officeDocument/2006/relationships" xmlns:p="http://schemas.openxmlformats.org/presentationml/2006/main">
  <p:tag name="GENSWF_SLIDE_UID" val="{959BA10E-47B6-4591-B142-BAD78562F213}:274"/>
</p:tagLst>
</file>

<file path=ppt/tags/tag54.xml><?xml version="1.0" encoding="utf-8"?>
<p:tagLst xmlns:a="http://schemas.openxmlformats.org/drawingml/2006/main" xmlns:r="http://schemas.openxmlformats.org/officeDocument/2006/relationships" xmlns:p="http://schemas.openxmlformats.org/presentationml/2006/main">
  <p:tag name="GENSWF_SLIDE_UID" val="{33A479EA-E0C6-46F9-9FAC-FAED29FD544E}:291"/>
</p:tagLst>
</file>

<file path=ppt/tags/tag55.xml><?xml version="1.0" encoding="utf-8"?>
<p:tagLst xmlns:a="http://schemas.openxmlformats.org/drawingml/2006/main" xmlns:r="http://schemas.openxmlformats.org/officeDocument/2006/relationships" xmlns:p="http://schemas.openxmlformats.org/presentationml/2006/main">
  <p:tag name="GENSWF_SLIDE_UID" val="{0717475D-1369-4DF6-A8C1-F0FFFFC1E647}:270"/>
</p:tagLst>
</file>

<file path=ppt/tags/tag56.xml><?xml version="1.0" encoding="utf-8"?>
<p:tagLst xmlns:a="http://schemas.openxmlformats.org/drawingml/2006/main" xmlns:r="http://schemas.openxmlformats.org/officeDocument/2006/relationships" xmlns:p="http://schemas.openxmlformats.org/presentationml/2006/main">
  <p:tag name="GENSWF_SLIDE_UID" val="{18D28BF6-F7FA-408E-A0B8-786F92E531D7}:272"/>
</p:tagLst>
</file>

<file path=ppt/tags/tag57.xml><?xml version="1.0" encoding="utf-8"?>
<p:tagLst xmlns:a="http://schemas.openxmlformats.org/drawingml/2006/main" xmlns:r="http://schemas.openxmlformats.org/officeDocument/2006/relationships" xmlns:p="http://schemas.openxmlformats.org/presentationml/2006/main">
  <p:tag name="GENSWF_SLIDE_UID" val="{A8AD008F-A540-4884-BC56-4426E38CB757}:273"/>
</p:tagLst>
</file>

<file path=ppt/tags/tag58.xml><?xml version="1.0" encoding="utf-8"?>
<p:tagLst xmlns:a="http://schemas.openxmlformats.org/drawingml/2006/main" xmlns:r="http://schemas.openxmlformats.org/officeDocument/2006/relationships" xmlns:p="http://schemas.openxmlformats.org/presentationml/2006/main">
  <p:tag name="GENSWF_SLIDE_UID" val="{584A9257-AAE3-471B-A08C-5E6549302222}:275"/>
</p:tagLst>
</file>

<file path=ppt/tags/tag59.xml><?xml version="1.0" encoding="utf-8"?>
<p:tagLst xmlns:a="http://schemas.openxmlformats.org/drawingml/2006/main" xmlns:r="http://schemas.openxmlformats.org/officeDocument/2006/relationships" xmlns:p="http://schemas.openxmlformats.org/presentationml/2006/main">
  <p:tag name="GENSWF_SLIDE_UID" val="{6692E9BE-D745-45DB-BBB4-2D18B9387B0B}:279"/>
</p:tagLst>
</file>

<file path=ppt/tags/tag6.xml><?xml version="1.0" encoding="utf-8"?>
<p:tagLst xmlns:a="http://schemas.openxmlformats.org/drawingml/2006/main" xmlns:r="http://schemas.openxmlformats.org/officeDocument/2006/relationships" xmlns:p="http://schemas.openxmlformats.org/presentationml/2006/main">
  <p:tag name="GENSWF_SLIDE_UID" val="{369F76D0-42DD-45F6-B41E-2A5EBE2351A1}:567"/>
</p:tagLst>
</file>

<file path=ppt/tags/tag60.xml><?xml version="1.0" encoding="utf-8"?>
<p:tagLst xmlns:a="http://schemas.openxmlformats.org/drawingml/2006/main" xmlns:r="http://schemas.openxmlformats.org/officeDocument/2006/relationships" xmlns:p="http://schemas.openxmlformats.org/presentationml/2006/main">
  <p:tag name="GENSWF_SLIDE_UID" val="{7D4E9F7F-6468-492F-BE37-5F1C5B33B51E}:280"/>
</p:tagLst>
</file>

<file path=ppt/tags/tag61.xml><?xml version="1.0" encoding="utf-8"?>
<p:tagLst xmlns:a="http://schemas.openxmlformats.org/drawingml/2006/main" xmlns:r="http://schemas.openxmlformats.org/officeDocument/2006/relationships" xmlns:p="http://schemas.openxmlformats.org/presentationml/2006/main">
  <p:tag name="GENSWF_SLIDE_UID" val="{B88B20F5-2154-4E5D-B004-617C6E0DA47D}:294"/>
</p:tagLst>
</file>

<file path=ppt/tags/tag62.xml><?xml version="1.0" encoding="utf-8"?>
<p:tagLst xmlns:a="http://schemas.openxmlformats.org/drawingml/2006/main" xmlns:r="http://schemas.openxmlformats.org/officeDocument/2006/relationships" xmlns:p="http://schemas.openxmlformats.org/presentationml/2006/main">
  <p:tag name="GENSWF_SLIDE_UID" val="{3AAAC2AB-CDA4-41AB-80C8-A5B605F365DF}:295"/>
</p:tagLst>
</file>

<file path=ppt/tags/tag63.xml><?xml version="1.0" encoding="utf-8"?>
<p:tagLst xmlns:a="http://schemas.openxmlformats.org/drawingml/2006/main" xmlns:r="http://schemas.openxmlformats.org/officeDocument/2006/relationships" xmlns:p="http://schemas.openxmlformats.org/presentationml/2006/main">
  <p:tag name="GENSWF_SLIDE_UID" val="{D20C7B6B-09DE-4916-A0BE-12A680F26A85}:296"/>
</p:tagLst>
</file>

<file path=ppt/tags/tag64.xml><?xml version="1.0" encoding="utf-8"?>
<p:tagLst xmlns:a="http://schemas.openxmlformats.org/drawingml/2006/main" xmlns:r="http://schemas.openxmlformats.org/officeDocument/2006/relationships" xmlns:p="http://schemas.openxmlformats.org/presentationml/2006/main">
  <p:tag name="GENSWF_SLIDE_UID" val="{547AB858-9A35-49E4-8C30-941E6BFC4AA4}:297"/>
</p:tagLst>
</file>

<file path=ppt/tags/tag65.xml><?xml version="1.0" encoding="utf-8"?>
<p:tagLst xmlns:a="http://schemas.openxmlformats.org/drawingml/2006/main" xmlns:r="http://schemas.openxmlformats.org/officeDocument/2006/relationships" xmlns:p="http://schemas.openxmlformats.org/presentationml/2006/main">
  <p:tag name="GENSWF_SLIDE_UID" val="{D33B47D9-DFA3-4E1D-B706-788F712C207C}:562"/>
</p:tagLst>
</file>

<file path=ppt/tags/tag66.xml><?xml version="1.0" encoding="utf-8"?>
<p:tagLst xmlns:a="http://schemas.openxmlformats.org/drawingml/2006/main" xmlns:r="http://schemas.openxmlformats.org/officeDocument/2006/relationships" xmlns:p="http://schemas.openxmlformats.org/presentationml/2006/main">
  <p:tag name="GENSWF_SLIDE_UID" val="{25238247-B20A-41D6-B789-33CADE98AC3F}:300"/>
</p:tagLst>
</file>

<file path=ppt/tags/tag67.xml><?xml version="1.0" encoding="utf-8"?>
<p:tagLst xmlns:a="http://schemas.openxmlformats.org/drawingml/2006/main" xmlns:r="http://schemas.openxmlformats.org/officeDocument/2006/relationships" xmlns:p="http://schemas.openxmlformats.org/presentationml/2006/main">
  <p:tag name="GENSWF_SLIDE_UID" val="{E9CAE089-2E06-4F2E-8B04-6A48922CCCB8}:301"/>
</p:tagLst>
</file>

<file path=ppt/tags/tag68.xml><?xml version="1.0" encoding="utf-8"?>
<p:tagLst xmlns:a="http://schemas.openxmlformats.org/drawingml/2006/main" xmlns:r="http://schemas.openxmlformats.org/officeDocument/2006/relationships" xmlns:p="http://schemas.openxmlformats.org/presentationml/2006/main">
  <p:tag name="GENSWF_SLIDE_UID" val="{FD177C1B-C7DE-4CC2-BEA2-52E5A0242B8A}:302"/>
</p:tagLst>
</file>

<file path=ppt/tags/tag69.xml><?xml version="1.0" encoding="utf-8"?>
<p:tagLst xmlns:a="http://schemas.openxmlformats.org/drawingml/2006/main" xmlns:r="http://schemas.openxmlformats.org/officeDocument/2006/relationships" xmlns:p="http://schemas.openxmlformats.org/presentationml/2006/main">
  <p:tag name="GENSWF_SLIDE_UID" val="{C61D8409-B4D4-49EB-A361-5481586391BA}:303"/>
</p:tagLst>
</file>

<file path=ppt/tags/tag7.xml><?xml version="1.0" encoding="utf-8"?>
<p:tagLst xmlns:a="http://schemas.openxmlformats.org/drawingml/2006/main" xmlns:r="http://schemas.openxmlformats.org/officeDocument/2006/relationships" xmlns:p="http://schemas.openxmlformats.org/presentationml/2006/main">
  <p:tag name="GENSWF_SLIDE_UID" val="{A569F26A-EE02-4515-A92C-8C7BAFDF6FE1}:281"/>
</p:tagLst>
</file>

<file path=ppt/tags/tag70.xml><?xml version="1.0" encoding="utf-8"?>
<p:tagLst xmlns:a="http://schemas.openxmlformats.org/drawingml/2006/main" xmlns:r="http://schemas.openxmlformats.org/officeDocument/2006/relationships" xmlns:p="http://schemas.openxmlformats.org/presentationml/2006/main">
  <p:tag name="GENSWF_SLIDE_UID" val="{52A585EB-2100-4BD4-8B41-3AE2993A9252}:292"/>
</p:tagLst>
</file>

<file path=ppt/tags/tag71.xml><?xml version="1.0" encoding="utf-8"?>
<p:tagLst xmlns:a="http://schemas.openxmlformats.org/drawingml/2006/main" xmlns:r="http://schemas.openxmlformats.org/officeDocument/2006/relationships" xmlns:p="http://schemas.openxmlformats.org/presentationml/2006/main">
  <p:tag name="GENSWF_SLIDE_UID" val="{1A6A38FF-0CA4-4B9C-9716-45F7880405A9}:293"/>
</p:tagLst>
</file>

<file path=ppt/tags/tag72.xml><?xml version="1.0" encoding="utf-8"?>
<p:tagLst xmlns:a="http://schemas.openxmlformats.org/drawingml/2006/main" xmlns:r="http://schemas.openxmlformats.org/officeDocument/2006/relationships" xmlns:p="http://schemas.openxmlformats.org/presentationml/2006/main">
  <p:tag name="GENSWF_SLIDE_UID" val="{9A284DCE-406A-4A57-84A0-96F13637BB56}:304"/>
</p:tagLst>
</file>

<file path=ppt/tags/tag73.xml><?xml version="1.0" encoding="utf-8"?>
<p:tagLst xmlns:a="http://schemas.openxmlformats.org/drawingml/2006/main" xmlns:r="http://schemas.openxmlformats.org/officeDocument/2006/relationships" xmlns:p="http://schemas.openxmlformats.org/presentationml/2006/main">
  <p:tag name="GENSWF_SLIDE_UID" val="{FCEB2A6F-2DEB-411F-AAE8-2133FEC0A462}:305"/>
</p:tagLst>
</file>

<file path=ppt/tags/tag74.xml><?xml version="1.0" encoding="utf-8"?>
<p:tagLst xmlns:a="http://schemas.openxmlformats.org/drawingml/2006/main" xmlns:r="http://schemas.openxmlformats.org/officeDocument/2006/relationships" xmlns:p="http://schemas.openxmlformats.org/presentationml/2006/main">
  <p:tag name="GENSWF_SLIDE_UID" val="{4069D083-70AE-473C-9EC0-A546002815E7}:306"/>
</p:tagLst>
</file>

<file path=ppt/tags/tag75.xml><?xml version="1.0" encoding="utf-8"?>
<p:tagLst xmlns:a="http://schemas.openxmlformats.org/drawingml/2006/main" xmlns:r="http://schemas.openxmlformats.org/officeDocument/2006/relationships" xmlns:p="http://schemas.openxmlformats.org/presentationml/2006/main">
  <p:tag name="GENSWF_SLIDE_UID" val="{23D6316D-B3AB-47E0-BC05-BCEC367AF9F5}:307"/>
</p:tagLst>
</file>

<file path=ppt/tags/tag76.xml><?xml version="1.0" encoding="utf-8"?>
<p:tagLst xmlns:a="http://schemas.openxmlformats.org/drawingml/2006/main" xmlns:r="http://schemas.openxmlformats.org/officeDocument/2006/relationships" xmlns:p="http://schemas.openxmlformats.org/presentationml/2006/main">
  <p:tag name="GENSWF_SLIDE_UID" val="{17EA123E-90C0-409D-89DB-8790C5C7A202}:312"/>
</p:tagLst>
</file>

<file path=ppt/tags/tag77.xml><?xml version="1.0" encoding="utf-8"?>
<p:tagLst xmlns:a="http://schemas.openxmlformats.org/drawingml/2006/main" xmlns:r="http://schemas.openxmlformats.org/officeDocument/2006/relationships" xmlns:p="http://schemas.openxmlformats.org/presentationml/2006/main">
  <p:tag name="GENSWF_SLIDE_UID" val="{81E88E86-2862-475E-9B9D-FE286B182772}:313"/>
</p:tagLst>
</file>

<file path=ppt/tags/tag78.xml><?xml version="1.0" encoding="utf-8"?>
<p:tagLst xmlns:a="http://schemas.openxmlformats.org/drawingml/2006/main" xmlns:r="http://schemas.openxmlformats.org/officeDocument/2006/relationships" xmlns:p="http://schemas.openxmlformats.org/presentationml/2006/main">
  <p:tag name="GENSWF_SLIDE_UID" val="{F1D8D045-6A3B-4525-8827-DA84EF4D2FAC}:314"/>
</p:tagLst>
</file>

<file path=ppt/tags/tag79.xml><?xml version="1.0" encoding="utf-8"?>
<p:tagLst xmlns:a="http://schemas.openxmlformats.org/drawingml/2006/main" xmlns:r="http://schemas.openxmlformats.org/officeDocument/2006/relationships" xmlns:p="http://schemas.openxmlformats.org/presentationml/2006/main">
  <p:tag name="GENSWF_SLIDE_UID" val="{987A31B5-4ED5-44CB-AD11-8E96FCD19100}:315"/>
</p:tagLst>
</file>

<file path=ppt/tags/tag8.xml><?xml version="1.0" encoding="utf-8"?>
<p:tagLst xmlns:a="http://schemas.openxmlformats.org/drawingml/2006/main" xmlns:r="http://schemas.openxmlformats.org/officeDocument/2006/relationships" xmlns:p="http://schemas.openxmlformats.org/presentationml/2006/main">
  <p:tag name="GENSWF_SLIDE_UID" val="{2F647338-4C6B-4276-9BC0-AD13BB17CC83}:499"/>
</p:tagLst>
</file>

<file path=ppt/tags/tag80.xml><?xml version="1.0" encoding="utf-8"?>
<p:tagLst xmlns:a="http://schemas.openxmlformats.org/drawingml/2006/main" xmlns:r="http://schemas.openxmlformats.org/officeDocument/2006/relationships" xmlns:p="http://schemas.openxmlformats.org/presentationml/2006/main">
  <p:tag name="GENSWF_SLIDE_UID" val="{528C0068-5FCB-4939-9217-E47B1B04C3D1}:317"/>
</p:tagLst>
</file>

<file path=ppt/tags/tag81.xml><?xml version="1.0" encoding="utf-8"?>
<p:tagLst xmlns:a="http://schemas.openxmlformats.org/drawingml/2006/main" xmlns:r="http://schemas.openxmlformats.org/officeDocument/2006/relationships" xmlns:p="http://schemas.openxmlformats.org/presentationml/2006/main">
  <p:tag name="GENSWF_SLIDE_UID" val="{626C092E-D2A7-48CE-8F31-8F408C049EB3}:318"/>
</p:tagLst>
</file>

<file path=ppt/tags/tag82.xml><?xml version="1.0" encoding="utf-8"?>
<p:tagLst xmlns:a="http://schemas.openxmlformats.org/drawingml/2006/main" xmlns:r="http://schemas.openxmlformats.org/officeDocument/2006/relationships" xmlns:p="http://schemas.openxmlformats.org/presentationml/2006/main">
  <p:tag name="GENSWF_SLIDE_UID" val="{1C4AF6F9-E5A8-46A1-A111-FC57A9C0A73B}:319"/>
</p:tagLst>
</file>

<file path=ppt/tags/tag83.xml><?xml version="1.0" encoding="utf-8"?>
<p:tagLst xmlns:a="http://schemas.openxmlformats.org/drawingml/2006/main" xmlns:r="http://schemas.openxmlformats.org/officeDocument/2006/relationships" xmlns:p="http://schemas.openxmlformats.org/presentationml/2006/main">
  <p:tag name="GENSWF_SLIDE_UID" val="{BC7BEA5F-A4F6-4080-9F80-9C86662A92F7}:321"/>
</p:tagLst>
</file>

<file path=ppt/tags/tag84.xml><?xml version="1.0" encoding="utf-8"?>
<p:tagLst xmlns:a="http://schemas.openxmlformats.org/drawingml/2006/main" xmlns:r="http://schemas.openxmlformats.org/officeDocument/2006/relationships" xmlns:p="http://schemas.openxmlformats.org/presentationml/2006/main">
  <p:tag name="GENSWF_SLIDE_UID" val="{FC95BCCC-0256-4FE7-B253-7D24097A6FFD}:323"/>
</p:tagLst>
</file>

<file path=ppt/tags/tag85.xml><?xml version="1.0" encoding="utf-8"?>
<p:tagLst xmlns:a="http://schemas.openxmlformats.org/drawingml/2006/main" xmlns:r="http://schemas.openxmlformats.org/officeDocument/2006/relationships" xmlns:p="http://schemas.openxmlformats.org/presentationml/2006/main">
  <p:tag name="GENSWF_SLIDE_UID" val="{3861BB36-05FA-493A-B131-79EB8D317A81}:322"/>
</p:tagLst>
</file>

<file path=ppt/tags/tag86.xml><?xml version="1.0" encoding="utf-8"?>
<p:tagLst xmlns:a="http://schemas.openxmlformats.org/drawingml/2006/main" xmlns:r="http://schemas.openxmlformats.org/officeDocument/2006/relationships" xmlns:p="http://schemas.openxmlformats.org/presentationml/2006/main">
  <p:tag name="GENSWF_SLIDE_UID" val="{67E5B1D5-492B-4433-BD90-3C5C19B816CB}:316"/>
</p:tagLst>
</file>

<file path=ppt/tags/tag87.xml><?xml version="1.0" encoding="utf-8"?>
<p:tagLst xmlns:a="http://schemas.openxmlformats.org/drawingml/2006/main" xmlns:r="http://schemas.openxmlformats.org/officeDocument/2006/relationships" xmlns:p="http://schemas.openxmlformats.org/presentationml/2006/main">
  <p:tag name="GENSWF_SLIDE_UID" val="{929361DB-9F41-432C-986D-EC258811D538}:337"/>
</p:tagLst>
</file>

<file path=ppt/tags/tag88.xml><?xml version="1.0" encoding="utf-8"?>
<p:tagLst xmlns:a="http://schemas.openxmlformats.org/drawingml/2006/main" xmlns:r="http://schemas.openxmlformats.org/officeDocument/2006/relationships" xmlns:p="http://schemas.openxmlformats.org/presentationml/2006/main">
  <p:tag name="GENSWF_SLIDE_UID" val="{A89C86D1-A8F4-4217-8652-08D05AB27008}:320"/>
</p:tagLst>
</file>

<file path=ppt/tags/tag89.xml><?xml version="1.0" encoding="utf-8"?>
<p:tagLst xmlns:a="http://schemas.openxmlformats.org/drawingml/2006/main" xmlns:r="http://schemas.openxmlformats.org/officeDocument/2006/relationships" xmlns:p="http://schemas.openxmlformats.org/presentationml/2006/main">
  <p:tag name="GENSWF_SLIDE_UID" val="{F209BB9B-897C-40B5-8E25-5E95F4E4C471}:308"/>
</p:tagLst>
</file>

<file path=ppt/tags/tag9.xml><?xml version="1.0" encoding="utf-8"?>
<p:tagLst xmlns:a="http://schemas.openxmlformats.org/drawingml/2006/main" xmlns:r="http://schemas.openxmlformats.org/officeDocument/2006/relationships" xmlns:p="http://schemas.openxmlformats.org/presentationml/2006/main">
  <p:tag name="GENSWF_SLIDE_UID" val="{AD0C5823-87BC-4191-BFB3-31BF6DBC3719}:502"/>
</p:tagLst>
</file>

<file path=ppt/tags/tag90.xml><?xml version="1.0" encoding="utf-8"?>
<p:tagLst xmlns:a="http://schemas.openxmlformats.org/drawingml/2006/main" xmlns:r="http://schemas.openxmlformats.org/officeDocument/2006/relationships" xmlns:p="http://schemas.openxmlformats.org/presentationml/2006/main">
  <p:tag name="GENSWF_SLIDE_UID" val="{8DDE5490-53A4-4053-9CF3-D51F4B5A0172}:310"/>
</p:tagLst>
</file>

<file path=ppt/tags/tag91.xml><?xml version="1.0" encoding="utf-8"?>
<p:tagLst xmlns:a="http://schemas.openxmlformats.org/drawingml/2006/main" xmlns:r="http://schemas.openxmlformats.org/officeDocument/2006/relationships" xmlns:p="http://schemas.openxmlformats.org/presentationml/2006/main">
  <p:tag name="GENSWF_SLIDE_UID" val="{1610341A-3C60-46D0-9057-4169F2767A2D}:311"/>
</p:tagLst>
</file>

<file path=ppt/tags/tag92.xml><?xml version="1.0" encoding="utf-8"?>
<p:tagLst xmlns:a="http://schemas.openxmlformats.org/drawingml/2006/main" xmlns:r="http://schemas.openxmlformats.org/officeDocument/2006/relationships" xmlns:p="http://schemas.openxmlformats.org/presentationml/2006/main">
  <p:tag name="GENSWF_SLIDE_UID" val="{1F1AFB9D-3540-41C7-8CE5-3BF39EAF6A22}:324"/>
</p:tagLst>
</file>

<file path=ppt/tags/tag93.xml><?xml version="1.0" encoding="utf-8"?>
<p:tagLst xmlns:a="http://schemas.openxmlformats.org/drawingml/2006/main" xmlns:r="http://schemas.openxmlformats.org/officeDocument/2006/relationships" xmlns:p="http://schemas.openxmlformats.org/presentationml/2006/main">
  <p:tag name="GENSWF_SLIDE_UID" val="{672D4077-7853-4EB6-9DF1-C05BE1C666A3}:325"/>
</p:tagLst>
</file>

<file path=ppt/tags/tag94.xml><?xml version="1.0" encoding="utf-8"?>
<p:tagLst xmlns:a="http://schemas.openxmlformats.org/drawingml/2006/main" xmlns:r="http://schemas.openxmlformats.org/officeDocument/2006/relationships" xmlns:p="http://schemas.openxmlformats.org/presentationml/2006/main">
  <p:tag name="GENSWF_SLIDE_UID" val="{D55B9701-A944-4178-A6C4-EA7F7621E4DE}:326"/>
</p:tagLst>
</file>

<file path=ppt/tags/tag95.xml><?xml version="1.0" encoding="utf-8"?>
<p:tagLst xmlns:a="http://schemas.openxmlformats.org/drawingml/2006/main" xmlns:r="http://schemas.openxmlformats.org/officeDocument/2006/relationships" xmlns:p="http://schemas.openxmlformats.org/presentationml/2006/main">
  <p:tag name="GENSWF_SLIDE_UID" val="{96757854-2FBD-4908-A449-D3B9BD86C001}:327"/>
</p:tagLst>
</file>

<file path=ppt/tags/tag96.xml><?xml version="1.0" encoding="utf-8"?>
<p:tagLst xmlns:a="http://schemas.openxmlformats.org/drawingml/2006/main" xmlns:r="http://schemas.openxmlformats.org/officeDocument/2006/relationships" xmlns:p="http://schemas.openxmlformats.org/presentationml/2006/main">
  <p:tag name="GENSWF_SLIDE_UID" val="{B2D3A06F-C5ED-47B5-ACF7-71498CAD0F07}:328"/>
</p:tagLst>
</file>

<file path=ppt/tags/tag97.xml><?xml version="1.0" encoding="utf-8"?>
<p:tagLst xmlns:a="http://schemas.openxmlformats.org/drawingml/2006/main" xmlns:r="http://schemas.openxmlformats.org/officeDocument/2006/relationships" xmlns:p="http://schemas.openxmlformats.org/presentationml/2006/main">
  <p:tag name="GENSWF_SLIDE_UID" val="{C208404A-AC82-4489-9AD7-A77F00740F92}:329"/>
</p:tagLst>
</file>

<file path=ppt/tags/tag98.xml><?xml version="1.0" encoding="utf-8"?>
<p:tagLst xmlns:a="http://schemas.openxmlformats.org/drawingml/2006/main" xmlns:r="http://schemas.openxmlformats.org/officeDocument/2006/relationships" xmlns:p="http://schemas.openxmlformats.org/presentationml/2006/main">
  <p:tag name="GENSWF_SLIDE_UID" val="{F0DE66A3-5E50-4E3D-82F5-D0BBA7398300}:330"/>
</p:tagLst>
</file>

<file path=ppt/tags/tag99.xml><?xml version="1.0" encoding="utf-8"?>
<p:tagLst xmlns:a="http://schemas.openxmlformats.org/drawingml/2006/main" xmlns:r="http://schemas.openxmlformats.org/officeDocument/2006/relationships" xmlns:p="http://schemas.openxmlformats.org/presentationml/2006/main">
  <p:tag name="GENSWF_SLIDE_UID" val="{DE3703B1-83A7-4BA4-B527-CBB6046C964D}:3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19611</TotalTime>
  <Words>17835</Words>
  <Application>Microsoft Office PowerPoint</Application>
  <PresentationFormat>On-screen Show (4:3)</PresentationFormat>
  <Paragraphs>1318</Paragraphs>
  <Slides>260</Slides>
  <Notes>260</Notes>
  <HiddenSlides>0</HiddenSlides>
  <MMClips>226</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0</vt:i4>
      </vt:variant>
      <vt:variant>
        <vt:lpstr>Slide Titles</vt:lpstr>
      </vt:variant>
      <vt:variant>
        <vt:i4>260</vt:i4>
      </vt:variant>
    </vt:vector>
  </HeadingPairs>
  <TitlesOfParts>
    <vt:vector size="264" baseType="lpstr">
      <vt:lpstr>Times New Roman</vt:lpstr>
      <vt:lpstr>Arial</vt:lpstr>
      <vt:lpstr>Calibri</vt:lpstr>
      <vt:lpstr>Office Theme</vt:lpstr>
      <vt:lpstr>Histone Structure</vt:lpstr>
      <vt:lpstr>Most of the virtual structure files in this project were created in Maestro, a component of the Schrödinger Suite, which was kindly made available by Schrödinger, Inc. (www.schrodinger.com).  Most of the graphics were created from pdb files via DS Visualizer, a product of Accelrys (www.accelrys.com), which, incredibly, is freeware. </vt:lpstr>
      <vt:lpstr>PowerPoint Presentation</vt:lpstr>
      <vt:lpstr>Introduction </vt:lpstr>
      <vt:lpstr>PowerPoint Presentation</vt:lpstr>
      <vt:lpstr>PowerPoint Presentation</vt:lpstr>
      <vt:lpstr>PowerPoint Presentation</vt:lpstr>
      <vt:lpstr>PowerPoint Presentation</vt:lpstr>
      <vt:lpstr>PowerPoint Presentation</vt:lpstr>
      <vt:lpstr>PowerPoint Presentation</vt:lpstr>
      <vt:lpstr>Futility of working without ribbons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Structure of the histone monomer The “histone fold”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Dimers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Geometry of the [H3-H4]2 tetramer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holds the octamer together?  1.  H3-H3 interactions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holds the octamer together?  2.  H3-H4 interactions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Completion of the octamer   Addition of H2A-H2B dimers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Helix II “backbone”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Atomic view of histone-DNA contacts in the Superhelical Ramp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Histone 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TEMP-ERASE</dc:title>
  <dc:creator>kb</dc:creator>
  <cp:lastModifiedBy>Ken Biegeleisen</cp:lastModifiedBy>
  <cp:revision>1495</cp:revision>
  <dcterms:created xsi:type="dcterms:W3CDTF">2013-06-30T12:01:13Z</dcterms:created>
  <dcterms:modified xsi:type="dcterms:W3CDTF">2022-03-01T17:46:39Z</dcterms:modified>
</cp:coreProperties>
</file>