
<file path=[Content_Types].xml><?xml version="1.0" encoding="utf-8"?>
<Types xmlns="http://schemas.openxmlformats.org/package/2006/content-types">
  <Default Extension="bin" ContentType="application/vnd.openxmlformats-officedocument.oleObject"/>
  <Default Extension="fntdata" ContentType="application/x-fontdata"/>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heme/themeOverride2.xml" ContentType="application/vnd.openxmlformats-officedocument.themeOverride+xml"/>
  <Override PartName="/ppt/tags/tag7.xml" ContentType="application/vnd.openxmlformats-officedocument.presentationml.tags+xml"/>
  <Override PartName="/ppt/notesSlides/notesSlide6.xml" ContentType="application/vnd.openxmlformats-officedocument.presentationml.notesSlide+xml"/>
  <Override PartName="/ppt/theme/themeOverride3.xml" ContentType="application/vnd.openxmlformats-officedocument.themeOverride+xml"/>
  <Override PartName="/ppt/tags/tag8.xml" ContentType="application/vnd.openxmlformats-officedocument.presentationml.tags+xml"/>
  <Override PartName="/ppt/notesSlides/notesSlide7.xml" ContentType="application/vnd.openxmlformats-officedocument.presentationml.notesSlide+xml"/>
  <Override PartName="/ppt/theme/themeOverride4.xml" ContentType="application/vnd.openxmlformats-officedocument.themeOverride+xml"/>
  <Override PartName="/ppt/tags/tag9.xml" ContentType="application/vnd.openxmlformats-officedocument.presentationml.tags+xml"/>
  <Override PartName="/ppt/notesSlides/notesSlide8.xml" ContentType="application/vnd.openxmlformats-officedocument.presentationml.notesSlide+xml"/>
  <Override PartName="/ppt/theme/themeOverride5.xml" ContentType="application/vnd.openxmlformats-officedocument.themeOverride+xml"/>
  <Override PartName="/ppt/tags/tag10.xml" ContentType="application/vnd.openxmlformats-officedocument.presentationml.tags+xml"/>
  <Override PartName="/ppt/notesSlides/notesSlide9.xml" ContentType="application/vnd.openxmlformats-officedocument.presentationml.notesSlide+xml"/>
  <Override PartName="/ppt/theme/themeOverride6.xml" ContentType="application/vnd.openxmlformats-officedocument.themeOverride+xml"/>
  <Override PartName="/ppt/tags/tag11.xml" ContentType="application/vnd.openxmlformats-officedocument.presentationml.tags+xml"/>
  <Override PartName="/ppt/notesSlides/notesSlide10.xml" ContentType="application/vnd.openxmlformats-officedocument.presentationml.notesSlide+xml"/>
  <Override PartName="/ppt/theme/themeOverride7.xml" ContentType="application/vnd.openxmlformats-officedocument.themeOverride+xml"/>
  <Override PartName="/ppt/tags/tag12.xml" ContentType="application/vnd.openxmlformats-officedocument.presentationml.tags+xml"/>
  <Override PartName="/ppt/notesSlides/notesSlide11.xml" ContentType="application/vnd.openxmlformats-officedocument.presentationml.notesSlide+xml"/>
  <Override PartName="/ppt/theme/themeOverride8.xml" ContentType="application/vnd.openxmlformats-officedocument.themeOverr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heme/themeOverride9.xml" ContentType="application/vnd.openxmlformats-officedocument.themeOverr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heme/themeOverride10.xml" ContentType="application/vnd.openxmlformats-officedocument.themeOverr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heme/themeOverride11.xml" ContentType="application/vnd.openxmlformats-officedocument.themeOverr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ppt/tags/tag40.xml" ContentType="application/vnd.openxmlformats-officedocument.presentationml.tags+xml"/>
  <Override PartName="/ppt/notesSlides/notesSlide39.xml" ContentType="application/vnd.openxmlformats-officedocument.presentationml.notesSlide+xml"/>
  <Override PartName="/ppt/tags/tag41.xml" ContentType="application/vnd.openxmlformats-officedocument.presentationml.tags+xml"/>
  <Override PartName="/ppt/notesSlides/notesSlide40.xml" ContentType="application/vnd.openxmlformats-officedocument.presentationml.notesSlide+xml"/>
  <Override PartName="/ppt/tags/tag42.xml" ContentType="application/vnd.openxmlformats-officedocument.presentationml.tags+xml"/>
  <Override PartName="/ppt/notesSlides/notesSlide41.xml" ContentType="application/vnd.openxmlformats-officedocument.presentationml.notesSlide+xml"/>
  <Override PartName="/ppt/tags/tag43.xml" ContentType="application/vnd.openxmlformats-officedocument.presentationml.tags+xml"/>
  <Override PartName="/ppt/notesSlides/notesSlide42.xml" ContentType="application/vnd.openxmlformats-officedocument.presentationml.notesSlide+xml"/>
  <Override PartName="/ppt/tags/tag44.xml" ContentType="application/vnd.openxmlformats-officedocument.presentationml.tags+xml"/>
  <Override PartName="/ppt/notesSlides/notesSlide43.xml" ContentType="application/vnd.openxmlformats-officedocument.presentationml.notesSlide+xml"/>
  <Override PartName="/ppt/tags/tag45.xml" ContentType="application/vnd.openxmlformats-officedocument.presentationml.tags+xml"/>
  <Override PartName="/ppt/notesSlides/notesSlide44.xml" ContentType="application/vnd.openxmlformats-officedocument.presentationml.notesSlide+xml"/>
  <Override PartName="/ppt/tags/tag46.xml" ContentType="application/vnd.openxmlformats-officedocument.presentationml.tags+xml"/>
  <Override PartName="/ppt/notesSlides/notesSlide45.xml" ContentType="application/vnd.openxmlformats-officedocument.presentationml.notesSlide+xml"/>
  <Override PartName="/ppt/tags/tag47.xml" ContentType="application/vnd.openxmlformats-officedocument.presentationml.tags+xml"/>
  <Override PartName="/ppt/notesSlides/notesSlide46.xml" ContentType="application/vnd.openxmlformats-officedocument.presentationml.notesSlide+xml"/>
  <Override PartName="/ppt/tags/tag48.xml" ContentType="application/vnd.openxmlformats-officedocument.presentationml.tags+xml"/>
  <Override PartName="/ppt/notesSlides/notesSlide47.xml" ContentType="application/vnd.openxmlformats-officedocument.presentationml.notesSlide+xml"/>
  <Override PartName="/ppt/tags/tag49.xml" ContentType="application/vnd.openxmlformats-officedocument.presentationml.tags+xml"/>
  <Override PartName="/ppt/notesSlides/notesSlide48.xml" ContentType="application/vnd.openxmlformats-officedocument.presentationml.notesSlide+xml"/>
  <Override PartName="/ppt/theme/themeOverride12.xml" ContentType="application/vnd.openxmlformats-officedocument.themeOverride+xml"/>
  <Override PartName="/ppt/tags/tag50.xml" ContentType="application/vnd.openxmlformats-officedocument.presentationml.tags+xml"/>
  <Override PartName="/ppt/notesSlides/notesSlide49.xml" ContentType="application/vnd.openxmlformats-officedocument.presentationml.notesSlide+xml"/>
  <Override PartName="/ppt/theme/themeOverride13.xml" ContentType="application/vnd.openxmlformats-officedocument.themeOverride+xml"/>
  <Override PartName="/ppt/tags/tag51.xml" ContentType="application/vnd.openxmlformats-officedocument.presentationml.tags+xml"/>
  <Override PartName="/ppt/notesSlides/notesSlide50.xml" ContentType="application/vnd.openxmlformats-officedocument.presentationml.notesSlide+xml"/>
  <Override PartName="/ppt/tags/tag52.xml" ContentType="application/vnd.openxmlformats-officedocument.presentationml.tags+xml"/>
  <Override PartName="/ppt/notesSlides/notesSlide51.xml" ContentType="application/vnd.openxmlformats-officedocument.presentationml.notesSlide+xml"/>
  <Override PartName="/ppt/tags/tag53.xml" ContentType="application/vnd.openxmlformats-officedocument.presentationml.tags+xml"/>
  <Override PartName="/ppt/notesSlides/notesSlide52.xml" ContentType="application/vnd.openxmlformats-officedocument.presentationml.notesSlide+xml"/>
  <Override PartName="/ppt/theme/themeOverride14.xml" ContentType="application/vnd.openxmlformats-officedocument.themeOverride+xml"/>
  <Override PartName="/ppt/tags/tag54.xml" ContentType="application/vnd.openxmlformats-officedocument.presentationml.tags+xml"/>
  <Override PartName="/ppt/notesSlides/notesSlide53.xml" ContentType="application/vnd.openxmlformats-officedocument.presentationml.notesSlide+xml"/>
  <Override PartName="/ppt/tags/tag55.xml" ContentType="application/vnd.openxmlformats-officedocument.presentationml.tags+xml"/>
  <Override PartName="/ppt/notesSlides/notesSlide54.xml" ContentType="application/vnd.openxmlformats-officedocument.presentationml.notesSlide+xml"/>
  <Override PartName="/ppt/tags/tag56.xml" ContentType="application/vnd.openxmlformats-officedocument.presentationml.tags+xml"/>
  <Override PartName="/ppt/notesSlides/notesSlide55.xml" ContentType="application/vnd.openxmlformats-officedocument.presentationml.notesSlide+xml"/>
  <Override PartName="/ppt/theme/themeOverride15.xml" ContentType="application/vnd.openxmlformats-officedocument.themeOverride+xml"/>
  <Override PartName="/ppt/tags/tag57.xml" ContentType="application/vnd.openxmlformats-officedocument.presentationml.tags+xml"/>
  <Override PartName="/ppt/notesSlides/notesSlide56.xml" ContentType="application/vnd.openxmlformats-officedocument.presentationml.notesSlide+xml"/>
  <Override PartName="/ppt/theme/themeOverride16.xml" ContentType="application/vnd.openxmlformats-officedocument.themeOverride+xml"/>
  <Override PartName="/ppt/tags/tag58.xml" ContentType="application/vnd.openxmlformats-officedocument.presentationml.tags+xml"/>
  <Override PartName="/ppt/notesSlides/notesSlide57.xml" ContentType="application/vnd.openxmlformats-officedocument.presentationml.notesSlide+xml"/>
  <Override PartName="/ppt/theme/themeOverride17.xml" ContentType="application/vnd.openxmlformats-officedocument.themeOverride+xml"/>
  <Override PartName="/ppt/tags/tag59.xml" ContentType="application/vnd.openxmlformats-officedocument.presentationml.tags+xml"/>
  <Override PartName="/ppt/notesSlides/notesSlide58.xml" ContentType="application/vnd.openxmlformats-officedocument.presentationml.notesSlide+xml"/>
  <Override PartName="/ppt/theme/themeOverride18.xml" ContentType="application/vnd.openxmlformats-officedocument.themeOverride+xml"/>
  <Override PartName="/ppt/tags/tag60.xml" ContentType="application/vnd.openxmlformats-officedocument.presentationml.tags+xml"/>
  <Override PartName="/ppt/notesSlides/notesSlide59.xml" ContentType="application/vnd.openxmlformats-officedocument.presentationml.notesSlide+xml"/>
  <Override PartName="/ppt/theme/themeOverride19.xml" ContentType="application/vnd.openxmlformats-officedocument.themeOverride+xml"/>
  <Override PartName="/ppt/tags/tag61.xml" ContentType="application/vnd.openxmlformats-officedocument.presentationml.tags+xml"/>
  <Override PartName="/ppt/notesSlides/notesSlide60.xml" ContentType="application/vnd.openxmlformats-officedocument.presentationml.notesSlide+xml"/>
  <Override PartName="/ppt/theme/themeOverride20.xml" ContentType="application/vnd.openxmlformats-officedocument.themeOverride+xml"/>
  <Override PartName="/ppt/tags/tag62.xml" ContentType="application/vnd.openxmlformats-officedocument.presentationml.tags+xml"/>
  <Override PartName="/ppt/notesSlides/notesSlide61.xml" ContentType="application/vnd.openxmlformats-officedocument.presentationml.notesSlide+xml"/>
  <Override PartName="/ppt/theme/themeOverride21.xml" ContentType="application/vnd.openxmlformats-officedocument.themeOverride+xml"/>
  <Override PartName="/ppt/tags/tag63.xml" ContentType="application/vnd.openxmlformats-officedocument.presentationml.tags+xml"/>
  <Override PartName="/ppt/notesSlides/notesSlide62.xml" ContentType="application/vnd.openxmlformats-officedocument.presentationml.notesSlide+xml"/>
  <Override PartName="/ppt/tags/tag64.xml" ContentType="application/vnd.openxmlformats-officedocument.presentationml.tags+xml"/>
  <Override PartName="/ppt/notesSlides/notesSlide63.xml" ContentType="application/vnd.openxmlformats-officedocument.presentationml.notesSlide+xml"/>
  <Override PartName="/ppt/theme/themeOverride22.xml" ContentType="application/vnd.openxmlformats-officedocument.themeOverride+xml"/>
  <Override PartName="/ppt/tags/tag65.xml" ContentType="application/vnd.openxmlformats-officedocument.presentationml.tags+xml"/>
  <Override PartName="/ppt/notesSlides/notesSlide64.xml" ContentType="application/vnd.openxmlformats-officedocument.presentationml.notesSlide+xml"/>
  <Override PartName="/ppt/tags/tag66.xml" ContentType="application/vnd.openxmlformats-officedocument.presentationml.tags+xml"/>
  <Override PartName="/ppt/notesSlides/notesSlide65.xml" ContentType="application/vnd.openxmlformats-officedocument.presentationml.notesSlide+xml"/>
  <Override PartName="/ppt/tags/tag67.xml" ContentType="application/vnd.openxmlformats-officedocument.presentationml.tags+xml"/>
  <Override PartName="/ppt/notesSlides/notesSlide66.xml" ContentType="application/vnd.openxmlformats-officedocument.presentationml.notesSlide+xml"/>
  <Override PartName="/ppt/tags/tag68.xml" ContentType="application/vnd.openxmlformats-officedocument.presentationml.tags+xml"/>
  <Override PartName="/ppt/notesSlides/notesSlide67.xml" ContentType="application/vnd.openxmlformats-officedocument.presentationml.notesSlide+xml"/>
  <Override PartName="/ppt/tags/tag69.xml" ContentType="application/vnd.openxmlformats-officedocument.presentationml.tags+xml"/>
  <Override PartName="/ppt/notesSlides/notesSlide68.xml" ContentType="application/vnd.openxmlformats-officedocument.presentationml.notesSlide+xml"/>
  <Override PartName="/ppt/theme/themeOverride23.xml" ContentType="application/vnd.openxmlformats-officedocument.themeOverride+xml"/>
  <Override PartName="/ppt/tags/tag70.xml" ContentType="application/vnd.openxmlformats-officedocument.presentationml.tags+xml"/>
  <Override PartName="/ppt/notesSlides/notesSlide69.xml" ContentType="application/vnd.openxmlformats-officedocument.presentationml.notesSlide+xml"/>
  <Override PartName="/ppt/theme/themeOverride24.xml" ContentType="application/vnd.openxmlformats-officedocument.themeOverride+xml"/>
  <Override PartName="/ppt/tags/tag71.xml" ContentType="application/vnd.openxmlformats-officedocument.presentationml.tags+xml"/>
  <Override PartName="/ppt/notesSlides/notesSlide70.xml" ContentType="application/vnd.openxmlformats-officedocument.presentationml.notesSlide+xml"/>
  <Override PartName="/ppt/theme/themeOverride25.xml" ContentType="application/vnd.openxmlformats-officedocument.themeOverride+xml"/>
  <Override PartName="/ppt/tags/tag72.xml" ContentType="application/vnd.openxmlformats-officedocument.presentationml.tags+xml"/>
  <Override PartName="/ppt/notesSlides/notesSlide71.xml" ContentType="application/vnd.openxmlformats-officedocument.presentationml.notesSlide+xml"/>
  <Override PartName="/ppt/theme/themeOverride26.xml" ContentType="application/vnd.openxmlformats-officedocument.themeOverride+xml"/>
  <Override PartName="/ppt/tags/tag73.xml" ContentType="application/vnd.openxmlformats-officedocument.presentationml.tags+xml"/>
  <Override PartName="/ppt/notesSlides/notesSlide72.xml" ContentType="application/vnd.openxmlformats-officedocument.presentationml.notesSlide+xml"/>
  <Override PartName="/ppt/theme/themeOverride27.xml" ContentType="application/vnd.openxmlformats-officedocument.themeOverride+xml"/>
  <Override PartName="/ppt/tags/tag74.xml" ContentType="application/vnd.openxmlformats-officedocument.presentationml.tags+xml"/>
  <Override PartName="/ppt/notesSlides/notesSlide73.xml" ContentType="application/vnd.openxmlformats-officedocument.presentationml.notesSlide+xml"/>
  <Override PartName="/ppt/theme/themeOverride28.xml" ContentType="application/vnd.openxmlformats-officedocument.themeOverride+xml"/>
  <Override PartName="/ppt/tags/tag75.xml" ContentType="application/vnd.openxmlformats-officedocument.presentationml.tags+xml"/>
  <Override PartName="/ppt/notesSlides/notesSlide74.xml" ContentType="application/vnd.openxmlformats-officedocument.presentationml.notesSlide+xml"/>
  <Override PartName="/ppt/theme/themeOverride29.xml" ContentType="application/vnd.openxmlformats-officedocument.themeOverride+xml"/>
  <Override PartName="/ppt/tags/tag76.xml" ContentType="application/vnd.openxmlformats-officedocument.presentationml.tags+xml"/>
  <Override PartName="/ppt/notesSlides/notesSlide75.xml" ContentType="application/vnd.openxmlformats-officedocument.presentationml.notesSlide+xml"/>
  <Override PartName="/ppt/tags/tag77.xml" ContentType="application/vnd.openxmlformats-officedocument.presentationml.tags+xml"/>
  <Override PartName="/ppt/notesSlides/notesSlide76.xml" ContentType="application/vnd.openxmlformats-officedocument.presentationml.notesSlide+xml"/>
  <Override PartName="/ppt/tags/tag78.xml" ContentType="application/vnd.openxmlformats-officedocument.presentationml.tags+xml"/>
  <Override PartName="/ppt/notesSlides/notesSlide77.xml" ContentType="application/vnd.openxmlformats-officedocument.presentationml.notesSlide+xml"/>
  <Override PartName="/ppt/tags/tag79.xml" ContentType="application/vnd.openxmlformats-officedocument.presentationml.tags+xml"/>
  <Override PartName="/ppt/notesSlides/notesSlide78.xml" ContentType="application/vnd.openxmlformats-officedocument.presentationml.notesSlide+xml"/>
  <Override PartName="/ppt/tags/tag80.xml" ContentType="application/vnd.openxmlformats-officedocument.presentationml.tags+xml"/>
  <Override PartName="/ppt/notesSlides/notesSlide79.xml" ContentType="application/vnd.openxmlformats-officedocument.presentationml.notesSlide+xml"/>
  <Override PartName="/ppt/tags/tag81.xml" ContentType="application/vnd.openxmlformats-officedocument.presentationml.tags+xml"/>
  <Override PartName="/ppt/notesSlides/notesSlide80.xml" ContentType="application/vnd.openxmlformats-officedocument.presentationml.notesSlide+xml"/>
  <Override PartName="/ppt/tags/tag82.xml" ContentType="application/vnd.openxmlformats-officedocument.presentationml.tags+xml"/>
  <Override PartName="/ppt/notesSlides/notesSlide81.xml" ContentType="application/vnd.openxmlformats-officedocument.presentationml.notesSlide+xml"/>
  <Override PartName="/ppt/theme/themeOverride30.xml" ContentType="application/vnd.openxmlformats-officedocument.themeOverride+xml"/>
  <Override PartName="/ppt/tags/tag83.xml" ContentType="application/vnd.openxmlformats-officedocument.presentationml.tags+xml"/>
  <Override PartName="/ppt/notesSlides/notesSlide82.xml" ContentType="application/vnd.openxmlformats-officedocument.presentationml.notesSlide+xml"/>
  <Override PartName="/ppt/tags/tag84.xml" ContentType="application/vnd.openxmlformats-officedocument.presentationml.tags+xml"/>
  <Override PartName="/ppt/notesSlides/notesSlide83.xml" ContentType="application/vnd.openxmlformats-officedocument.presentationml.notesSlide+xml"/>
  <Override PartName="/ppt/theme/themeOverride31.xml" ContentType="application/vnd.openxmlformats-officedocument.themeOverride+xml"/>
  <Override PartName="/ppt/tags/tag85.xml" ContentType="application/vnd.openxmlformats-officedocument.presentationml.tags+xml"/>
  <Override PartName="/ppt/notesSlides/notesSlide84.xml" ContentType="application/vnd.openxmlformats-officedocument.presentationml.notesSlide+xml"/>
  <Override PartName="/ppt/theme/themeOverride32.xml" ContentType="application/vnd.openxmlformats-officedocument.themeOverride+xml"/>
  <Override PartName="/ppt/tags/tag86.xml" ContentType="application/vnd.openxmlformats-officedocument.presentationml.tags+xml"/>
  <Override PartName="/ppt/notesSlides/notesSlide85.xml" ContentType="application/vnd.openxmlformats-officedocument.presentationml.notesSlide+xml"/>
  <Override PartName="/ppt/tags/tag87.xml" ContentType="application/vnd.openxmlformats-officedocument.presentationml.tags+xml"/>
  <Override PartName="/ppt/notesSlides/notesSlide86.xml" ContentType="application/vnd.openxmlformats-officedocument.presentationml.notesSlide+xml"/>
  <Override PartName="/ppt/tags/tag88.xml" ContentType="application/vnd.openxmlformats-officedocument.presentationml.tags+xml"/>
  <Override PartName="/ppt/notesSlides/notesSlide87.xml" ContentType="application/vnd.openxmlformats-officedocument.presentationml.notesSlide+xml"/>
  <Override PartName="/ppt/tags/tag89.xml" ContentType="application/vnd.openxmlformats-officedocument.presentationml.tags+xml"/>
  <Override PartName="/ppt/notesSlides/notesSlide88.xml" ContentType="application/vnd.openxmlformats-officedocument.presentationml.notesSlide+xml"/>
  <Override PartName="/ppt/tags/tag90.xml" ContentType="application/vnd.openxmlformats-officedocument.presentationml.tags+xml"/>
  <Override PartName="/ppt/notesSlides/notesSlide89.xml" ContentType="application/vnd.openxmlformats-officedocument.presentationml.notesSlide+xml"/>
  <Override PartName="/ppt/tags/tag91.xml" ContentType="application/vnd.openxmlformats-officedocument.presentationml.tags+xml"/>
  <Override PartName="/ppt/notesSlides/notesSlide90.xml" ContentType="application/vnd.openxmlformats-officedocument.presentationml.notesSlide+xml"/>
  <Override PartName="/ppt/theme/themeOverride33.xml" ContentType="application/vnd.openxmlformats-officedocument.themeOverride+xml"/>
  <Override PartName="/ppt/tags/tag92.xml" ContentType="application/vnd.openxmlformats-officedocument.presentationml.tags+xml"/>
  <Override PartName="/ppt/notesSlides/notesSlide91.xml" ContentType="application/vnd.openxmlformats-officedocument.presentationml.notesSlide+xml"/>
  <Override PartName="/ppt/theme/themeOverride34.xml" ContentType="application/vnd.openxmlformats-officedocument.themeOverride+xml"/>
  <Override PartName="/ppt/tags/tag93.xml" ContentType="application/vnd.openxmlformats-officedocument.presentationml.tags+xml"/>
  <Override PartName="/ppt/notesSlides/notesSlide92.xml" ContentType="application/vnd.openxmlformats-officedocument.presentationml.notesSlide+xml"/>
  <Override PartName="/ppt/theme/themeOverride35.xml" ContentType="application/vnd.openxmlformats-officedocument.themeOverride+xml"/>
  <Override PartName="/ppt/tags/tag94.xml" ContentType="application/vnd.openxmlformats-officedocument.presentationml.tags+xml"/>
  <Override PartName="/ppt/notesSlides/notesSlide93.xml" ContentType="application/vnd.openxmlformats-officedocument.presentationml.notesSlide+xml"/>
  <Override PartName="/ppt/theme/themeOverride36.xml" ContentType="application/vnd.openxmlformats-officedocument.themeOverride+xml"/>
  <Override PartName="/ppt/tags/tag95.xml" ContentType="application/vnd.openxmlformats-officedocument.presentationml.tags+xml"/>
  <Override PartName="/ppt/notesSlides/notesSlide94.xml" ContentType="application/vnd.openxmlformats-officedocument.presentationml.notesSlide+xml"/>
  <Override PartName="/ppt/theme/themeOverride37.xml" ContentType="application/vnd.openxmlformats-officedocument.themeOverride+xml"/>
  <Override PartName="/ppt/tags/tag96.xml" ContentType="application/vnd.openxmlformats-officedocument.presentationml.tags+xml"/>
  <Override PartName="/ppt/notesSlides/notesSlide95.xml" ContentType="application/vnd.openxmlformats-officedocument.presentationml.notesSlide+xml"/>
  <Override PartName="/ppt/theme/themeOverride38.xml" ContentType="application/vnd.openxmlformats-officedocument.themeOverride+xml"/>
  <Override PartName="/ppt/tags/tag97.xml" ContentType="application/vnd.openxmlformats-officedocument.presentationml.tags+xml"/>
  <Override PartName="/ppt/notesSlides/notesSlide96.xml" ContentType="application/vnd.openxmlformats-officedocument.presentationml.notesSlide+xml"/>
  <Override PartName="/ppt/theme/themeOverride39.xml" ContentType="application/vnd.openxmlformats-officedocument.themeOverride+xml"/>
  <Override PartName="/ppt/tags/tag98.xml" ContentType="application/vnd.openxmlformats-officedocument.presentationml.tags+xml"/>
  <Override PartName="/ppt/notesSlides/notesSlide97.xml" ContentType="application/vnd.openxmlformats-officedocument.presentationml.notesSlide+xml"/>
  <Override PartName="/ppt/theme/themeOverride40.xml" ContentType="application/vnd.openxmlformats-officedocument.themeOverride+xml"/>
  <Override PartName="/ppt/tags/tag99.xml" ContentType="application/vnd.openxmlformats-officedocument.presentationml.tags+xml"/>
  <Override PartName="/ppt/notesSlides/notesSlide98.xml" ContentType="application/vnd.openxmlformats-officedocument.presentationml.notesSlide+xml"/>
  <Override PartName="/ppt/theme/themeOverride41.xml" ContentType="application/vnd.openxmlformats-officedocument.themeOverride+xml"/>
  <Override PartName="/ppt/tags/tag100.xml" ContentType="application/vnd.openxmlformats-officedocument.presentationml.tags+xml"/>
  <Override PartName="/ppt/notesSlides/notesSlide99.xml" ContentType="application/vnd.openxmlformats-officedocument.presentationml.notesSlide+xml"/>
  <Override PartName="/ppt/theme/themeOverride42.xml" ContentType="application/vnd.openxmlformats-officedocument.themeOverride+xml"/>
  <Override PartName="/ppt/tags/tag101.xml" ContentType="application/vnd.openxmlformats-officedocument.presentationml.tags+xml"/>
  <Override PartName="/ppt/notesSlides/notesSlide100.xml" ContentType="application/vnd.openxmlformats-officedocument.presentationml.notesSlide+xml"/>
  <Override PartName="/ppt/theme/themeOverride43.xml" ContentType="application/vnd.openxmlformats-officedocument.themeOverride+xml"/>
  <Override PartName="/ppt/tags/tag102.xml" ContentType="application/vnd.openxmlformats-officedocument.presentationml.tags+xml"/>
  <Override PartName="/ppt/notesSlides/notesSlide101.xml" ContentType="application/vnd.openxmlformats-officedocument.presentationml.notesSlide+xml"/>
  <Override PartName="/ppt/theme/themeOverride44.xml" ContentType="application/vnd.openxmlformats-officedocument.themeOverride+xml"/>
  <Override PartName="/ppt/tags/tag103.xml" ContentType="application/vnd.openxmlformats-officedocument.presentationml.tags+xml"/>
  <Override PartName="/ppt/notesSlides/notesSlide102.xml" ContentType="application/vnd.openxmlformats-officedocument.presentationml.notesSlide+xml"/>
  <Override PartName="/ppt/theme/themeOverride45.xml" ContentType="application/vnd.openxmlformats-officedocument.themeOverride+xml"/>
  <Override PartName="/ppt/tags/tag104.xml" ContentType="application/vnd.openxmlformats-officedocument.presentationml.tags+xml"/>
  <Override PartName="/ppt/notesSlides/notesSlide103.xml" ContentType="application/vnd.openxmlformats-officedocument.presentationml.notesSlide+xml"/>
  <Override PartName="/ppt/theme/themeOverride46.xml" ContentType="application/vnd.openxmlformats-officedocument.themeOverride+xml"/>
  <Override PartName="/ppt/tags/tag105.xml" ContentType="application/vnd.openxmlformats-officedocument.presentationml.tags+xml"/>
  <Override PartName="/ppt/notesSlides/notesSlide104.xml" ContentType="application/vnd.openxmlformats-officedocument.presentationml.notesSlide+xml"/>
  <Override PartName="/ppt/theme/themeOverride47.xml" ContentType="application/vnd.openxmlformats-officedocument.themeOverride+xml"/>
  <Override PartName="/ppt/tags/tag106.xml" ContentType="application/vnd.openxmlformats-officedocument.presentationml.tags+xml"/>
  <Override PartName="/ppt/notesSlides/notesSlide105.xml" ContentType="application/vnd.openxmlformats-officedocument.presentationml.notesSlide+xml"/>
  <Override PartName="/ppt/theme/themeOverride48.xml" ContentType="application/vnd.openxmlformats-officedocument.themeOverride+xml"/>
  <Override PartName="/ppt/tags/tag107.xml" ContentType="application/vnd.openxmlformats-officedocument.presentationml.tags+xml"/>
  <Override PartName="/ppt/notesSlides/notesSlide106.xml" ContentType="application/vnd.openxmlformats-officedocument.presentationml.notesSlide+xml"/>
  <Override PartName="/ppt/theme/themeOverride49.xml" ContentType="application/vnd.openxmlformats-officedocument.themeOverride+xml"/>
  <Override PartName="/ppt/tags/tag108.xml" ContentType="application/vnd.openxmlformats-officedocument.presentationml.tags+xml"/>
  <Override PartName="/ppt/notesSlides/notesSlide107.xml" ContentType="application/vnd.openxmlformats-officedocument.presentationml.notesSlide+xml"/>
  <Override PartName="/ppt/theme/themeOverride50.xml" ContentType="application/vnd.openxmlformats-officedocument.themeOverride+xml"/>
  <Override PartName="/ppt/tags/tag109.xml" ContentType="application/vnd.openxmlformats-officedocument.presentationml.tags+xml"/>
  <Override PartName="/ppt/notesSlides/notesSlide108.xml" ContentType="application/vnd.openxmlformats-officedocument.presentationml.notesSlide+xml"/>
  <Override PartName="/ppt/theme/themeOverride51.xml" ContentType="application/vnd.openxmlformats-officedocument.themeOverride+xml"/>
  <Override PartName="/ppt/tags/tag110.xml" ContentType="application/vnd.openxmlformats-officedocument.presentationml.tags+xml"/>
  <Override PartName="/ppt/notesSlides/notesSlide109.xml" ContentType="application/vnd.openxmlformats-officedocument.presentationml.notesSlide+xml"/>
  <Override PartName="/ppt/theme/themeOverride52.xml" ContentType="application/vnd.openxmlformats-officedocument.themeOverride+xml"/>
  <Override PartName="/ppt/tags/tag111.xml" ContentType="application/vnd.openxmlformats-officedocument.presentationml.tags+xml"/>
  <Override PartName="/ppt/notesSlides/notesSlide110.xml" ContentType="application/vnd.openxmlformats-officedocument.presentationml.notesSlide+xml"/>
  <Override PartName="/ppt/theme/themeOverride53.xml" ContentType="application/vnd.openxmlformats-officedocument.themeOverride+xml"/>
  <Override PartName="/ppt/tags/tag112.xml" ContentType="application/vnd.openxmlformats-officedocument.presentationml.tags+xml"/>
  <Override PartName="/ppt/notesSlides/notesSlide111.xml" ContentType="application/vnd.openxmlformats-officedocument.presentationml.notesSlide+xml"/>
  <Override PartName="/ppt/theme/themeOverride54.xml" ContentType="application/vnd.openxmlformats-officedocument.themeOverride+xml"/>
  <Override PartName="/ppt/tags/tag113.xml" ContentType="application/vnd.openxmlformats-officedocument.presentationml.tags+xml"/>
  <Override PartName="/ppt/notesSlides/notesSlide112.xml" ContentType="application/vnd.openxmlformats-officedocument.presentationml.notesSlide+xml"/>
  <Override PartName="/ppt/theme/themeOverride55.xml" ContentType="application/vnd.openxmlformats-officedocument.themeOverride+xml"/>
  <Override PartName="/ppt/tags/tag114.xml" ContentType="application/vnd.openxmlformats-officedocument.presentationml.tags+xml"/>
  <Override PartName="/ppt/notesSlides/notesSlide113.xml" ContentType="application/vnd.openxmlformats-officedocument.presentationml.notesSlide+xml"/>
  <Override PartName="/ppt/theme/themeOverride56.xml" ContentType="application/vnd.openxmlformats-officedocument.themeOverride+xml"/>
  <Override PartName="/ppt/tags/tag115.xml" ContentType="application/vnd.openxmlformats-officedocument.presentationml.tags+xml"/>
  <Override PartName="/ppt/notesSlides/notesSlide114.xml" ContentType="application/vnd.openxmlformats-officedocument.presentationml.notesSlide+xml"/>
  <Override PartName="/ppt/theme/themeOverride57.xml" ContentType="application/vnd.openxmlformats-officedocument.themeOverride+xml"/>
  <Override PartName="/ppt/tags/tag116.xml" ContentType="application/vnd.openxmlformats-officedocument.presentationml.tags+xml"/>
  <Override PartName="/ppt/notesSlides/notesSlide115.xml" ContentType="application/vnd.openxmlformats-officedocument.presentationml.notesSlide+xml"/>
  <Override PartName="/ppt/theme/themeOverride58.xml" ContentType="application/vnd.openxmlformats-officedocument.themeOverride+xml"/>
  <Override PartName="/ppt/tags/tag117.xml" ContentType="application/vnd.openxmlformats-officedocument.presentationml.tags+xml"/>
  <Override PartName="/ppt/notesSlides/notesSlide116.xml" ContentType="application/vnd.openxmlformats-officedocument.presentationml.notesSlide+xml"/>
  <Override PartName="/ppt/theme/themeOverride59.xml" ContentType="application/vnd.openxmlformats-officedocument.themeOverride+xml"/>
  <Override PartName="/ppt/tags/tag118.xml" ContentType="application/vnd.openxmlformats-officedocument.presentationml.tags+xml"/>
  <Override PartName="/ppt/notesSlides/notesSlide117.xml" ContentType="application/vnd.openxmlformats-officedocument.presentationml.notesSlide+xml"/>
  <Override PartName="/ppt/theme/themeOverride60.xml" ContentType="application/vnd.openxmlformats-officedocument.themeOverride+xml"/>
  <Override PartName="/ppt/tags/tag119.xml" ContentType="application/vnd.openxmlformats-officedocument.presentationml.tags+xml"/>
  <Override PartName="/ppt/notesSlides/notesSlide118.xml" ContentType="application/vnd.openxmlformats-officedocument.presentationml.notesSlide+xml"/>
  <Override PartName="/ppt/tags/tag120.xml" ContentType="application/vnd.openxmlformats-officedocument.presentationml.tags+xml"/>
  <Override PartName="/ppt/notesSlides/notesSlide119.xml" ContentType="application/vnd.openxmlformats-officedocument.presentationml.notesSlide+xml"/>
  <Override PartName="/ppt/tags/tag121.xml" ContentType="application/vnd.openxmlformats-officedocument.presentationml.tags+xml"/>
  <Override PartName="/ppt/notesSlides/notesSlide120.xml" ContentType="application/vnd.openxmlformats-officedocument.presentationml.notesSlide+xml"/>
  <Override PartName="/ppt/tags/tag122.xml" ContentType="application/vnd.openxmlformats-officedocument.presentationml.tags+xml"/>
  <Override PartName="/ppt/notesSlides/notesSlide121.xml" ContentType="application/vnd.openxmlformats-officedocument.presentationml.notesSlide+xml"/>
  <Override PartName="/ppt/tags/tag123.xml" ContentType="application/vnd.openxmlformats-officedocument.presentationml.tags+xml"/>
  <Override PartName="/ppt/notesSlides/notesSlide122.xml" ContentType="application/vnd.openxmlformats-officedocument.presentationml.notesSlide+xml"/>
  <Override PartName="/ppt/tags/tag124.xml" ContentType="application/vnd.openxmlformats-officedocument.presentationml.tags+xml"/>
  <Override PartName="/ppt/notesSlides/notesSlide123.xml" ContentType="application/vnd.openxmlformats-officedocument.presentationml.notesSlide+xml"/>
  <Override PartName="/ppt/tags/tag125.xml" ContentType="application/vnd.openxmlformats-officedocument.presentationml.tags+xml"/>
  <Override PartName="/ppt/notesSlides/notesSlide124.xml" ContentType="application/vnd.openxmlformats-officedocument.presentationml.notesSlide+xml"/>
  <Override PartName="/ppt/tags/tag126.xml" ContentType="application/vnd.openxmlformats-officedocument.presentationml.tags+xml"/>
  <Override PartName="/ppt/notesSlides/notesSlide125.xml" ContentType="application/vnd.openxmlformats-officedocument.presentationml.notesSlide+xml"/>
  <Override PartName="/ppt/theme/themeOverride61.xml" ContentType="application/vnd.openxmlformats-officedocument.themeOverride+xml"/>
  <Override PartName="/ppt/tags/tag127.xml" ContentType="application/vnd.openxmlformats-officedocument.presentationml.tags+xml"/>
  <Override PartName="/ppt/notesSlides/notesSlide126.xml" ContentType="application/vnd.openxmlformats-officedocument.presentationml.notesSlide+xml"/>
  <Override PartName="/ppt/theme/themeOverride62.xml" ContentType="application/vnd.openxmlformats-officedocument.themeOverride+xml"/>
  <Override PartName="/ppt/tags/tag128.xml" ContentType="application/vnd.openxmlformats-officedocument.presentationml.tags+xml"/>
  <Override PartName="/ppt/notesSlides/notesSlide127.xml" ContentType="application/vnd.openxmlformats-officedocument.presentationml.notesSlide+xml"/>
  <Override PartName="/ppt/theme/themeOverride63.xml" ContentType="application/vnd.openxmlformats-officedocument.themeOverride+xml"/>
  <Override PartName="/ppt/tags/tag129.xml" ContentType="application/vnd.openxmlformats-officedocument.presentationml.tags+xml"/>
  <Override PartName="/ppt/notesSlides/notesSlide128.xml" ContentType="application/vnd.openxmlformats-officedocument.presentationml.notesSlide+xml"/>
  <Override PartName="/ppt/theme/themeOverride64.xml" ContentType="application/vnd.openxmlformats-officedocument.themeOverride+xml"/>
  <Override PartName="/ppt/tags/tag130.xml" ContentType="application/vnd.openxmlformats-officedocument.presentationml.tags+xml"/>
  <Override PartName="/ppt/notesSlides/notesSlide129.xml" ContentType="application/vnd.openxmlformats-officedocument.presentationml.notesSlide+xml"/>
  <Override PartName="/ppt/tags/tag131.xml" ContentType="application/vnd.openxmlformats-officedocument.presentationml.tags+xml"/>
  <Override PartName="/ppt/notesSlides/notesSlide130.xml" ContentType="application/vnd.openxmlformats-officedocument.presentationml.notesSlide+xml"/>
  <Override PartName="/ppt/theme/themeOverride65.xml" ContentType="application/vnd.openxmlformats-officedocument.themeOverride+xml"/>
  <Override PartName="/ppt/tags/tag132.xml" ContentType="application/vnd.openxmlformats-officedocument.presentationml.tags+xml"/>
  <Override PartName="/ppt/notesSlides/notesSlide131.xml" ContentType="application/vnd.openxmlformats-officedocument.presentationml.notesSlide+xml"/>
  <Override PartName="/ppt/theme/themeOverride66.xml" ContentType="application/vnd.openxmlformats-officedocument.themeOverride+xml"/>
  <Override PartName="/ppt/tags/tag133.xml" ContentType="application/vnd.openxmlformats-officedocument.presentationml.tags+xml"/>
  <Override PartName="/ppt/notesSlides/notesSlide132.xml" ContentType="application/vnd.openxmlformats-officedocument.presentationml.notesSlide+xml"/>
  <Override PartName="/ppt/theme/themeOverride67.xml" ContentType="application/vnd.openxmlformats-officedocument.themeOverride+xml"/>
  <Override PartName="/ppt/tags/tag134.xml" ContentType="application/vnd.openxmlformats-officedocument.presentationml.tags+xml"/>
  <Override PartName="/ppt/notesSlides/notesSlide133.xml" ContentType="application/vnd.openxmlformats-officedocument.presentationml.notesSlide+xml"/>
  <Override PartName="/ppt/theme/themeOverride68.xml" ContentType="application/vnd.openxmlformats-officedocument.themeOverride+xml"/>
  <Override PartName="/ppt/tags/tag135.xml" ContentType="application/vnd.openxmlformats-officedocument.presentationml.tags+xml"/>
  <Override PartName="/ppt/notesSlides/notesSlide134.xml" ContentType="application/vnd.openxmlformats-officedocument.presentationml.notesSlide+xml"/>
  <Override PartName="/ppt/theme/themeOverride69.xml" ContentType="application/vnd.openxmlformats-officedocument.themeOverride+xml"/>
  <Override PartName="/ppt/tags/tag136.xml" ContentType="application/vnd.openxmlformats-officedocument.presentationml.tags+xml"/>
  <Override PartName="/ppt/notesSlides/notesSlide135.xml" ContentType="application/vnd.openxmlformats-officedocument.presentationml.notesSlide+xml"/>
  <Override PartName="/ppt/theme/themeOverride70.xml" ContentType="application/vnd.openxmlformats-officedocument.themeOverride+xml"/>
  <Override PartName="/ppt/tags/tag137.xml" ContentType="application/vnd.openxmlformats-officedocument.presentationml.tags+xml"/>
  <Override PartName="/ppt/notesSlides/notesSlide136.xml" ContentType="application/vnd.openxmlformats-officedocument.presentationml.notesSlide+xml"/>
  <Override PartName="/ppt/theme/themeOverride71.xml" ContentType="application/vnd.openxmlformats-officedocument.themeOverride+xml"/>
  <Override PartName="/ppt/tags/tag138.xml" ContentType="application/vnd.openxmlformats-officedocument.presentationml.tags+xml"/>
  <Override PartName="/ppt/notesSlides/notesSlide137.xml" ContentType="application/vnd.openxmlformats-officedocument.presentationml.notesSlide+xml"/>
  <Override PartName="/ppt/theme/themeOverride72.xml" ContentType="application/vnd.openxmlformats-officedocument.themeOverride+xml"/>
  <Override PartName="/ppt/tags/tag139.xml" ContentType="application/vnd.openxmlformats-officedocument.presentationml.tags+xml"/>
  <Override PartName="/ppt/notesSlides/notesSlide138.xml" ContentType="application/vnd.openxmlformats-officedocument.presentationml.notesSlide+xml"/>
  <Override PartName="/ppt/theme/themeOverride73.xml" ContentType="application/vnd.openxmlformats-officedocument.themeOverride+xml"/>
  <Override PartName="/ppt/tags/tag140.xml" ContentType="application/vnd.openxmlformats-officedocument.presentationml.tags+xml"/>
  <Override PartName="/ppt/notesSlides/notesSlide139.xml" ContentType="application/vnd.openxmlformats-officedocument.presentationml.notesSlide+xml"/>
  <Override PartName="/ppt/theme/themeOverride74.xml" ContentType="application/vnd.openxmlformats-officedocument.themeOverride+xml"/>
  <Override PartName="/ppt/tags/tag141.xml" ContentType="application/vnd.openxmlformats-officedocument.presentationml.tags+xml"/>
  <Override PartName="/ppt/notesSlides/notesSlide140.xml" ContentType="application/vnd.openxmlformats-officedocument.presentationml.notesSlide+xml"/>
  <Override PartName="/ppt/theme/themeOverride75.xml" ContentType="application/vnd.openxmlformats-officedocument.themeOverride+xml"/>
  <Override PartName="/ppt/tags/tag142.xml" ContentType="application/vnd.openxmlformats-officedocument.presentationml.tags+xml"/>
  <Override PartName="/ppt/notesSlides/notesSlide141.xml" ContentType="application/vnd.openxmlformats-officedocument.presentationml.notesSlide+xml"/>
  <Override PartName="/ppt/theme/themeOverride76.xml" ContentType="application/vnd.openxmlformats-officedocument.themeOverride+xml"/>
  <Override PartName="/ppt/tags/tag143.xml" ContentType="application/vnd.openxmlformats-officedocument.presentationml.tags+xml"/>
  <Override PartName="/ppt/notesSlides/notesSlide142.xml" ContentType="application/vnd.openxmlformats-officedocument.presentationml.notesSlide+xml"/>
  <Override PartName="/ppt/theme/themeOverride77.xml" ContentType="application/vnd.openxmlformats-officedocument.themeOverride+xml"/>
  <Override PartName="/ppt/tags/tag144.xml" ContentType="application/vnd.openxmlformats-officedocument.presentationml.tags+xml"/>
  <Override PartName="/ppt/notesSlides/notesSlide143.xml" ContentType="application/vnd.openxmlformats-officedocument.presentationml.notesSlide+xml"/>
  <Override PartName="/ppt/tags/tag145.xml" ContentType="application/vnd.openxmlformats-officedocument.presentationml.tags+xml"/>
  <Override PartName="/ppt/notesSlides/notesSlide144.xml" ContentType="application/vnd.openxmlformats-officedocument.presentationml.notesSlide+xml"/>
  <Override PartName="/ppt/tags/tag146.xml" ContentType="application/vnd.openxmlformats-officedocument.presentationml.tags+xml"/>
  <Override PartName="/ppt/notesSlides/notesSlide145.xml" ContentType="application/vnd.openxmlformats-officedocument.presentationml.notesSlide+xml"/>
  <Override PartName="/ppt/tags/tag147.xml" ContentType="application/vnd.openxmlformats-officedocument.presentationml.tags+xml"/>
  <Override PartName="/ppt/notesSlides/notesSlide146.xml" ContentType="application/vnd.openxmlformats-officedocument.presentationml.notesSlide+xml"/>
  <Override PartName="/ppt/tags/tag148.xml" ContentType="application/vnd.openxmlformats-officedocument.presentationml.tags+xml"/>
  <Override PartName="/ppt/notesSlides/notesSlide147.xml" ContentType="application/vnd.openxmlformats-officedocument.presentationml.notesSlide+xml"/>
  <Override PartName="/ppt/tags/tag149.xml" ContentType="application/vnd.openxmlformats-officedocument.presentationml.tags+xml"/>
  <Override PartName="/ppt/notesSlides/notesSlide148.xml" ContentType="application/vnd.openxmlformats-officedocument.presentationml.notesSlide+xml"/>
  <Override PartName="/ppt/tags/tag150.xml" ContentType="application/vnd.openxmlformats-officedocument.presentationml.tags+xml"/>
  <Override PartName="/ppt/notesSlides/notesSlide149.xml" ContentType="application/vnd.openxmlformats-officedocument.presentationml.notesSlide+xml"/>
  <Override PartName="/ppt/tags/tag151.xml" ContentType="application/vnd.openxmlformats-officedocument.presentationml.tags+xml"/>
  <Override PartName="/ppt/notesSlides/notesSlide150.xml" ContentType="application/vnd.openxmlformats-officedocument.presentationml.notesSlide+xml"/>
  <Override PartName="/ppt/tags/tag152.xml" ContentType="application/vnd.openxmlformats-officedocument.presentationml.tags+xml"/>
  <Override PartName="/ppt/notesSlides/notesSlide151.xml" ContentType="application/vnd.openxmlformats-officedocument.presentationml.notesSlide+xml"/>
  <Override PartName="/ppt/tags/tag153.xml" ContentType="application/vnd.openxmlformats-officedocument.presentationml.tags+xml"/>
  <Override PartName="/ppt/notesSlides/notesSlide152.xml" ContentType="application/vnd.openxmlformats-officedocument.presentationml.notesSlide+xml"/>
  <Override PartName="/ppt/tags/tag154.xml" ContentType="application/vnd.openxmlformats-officedocument.presentationml.tags+xml"/>
  <Override PartName="/ppt/notesSlides/notesSlide153.xml" ContentType="application/vnd.openxmlformats-officedocument.presentationml.notesSlide+xml"/>
  <Override PartName="/ppt/tags/tag155.xml" ContentType="application/vnd.openxmlformats-officedocument.presentationml.tags+xml"/>
  <Override PartName="/ppt/notesSlides/notesSlide154.xml" ContentType="application/vnd.openxmlformats-officedocument.presentationml.notesSlide+xml"/>
  <Override PartName="/ppt/theme/themeOverride78.xml" ContentType="application/vnd.openxmlformats-officedocument.themeOverride+xml"/>
  <Override PartName="/ppt/tags/tag156.xml" ContentType="application/vnd.openxmlformats-officedocument.presentationml.tags+xml"/>
  <Override PartName="/ppt/notesSlides/notesSlide155.xml" ContentType="application/vnd.openxmlformats-officedocument.presentationml.notesSlide+xml"/>
  <Override PartName="/ppt/tags/tag157.xml" ContentType="application/vnd.openxmlformats-officedocument.presentationml.tags+xml"/>
  <Override PartName="/ppt/notesSlides/notesSlide156.xml" ContentType="application/vnd.openxmlformats-officedocument.presentationml.notesSlide+xml"/>
  <Override PartName="/ppt/tags/tag158.xml" ContentType="application/vnd.openxmlformats-officedocument.presentationml.tags+xml"/>
  <Override PartName="/ppt/notesSlides/notesSlide157.xml" ContentType="application/vnd.openxmlformats-officedocument.presentationml.notesSlide+xml"/>
  <Override PartName="/ppt/tags/tag159.xml" ContentType="application/vnd.openxmlformats-officedocument.presentationml.tags+xml"/>
  <Override PartName="/ppt/notesSlides/notesSlide158.xml" ContentType="application/vnd.openxmlformats-officedocument.presentationml.notesSlide+xml"/>
  <Override PartName="/ppt/tags/tag160.xml" ContentType="application/vnd.openxmlformats-officedocument.presentationml.tags+xml"/>
  <Override PartName="/ppt/notesSlides/notesSlide159.xml" ContentType="application/vnd.openxmlformats-officedocument.presentationml.notesSlide+xml"/>
  <Override PartName="/ppt/tags/tag161.xml" ContentType="application/vnd.openxmlformats-officedocument.presentationml.tags+xml"/>
  <Override PartName="/ppt/notesSlides/notesSlide160.xml" ContentType="application/vnd.openxmlformats-officedocument.presentationml.notesSlide+xml"/>
  <Override PartName="/ppt/tags/tag162.xml" ContentType="application/vnd.openxmlformats-officedocument.presentationml.tags+xml"/>
  <Override PartName="/ppt/notesSlides/notesSlide161.xml" ContentType="application/vnd.openxmlformats-officedocument.presentationml.notesSlide+xml"/>
  <Override PartName="/ppt/tags/tag163.xml" ContentType="application/vnd.openxmlformats-officedocument.presentationml.tags+xml"/>
  <Override PartName="/ppt/notesSlides/notesSlide162.xml" ContentType="application/vnd.openxmlformats-officedocument.presentationml.notesSlide+xml"/>
  <Override PartName="/ppt/tags/tag164.xml" ContentType="application/vnd.openxmlformats-officedocument.presentationml.tags+xml"/>
  <Override PartName="/ppt/notesSlides/notesSlide163.xml" ContentType="application/vnd.openxmlformats-officedocument.presentationml.notesSlide+xml"/>
  <Override PartName="/ppt/tags/tag165.xml" ContentType="application/vnd.openxmlformats-officedocument.presentationml.tags+xml"/>
  <Override PartName="/ppt/notesSlides/notesSlide164.xml" ContentType="application/vnd.openxmlformats-officedocument.presentationml.notesSlide+xml"/>
  <Override PartName="/ppt/tags/tag166.xml" ContentType="application/vnd.openxmlformats-officedocument.presentationml.tags+xml"/>
  <Override PartName="/ppt/notesSlides/notesSlide165.xml" ContentType="application/vnd.openxmlformats-officedocument.presentationml.notesSlide+xml"/>
  <Override PartName="/ppt/tags/tag167.xml" ContentType="application/vnd.openxmlformats-officedocument.presentationml.tags+xml"/>
  <Override PartName="/ppt/notesSlides/notesSlide166.xml" ContentType="application/vnd.openxmlformats-officedocument.presentationml.notesSlide+xml"/>
  <Override PartName="/ppt/tags/tag168.xml" ContentType="application/vnd.openxmlformats-officedocument.presentationml.tags+xml"/>
  <Override PartName="/ppt/notesSlides/notesSlide167.xml" ContentType="application/vnd.openxmlformats-officedocument.presentationml.notesSlide+xml"/>
  <Override PartName="/ppt/theme/themeOverride79.xml" ContentType="application/vnd.openxmlformats-officedocument.themeOverride+xml"/>
  <Override PartName="/ppt/tags/tag169.xml" ContentType="application/vnd.openxmlformats-officedocument.presentationml.tags+xml"/>
  <Override PartName="/ppt/notesSlides/notesSlide168.xml" ContentType="application/vnd.openxmlformats-officedocument.presentationml.notesSlide+xml"/>
  <Override PartName="/ppt/theme/themeOverride80.xml" ContentType="application/vnd.openxmlformats-officedocument.themeOverride+xml"/>
  <Override PartName="/ppt/tags/tag170.xml" ContentType="application/vnd.openxmlformats-officedocument.presentationml.tags+xml"/>
  <Override PartName="/ppt/notesSlides/notesSlide169.xml" ContentType="application/vnd.openxmlformats-officedocument.presentationml.notesSlide+xml"/>
  <Override PartName="/ppt/theme/themeOverride81.xml" ContentType="application/vnd.openxmlformats-officedocument.themeOverride+xml"/>
  <Override PartName="/ppt/tags/tag171.xml" ContentType="application/vnd.openxmlformats-officedocument.presentationml.tags+xml"/>
  <Override PartName="/ppt/notesSlides/notesSlide170.xml" ContentType="application/vnd.openxmlformats-officedocument.presentationml.notesSlide+xml"/>
  <Override PartName="/ppt/theme/themeOverride82.xml" ContentType="application/vnd.openxmlformats-officedocument.themeOverride+xml"/>
  <Override PartName="/ppt/tags/tag172.xml" ContentType="application/vnd.openxmlformats-officedocument.presentationml.tags+xml"/>
  <Override PartName="/ppt/notesSlides/notesSlide171.xml" ContentType="application/vnd.openxmlformats-officedocument.presentationml.notesSlide+xml"/>
  <Override PartName="/ppt/theme/themeOverride83.xml" ContentType="application/vnd.openxmlformats-officedocument.themeOverride+xml"/>
  <Override PartName="/ppt/tags/tag173.xml" ContentType="application/vnd.openxmlformats-officedocument.presentationml.tags+xml"/>
  <Override PartName="/ppt/notesSlides/notesSlide172.xml" ContentType="application/vnd.openxmlformats-officedocument.presentationml.notesSlide+xml"/>
  <Override PartName="/ppt/theme/themeOverride84.xml" ContentType="application/vnd.openxmlformats-officedocument.themeOverride+xml"/>
  <Override PartName="/ppt/tags/tag174.xml" ContentType="application/vnd.openxmlformats-officedocument.presentationml.tags+xml"/>
  <Override PartName="/ppt/notesSlides/notesSlide173.xml" ContentType="application/vnd.openxmlformats-officedocument.presentationml.notesSlide+xml"/>
  <Override PartName="/ppt/theme/themeOverride85.xml" ContentType="application/vnd.openxmlformats-officedocument.themeOverride+xml"/>
  <Override PartName="/ppt/tags/tag175.xml" ContentType="application/vnd.openxmlformats-officedocument.presentationml.tags+xml"/>
  <Override PartName="/ppt/notesSlides/notesSlide174.xml" ContentType="application/vnd.openxmlformats-officedocument.presentationml.notesSlide+xml"/>
  <Override PartName="/ppt/theme/themeOverride86.xml" ContentType="application/vnd.openxmlformats-officedocument.themeOverride+xml"/>
  <Override PartName="/ppt/tags/tag176.xml" ContentType="application/vnd.openxmlformats-officedocument.presentationml.tags+xml"/>
  <Override PartName="/ppt/notesSlides/notesSlide175.xml" ContentType="application/vnd.openxmlformats-officedocument.presentationml.notesSlide+xml"/>
  <Override PartName="/ppt/theme/themeOverride87.xml" ContentType="application/vnd.openxmlformats-officedocument.themeOverride+xml"/>
  <Override PartName="/ppt/tags/tag177.xml" ContentType="application/vnd.openxmlformats-officedocument.presentationml.tags+xml"/>
  <Override PartName="/ppt/notesSlides/notesSlide176.xml" ContentType="application/vnd.openxmlformats-officedocument.presentationml.notesSlide+xml"/>
  <Override PartName="/ppt/theme/themeOverride88.xml" ContentType="application/vnd.openxmlformats-officedocument.themeOverride+xml"/>
  <Override PartName="/ppt/tags/tag178.xml" ContentType="application/vnd.openxmlformats-officedocument.presentationml.tags+xml"/>
  <Override PartName="/ppt/notesSlides/notesSlide177.xml" ContentType="application/vnd.openxmlformats-officedocument.presentationml.notesSlide+xml"/>
  <Override PartName="/ppt/theme/themeOverride89.xml" ContentType="application/vnd.openxmlformats-officedocument.themeOverride+xml"/>
  <Override PartName="/ppt/tags/tag179.xml" ContentType="application/vnd.openxmlformats-officedocument.presentationml.tags+xml"/>
  <Override PartName="/ppt/notesSlides/notesSlide178.xml" ContentType="application/vnd.openxmlformats-officedocument.presentationml.notesSlide+xml"/>
  <Override PartName="/ppt/theme/themeOverride90.xml" ContentType="application/vnd.openxmlformats-officedocument.themeOverride+xml"/>
  <Override PartName="/ppt/tags/tag180.xml" ContentType="application/vnd.openxmlformats-officedocument.presentationml.tags+xml"/>
  <Override PartName="/ppt/notesSlides/notesSlide179.xml" ContentType="application/vnd.openxmlformats-officedocument.presentationml.notesSlide+xml"/>
  <Override PartName="/ppt/theme/themeOverride91.xml" ContentType="application/vnd.openxmlformats-officedocument.themeOverride+xml"/>
  <Override PartName="/ppt/tags/tag181.xml" ContentType="application/vnd.openxmlformats-officedocument.presentationml.tags+xml"/>
  <Override PartName="/ppt/notesSlides/notesSlide180.xml" ContentType="application/vnd.openxmlformats-officedocument.presentationml.notesSlide+xml"/>
  <Override PartName="/ppt/theme/themeOverride92.xml" ContentType="application/vnd.openxmlformats-officedocument.themeOverride+xml"/>
  <Override PartName="/ppt/tags/tag182.xml" ContentType="application/vnd.openxmlformats-officedocument.presentationml.tags+xml"/>
  <Override PartName="/ppt/notesSlides/notesSlide181.xml" ContentType="application/vnd.openxmlformats-officedocument.presentationml.notesSlide+xml"/>
  <Override PartName="/ppt/theme/themeOverride93.xml" ContentType="application/vnd.openxmlformats-officedocument.themeOverride+xml"/>
  <Override PartName="/ppt/tags/tag183.xml" ContentType="application/vnd.openxmlformats-officedocument.presentationml.tags+xml"/>
  <Override PartName="/ppt/notesSlides/notesSlide182.xml" ContentType="application/vnd.openxmlformats-officedocument.presentationml.notesSlide+xml"/>
  <Override PartName="/ppt/theme/themeOverride94.xml" ContentType="application/vnd.openxmlformats-officedocument.themeOverride+xml"/>
  <Override PartName="/ppt/tags/tag184.xml" ContentType="application/vnd.openxmlformats-officedocument.presentationml.tags+xml"/>
  <Override PartName="/ppt/notesSlides/notesSlide183.xml" ContentType="application/vnd.openxmlformats-officedocument.presentationml.notesSlide+xml"/>
  <Override PartName="/ppt/theme/themeOverride95.xml" ContentType="application/vnd.openxmlformats-officedocument.themeOverride+xml"/>
  <Override PartName="/ppt/tags/tag185.xml" ContentType="application/vnd.openxmlformats-officedocument.presentationml.tags+xml"/>
  <Override PartName="/ppt/notesSlides/notesSlide184.xml" ContentType="application/vnd.openxmlformats-officedocument.presentationml.notesSlide+xml"/>
  <Override PartName="/ppt/theme/themeOverride96.xml" ContentType="application/vnd.openxmlformats-officedocument.themeOverride+xml"/>
  <Override PartName="/ppt/tags/tag186.xml" ContentType="application/vnd.openxmlformats-officedocument.presentationml.tags+xml"/>
  <Override PartName="/ppt/notesSlides/notesSlide185.xml" ContentType="application/vnd.openxmlformats-officedocument.presentationml.notesSlide+xml"/>
  <Override PartName="/ppt/theme/themeOverride97.xml" ContentType="application/vnd.openxmlformats-officedocument.themeOverride+xml"/>
  <Override PartName="/ppt/tags/tag187.xml" ContentType="application/vnd.openxmlformats-officedocument.presentationml.tags+xml"/>
  <Override PartName="/ppt/notesSlides/notesSlide186.xml" ContentType="application/vnd.openxmlformats-officedocument.presentationml.notesSlide+xml"/>
  <Override PartName="/ppt/theme/themeOverride98.xml" ContentType="application/vnd.openxmlformats-officedocument.themeOverride+xml"/>
  <Override PartName="/ppt/tags/tag188.xml" ContentType="application/vnd.openxmlformats-officedocument.presentationml.tags+xml"/>
  <Override PartName="/ppt/notesSlides/notesSlide187.xml" ContentType="application/vnd.openxmlformats-officedocument.presentationml.notesSlide+xml"/>
  <Override PartName="/ppt/theme/themeOverride99.xml" ContentType="application/vnd.openxmlformats-officedocument.themeOverride+xml"/>
  <Override PartName="/ppt/tags/tag189.xml" ContentType="application/vnd.openxmlformats-officedocument.presentationml.tags+xml"/>
  <Override PartName="/ppt/notesSlides/notesSlide188.xml" ContentType="application/vnd.openxmlformats-officedocument.presentationml.notesSlide+xml"/>
  <Override PartName="/ppt/theme/themeOverride100.xml" ContentType="application/vnd.openxmlformats-officedocument.themeOverride+xml"/>
  <Override PartName="/ppt/tags/tag190.xml" ContentType="application/vnd.openxmlformats-officedocument.presentationml.tags+xml"/>
  <Override PartName="/ppt/notesSlides/notesSlide189.xml" ContentType="application/vnd.openxmlformats-officedocument.presentationml.notesSlide+xml"/>
  <Override PartName="/ppt/theme/themeOverride101.xml" ContentType="application/vnd.openxmlformats-officedocument.themeOverride+xml"/>
  <Override PartName="/ppt/tags/tag191.xml" ContentType="application/vnd.openxmlformats-officedocument.presentationml.tags+xml"/>
  <Override PartName="/ppt/notesSlides/notesSlide190.xml" ContentType="application/vnd.openxmlformats-officedocument.presentationml.notesSlide+xml"/>
  <Override PartName="/ppt/theme/themeOverride102.xml" ContentType="application/vnd.openxmlformats-officedocument.themeOverride+xml"/>
  <Override PartName="/ppt/tags/tag192.xml" ContentType="application/vnd.openxmlformats-officedocument.presentationml.tags+xml"/>
  <Override PartName="/ppt/notesSlides/notesSlide191.xml" ContentType="application/vnd.openxmlformats-officedocument.presentationml.notesSlide+xml"/>
  <Override PartName="/ppt/theme/themeOverride103.xml" ContentType="application/vnd.openxmlformats-officedocument.themeOverride+xml"/>
  <Override PartName="/ppt/tags/tag193.xml" ContentType="application/vnd.openxmlformats-officedocument.presentationml.tags+xml"/>
  <Override PartName="/ppt/notesSlides/notesSlide192.xml" ContentType="application/vnd.openxmlformats-officedocument.presentationml.notesSlide+xml"/>
  <Override PartName="/ppt/theme/themeOverride104.xml" ContentType="application/vnd.openxmlformats-officedocument.themeOverride+xml"/>
  <Override PartName="/ppt/tags/tag194.xml" ContentType="application/vnd.openxmlformats-officedocument.presentationml.tags+xml"/>
  <Override PartName="/ppt/notesSlides/notesSlide193.xml" ContentType="application/vnd.openxmlformats-officedocument.presentationml.notesSlide+xml"/>
  <Override PartName="/ppt/theme/themeOverride105.xml" ContentType="application/vnd.openxmlformats-officedocument.themeOverride+xml"/>
  <Override PartName="/ppt/tags/tag195.xml" ContentType="application/vnd.openxmlformats-officedocument.presentationml.tags+xml"/>
  <Override PartName="/ppt/notesSlides/notesSlide194.xml" ContentType="application/vnd.openxmlformats-officedocument.presentationml.notesSlide+xml"/>
  <Override PartName="/ppt/theme/themeOverride106.xml" ContentType="application/vnd.openxmlformats-officedocument.themeOverride+xml"/>
  <Override PartName="/ppt/tags/tag196.xml" ContentType="application/vnd.openxmlformats-officedocument.presentationml.tags+xml"/>
  <Override PartName="/ppt/notesSlides/notesSlide195.xml" ContentType="application/vnd.openxmlformats-officedocument.presentationml.notesSlide+xml"/>
  <Override PartName="/ppt/theme/themeOverride107.xml" ContentType="application/vnd.openxmlformats-officedocument.themeOverride+xml"/>
  <Override PartName="/ppt/tags/tag197.xml" ContentType="application/vnd.openxmlformats-officedocument.presentationml.tags+xml"/>
  <Override PartName="/ppt/notesSlides/notesSlide196.xml" ContentType="application/vnd.openxmlformats-officedocument.presentationml.notesSlide+xml"/>
  <Override PartName="/ppt/theme/themeOverride108.xml" ContentType="application/vnd.openxmlformats-officedocument.themeOverride+xml"/>
  <Override PartName="/ppt/tags/tag198.xml" ContentType="application/vnd.openxmlformats-officedocument.presentationml.tags+xml"/>
  <Override PartName="/ppt/notesSlides/notesSlide197.xml" ContentType="application/vnd.openxmlformats-officedocument.presentationml.notesSlide+xml"/>
  <Override PartName="/ppt/tags/tag199.xml" ContentType="application/vnd.openxmlformats-officedocument.presentationml.tags+xml"/>
  <Override PartName="/ppt/notesSlides/notesSlide198.xml" ContentType="application/vnd.openxmlformats-officedocument.presentationml.notesSlide+xml"/>
  <Override PartName="/ppt/tags/tag200.xml" ContentType="application/vnd.openxmlformats-officedocument.presentationml.tags+xml"/>
  <Override PartName="/ppt/notesSlides/notesSlide199.xml" ContentType="application/vnd.openxmlformats-officedocument.presentationml.notesSlide+xml"/>
  <Override PartName="/ppt/tags/tag201.xml" ContentType="application/vnd.openxmlformats-officedocument.presentationml.tags+xml"/>
  <Override PartName="/ppt/notesSlides/notesSlide200.xml" ContentType="application/vnd.openxmlformats-officedocument.presentationml.notesSlide+xml"/>
  <Override PartName="/ppt/tags/tag202.xml" ContentType="application/vnd.openxmlformats-officedocument.presentationml.tags+xml"/>
  <Override PartName="/ppt/notesSlides/notesSlide201.xml" ContentType="application/vnd.openxmlformats-officedocument.presentationml.notesSlide+xml"/>
  <Override PartName="/ppt/tags/tag203.xml" ContentType="application/vnd.openxmlformats-officedocument.presentationml.tags+xml"/>
  <Override PartName="/ppt/notesSlides/notesSlide202.xml" ContentType="application/vnd.openxmlformats-officedocument.presentationml.notesSlide+xml"/>
  <Override PartName="/ppt/theme/themeOverride109.xml" ContentType="application/vnd.openxmlformats-officedocument.themeOverride+xml"/>
  <Override PartName="/ppt/tags/tag204.xml" ContentType="application/vnd.openxmlformats-officedocument.presentationml.tags+xml"/>
  <Override PartName="/ppt/notesSlides/notesSlide203.xml" ContentType="application/vnd.openxmlformats-officedocument.presentationml.notesSlide+xml"/>
  <Override PartName="/ppt/tags/tag205.xml" ContentType="application/vnd.openxmlformats-officedocument.presentationml.tags+xml"/>
  <Override PartName="/ppt/notesSlides/notesSlide204.xml" ContentType="application/vnd.openxmlformats-officedocument.presentationml.notesSlide+xml"/>
  <Override PartName="/ppt/tags/tag206.xml" ContentType="application/vnd.openxmlformats-officedocument.presentationml.tags+xml"/>
  <Override PartName="/ppt/notesSlides/notesSlide205.xml" ContentType="application/vnd.openxmlformats-officedocument.presentationml.notesSlide+xml"/>
  <Override PartName="/ppt/tags/tag207.xml" ContentType="application/vnd.openxmlformats-officedocument.presentationml.tags+xml"/>
  <Override PartName="/ppt/notesSlides/notesSlide206.xml" ContentType="application/vnd.openxmlformats-officedocument.presentationml.notesSlide+xml"/>
  <Override PartName="/ppt/theme/themeOverride110.xml" ContentType="application/vnd.openxmlformats-officedocument.themeOverride+xml"/>
  <Override PartName="/ppt/tags/tag208.xml" ContentType="application/vnd.openxmlformats-officedocument.presentationml.tags+xml"/>
  <Override PartName="/ppt/notesSlides/notesSlide207.xml" ContentType="application/vnd.openxmlformats-officedocument.presentationml.notesSlide+xml"/>
  <Override PartName="/ppt/tags/tag209.xml" ContentType="application/vnd.openxmlformats-officedocument.presentationml.tags+xml"/>
  <Override PartName="/ppt/notesSlides/notesSlide208.xml" ContentType="application/vnd.openxmlformats-officedocument.presentationml.notesSlide+xml"/>
  <Override PartName="/ppt/tags/tag210.xml" ContentType="application/vnd.openxmlformats-officedocument.presentationml.tags+xml"/>
  <Override PartName="/ppt/notesSlides/notesSlide209.xml" ContentType="application/vnd.openxmlformats-officedocument.presentationml.notesSlide+xml"/>
  <Override PartName="/ppt/tags/tag211.xml" ContentType="application/vnd.openxmlformats-officedocument.presentationml.tags+xml"/>
  <Override PartName="/ppt/notesSlides/notesSlide210.xml" ContentType="application/vnd.openxmlformats-officedocument.presentationml.notesSlide+xml"/>
  <Override PartName="/ppt/theme/themeOverride111.xml" ContentType="application/vnd.openxmlformats-officedocument.themeOverride+xml"/>
  <Override PartName="/ppt/tags/tag212.xml" ContentType="application/vnd.openxmlformats-officedocument.presentationml.tags+xml"/>
  <Override PartName="/ppt/notesSlides/notesSlide211.xml" ContentType="application/vnd.openxmlformats-officedocument.presentationml.notesSlide+xml"/>
  <Override PartName="/ppt/theme/themeOverride112.xml" ContentType="application/vnd.openxmlformats-officedocument.themeOverride+xml"/>
  <Override PartName="/ppt/tags/tag213.xml" ContentType="application/vnd.openxmlformats-officedocument.presentationml.tags+xml"/>
  <Override PartName="/ppt/notesSlides/notesSlide212.xml" ContentType="application/vnd.openxmlformats-officedocument.presentationml.notesSlide+xml"/>
  <Override PartName="/ppt/tags/tag214.xml" ContentType="application/vnd.openxmlformats-officedocument.presentationml.tags+xml"/>
  <Override PartName="/ppt/notesSlides/notesSlide213.xml" ContentType="application/vnd.openxmlformats-officedocument.presentationml.notesSlide+xml"/>
  <Override PartName="/ppt/theme/themeOverride113.xml" ContentType="application/vnd.openxmlformats-officedocument.themeOverride+xml"/>
  <Override PartName="/ppt/tags/tag215.xml" ContentType="application/vnd.openxmlformats-officedocument.presentationml.tags+xml"/>
  <Override PartName="/ppt/notesSlides/notesSlide214.xml" ContentType="application/vnd.openxmlformats-officedocument.presentationml.notesSlide+xml"/>
  <Override PartName="/ppt/tags/tag216.xml" ContentType="application/vnd.openxmlformats-officedocument.presentationml.tags+xml"/>
  <Override PartName="/ppt/notesSlides/notesSlide215.xml" ContentType="application/vnd.openxmlformats-officedocument.presentationml.notesSlide+xml"/>
  <Override PartName="/ppt/tags/tag217.xml" ContentType="application/vnd.openxmlformats-officedocument.presentationml.tags+xml"/>
  <Override PartName="/ppt/notesSlides/notesSlide216.xml" ContentType="application/vnd.openxmlformats-officedocument.presentationml.notesSlide+xml"/>
  <Override PartName="/ppt/theme/themeOverride114.xml" ContentType="application/vnd.openxmlformats-officedocument.themeOverride+xml"/>
  <Override PartName="/ppt/tags/tag218.xml" ContentType="application/vnd.openxmlformats-officedocument.presentationml.tags+xml"/>
  <Override PartName="/ppt/notesSlides/notesSlide217.xml" ContentType="application/vnd.openxmlformats-officedocument.presentationml.notesSlide+xml"/>
  <Override PartName="/ppt/theme/themeOverride115.xml" ContentType="application/vnd.openxmlformats-officedocument.themeOverride+xml"/>
  <Override PartName="/ppt/tags/tag219.xml" ContentType="application/vnd.openxmlformats-officedocument.presentationml.tags+xml"/>
  <Override PartName="/ppt/notesSlides/notesSlide218.xml" ContentType="application/vnd.openxmlformats-officedocument.presentationml.notesSlide+xml"/>
  <Override PartName="/ppt/theme/themeOverride116.xml" ContentType="application/vnd.openxmlformats-officedocument.themeOverride+xml"/>
  <Override PartName="/ppt/tags/tag220.xml" ContentType="application/vnd.openxmlformats-officedocument.presentationml.tags+xml"/>
  <Override PartName="/ppt/notesSlides/notesSlide219.xml" ContentType="application/vnd.openxmlformats-officedocument.presentationml.notesSlide+xml"/>
  <Override PartName="/ppt/theme/themeOverride117.xml" ContentType="application/vnd.openxmlformats-officedocument.themeOverride+xml"/>
  <Override PartName="/ppt/tags/tag221.xml" ContentType="application/vnd.openxmlformats-officedocument.presentationml.tags+xml"/>
  <Override PartName="/ppt/notesSlides/notesSlide220.xml" ContentType="application/vnd.openxmlformats-officedocument.presentationml.notesSlide+xml"/>
  <Override PartName="/ppt/theme/themeOverride118.xml" ContentType="application/vnd.openxmlformats-officedocument.themeOverride+xml"/>
  <Override PartName="/ppt/tags/tag222.xml" ContentType="application/vnd.openxmlformats-officedocument.presentationml.tags+xml"/>
  <Override PartName="/ppt/notesSlides/notesSlide221.xml" ContentType="application/vnd.openxmlformats-officedocument.presentationml.notesSlide+xml"/>
  <Override PartName="/ppt/theme/themeOverride119.xml" ContentType="application/vnd.openxmlformats-officedocument.themeOverride+xml"/>
  <Override PartName="/ppt/tags/tag223.xml" ContentType="application/vnd.openxmlformats-officedocument.presentationml.tags+xml"/>
  <Override PartName="/ppt/notesSlides/notesSlide222.xml" ContentType="application/vnd.openxmlformats-officedocument.presentationml.notesSlide+xml"/>
  <Override PartName="/ppt/theme/themeOverride120.xml" ContentType="application/vnd.openxmlformats-officedocument.themeOverride+xml"/>
  <Override PartName="/ppt/tags/tag224.xml" ContentType="application/vnd.openxmlformats-officedocument.presentationml.tags+xml"/>
  <Override PartName="/ppt/notesSlides/notesSlide223.xml" ContentType="application/vnd.openxmlformats-officedocument.presentationml.notesSlide+xml"/>
  <Override PartName="/ppt/theme/themeOverride121.xml" ContentType="application/vnd.openxmlformats-officedocument.themeOverride+xml"/>
  <Override PartName="/ppt/tags/tag225.xml" ContentType="application/vnd.openxmlformats-officedocument.presentationml.tags+xml"/>
  <Override PartName="/ppt/notesSlides/notesSlide224.xml" ContentType="application/vnd.openxmlformats-officedocument.presentationml.notesSlide+xml"/>
  <Override PartName="/ppt/theme/themeOverride122.xml" ContentType="application/vnd.openxmlformats-officedocument.themeOverride+xml"/>
  <Override PartName="/ppt/tags/tag226.xml" ContentType="application/vnd.openxmlformats-officedocument.presentationml.tags+xml"/>
  <Override PartName="/ppt/notesSlides/notesSlide225.xml" ContentType="application/vnd.openxmlformats-officedocument.presentationml.notesSlide+xml"/>
  <Override PartName="/ppt/theme/themeOverride123.xml" ContentType="application/vnd.openxmlformats-officedocument.themeOverride+xml"/>
  <Override PartName="/ppt/tags/tag227.xml" ContentType="application/vnd.openxmlformats-officedocument.presentationml.tags+xml"/>
  <Override PartName="/ppt/notesSlides/notesSlide226.xml" ContentType="application/vnd.openxmlformats-officedocument.presentationml.notesSlide+xml"/>
  <Override PartName="/ppt/theme/themeOverride124.xml" ContentType="application/vnd.openxmlformats-officedocument.themeOverride+xml"/>
  <Override PartName="/ppt/tags/tag228.xml" ContentType="application/vnd.openxmlformats-officedocument.presentationml.tags+xml"/>
  <Override PartName="/ppt/notesSlides/notesSlide227.xml" ContentType="application/vnd.openxmlformats-officedocument.presentationml.notesSlide+xml"/>
  <Override PartName="/ppt/theme/themeOverride125.xml" ContentType="application/vnd.openxmlformats-officedocument.themeOverride+xml"/>
  <Override PartName="/ppt/tags/tag229.xml" ContentType="application/vnd.openxmlformats-officedocument.presentationml.tags+xml"/>
  <Override PartName="/ppt/notesSlides/notesSlide228.xml" ContentType="application/vnd.openxmlformats-officedocument.presentationml.notesSlide+xml"/>
  <Override PartName="/ppt/tags/tag230.xml" ContentType="application/vnd.openxmlformats-officedocument.presentationml.tags+xml"/>
  <Override PartName="/ppt/notesSlides/notesSlide229.xml" ContentType="application/vnd.openxmlformats-officedocument.presentationml.notesSlide+xml"/>
  <Override PartName="/ppt/theme/themeOverride126.xml" ContentType="application/vnd.openxmlformats-officedocument.themeOverride+xml"/>
  <Override PartName="/ppt/tags/tag231.xml" ContentType="application/vnd.openxmlformats-officedocument.presentationml.tags+xml"/>
  <Override PartName="/ppt/notesSlides/notesSlide230.xml" ContentType="application/vnd.openxmlformats-officedocument.presentationml.notesSlide+xml"/>
  <Override PartName="/ppt/tags/tag232.xml" ContentType="application/vnd.openxmlformats-officedocument.presentationml.tags+xml"/>
  <Override PartName="/ppt/notesSlides/notesSlide231.xml" ContentType="application/vnd.openxmlformats-officedocument.presentationml.notesSlide+xml"/>
  <Override PartName="/ppt/tags/tag233.xml" ContentType="application/vnd.openxmlformats-officedocument.presentationml.tags+xml"/>
  <Override PartName="/ppt/notesSlides/notesSlide232.xml" ContentType="application/vnd.openxmlformats-officedocument.presentationml.notesSlide+xml"/>
  <Override PartName="/ppt/theme/themeOverride127.xml" ContentType="application/vnd.openxmlformats-officedocument.themeOverride+xml"/>
  <Override PartName="/ppt/tags/tag234.xml" ContentType="application/vnd.openxmlformats-officedocument.presentationml.tags+xml"/>
  <Override PartName="/ppt/notesSlides/notesSlide233.xml" ContentType="application/vnd.openxmlformats-officedocument.presentationml.notesSlide+xml"/>
  <Override PartName="/ppt/theme/themeOverride128.xml" ContentType="application/vnd.openxmlformats-officedocument.themeOverride+xml"/>
  <Override PartName="/ppt/tags/tag235.xml" ContentType="application/vnd.openxmlformats-officedocument.presentationml.tags+xml"/>
  <Override PartName="/ppt/notesSlides/notesSlide234.xml" ContentType="application/vnd.openxmlformats-officedocument.presentationml.notesSlide+xml"/>
  <Override PartName="/ppt/tags/tag236.xml" ContentType="application/vnd.openxmlformats-officedocument.presentationml.tags+xml"/>
  <Override PartName="/ppt/notesSlides/notesSlide235.xml" ContentType="application/vnd.openxmlformats-officedocument.presentationml.notesSlide+xml"/>
  <Override PartName="/ppt/tags/tag237.xml" ContentType="application/vnd.openxmlformats-officedocument.presentationml.tags+xml"/>
  <Override PartName="/ppt/notesSlides/notesSlide236.xml" ContentType="application/vnd.openxmlformats-officedocument.presentationml.notesSlide+xml"/>
  <Override PartName="/ppt/tags/tag238.xml" ContentType="application/vnd.openxmlformats-officedocument.presentationml.tags+xml"/>
  <Override PartName="/ppt/notesSlides/notesSlide237.xml" ContentType="application/vnd.openxmlformats-officedocument.presentationml.notesSlide+xml"/>
  <Override PartName="/ppt/tags/tag239.xml" ContentType="application/vnd.openxmlformats-officedocument.presentationml.tags+xml"/>
  <Override PartName="/ppt/notesSlides/notesSlide2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40"/>
  </p:notesMasterIdLst>
  <p:sldIdLst>
    <p:sldId id="274" r:id="rId2"/>
    <p:sldId id="275" r:id="rId3"/>
    <p:sldId id="276" r:id="rId4"/>
    <p:sldId id="522" r:id="rId5"/>
    <p:sldId id="524" r:id="rId6"/>
    <p:sldId id="279" r:id="rId7"/>
    <p:sldId id="280" r:id="rId8"/>
    <p:sldId id="521" r:id="rId9"/>
    <p:sldId id="282" r:id="rId10"/>
    <p:sldId id="283" r:id="rId11"/>
    <p:sldId id="284" r:id="rId12"/>
    <p:sldId id="285" r:id="rId13"/>
    <p:sldId id="264" r:id="rId14"/>
    <p:sldId id="263" r:id="rId15"/>
    <p:sldId id="286" r:id="rId16"/>
    <p:sldId id="257" r:id="rId17"/>
    <p:sldId id="258" r:id="rId18"/>
    <p:sldId id="259" r:id="rId19"/>
    <p:sldId id="260" r:id="rId20"/>
    <p:sldId id="261" r:id="rId21"/>
    <p:sldId id="262" r:id="rId22"/>
    <p:sldId id="266" r:id="rId23"/>
    <p:sldId id="267" r:id="rId24"/>
    <p:sldId id="268" r:id="rId25"/>
    <p:sldId id="269" r:id="rId26"/>
    <p:sldId id="270" r:id="rId27"/>
    <p:sldId id="271" r:id="rId28"/>
    <p:sldId id="287" r:id="rId29"/>
    <p:sldId id="288" r:id="rId30"/>
    <p:sldId id="345" r:id="rId31"/>
    <p:sldId id="290" r:id="rId32"/>
    <p:sldId id="291" r:id="rId33"/>
    <p:sldId id="292" r:id="rId34"/>
    <p:sldId id="293" r:id="rId35"/>
    <p:sldId id="294" r:id="rId36"/>
    <p:sldId id="295" r:id="rId37"/>
    <p:sldId id="296" r:id="rId38"/>
    <p:sldId id="297" r:id="rId39"/>
    <p:sldId id="346" r:id="rId40"/>
    <p:sldId id="347" r:id="rId41"/>
    <p:sldId id="298" r:id="rId42"/>
    <p:sldId id="299" r:id="rId43"/>
    <p:sldId id="348" r:id="rId44"/>
    <p:sldId id="300" r:id="rId45"/>
    <p:sldId id="301" r:id="rId46"/>
    <p:sldId id="349" r:id="rId47"/>
    <p:sldId id="302" r:id="rId48"/>
    <p:sldId id="354" r:id="rId49"/>
    <p:sldId id="303" r:id="rId50"/>
    <p:sldId id="357" r:id="rId51"/>
    <p:sldId id="358" r:id="rId52"/>
    <p:sldId id="359" r:id="rId53"/>
    <p:sldId id="356" r:id="rId54"/>
    <p:sldId id="305" r:id="rId55"/>
    <p:sldId id="351" r:id="rId56"/>
    <p:sldId id="350" r:id="rId57"/>
    <p:sldId id="353" r:id="rId58"/>
    <p:sldId id="352" r:id="rId59"/>
    <p:sldId id="306" r:id="rId60"/>
    <p:sldId id="307" r:id="rId61"/>
    <p:sldId id="308" r:id="rId62"/>
    <p:sldId id="309" r:id="rId63"/>
    <p:sldId id="310" r:id="rId64"/>
    <p:sldId id="355" r:id="rId65"/>
    <p:sldId id="360" r:id="rId66"/>
    <p:sldId id="361" r:id="rId67"/>
    <p:sldId id="362" r:id="rId68"/>
    <p:sldId id="363" r:id="rId69"/>
    <p:sldId id="311" r:id="rId70"/>
    <p:sldId id="312" r:id="rId71"/>
    <p:sldId id="313" r:id="rId72"/>
    <p:sldId id="314" r:id="rId73"/>
    <p:sldId id="315" r:id="rId74"/>
    <p:sldId id="316" r:id="rId75"/>
    <p:sldId id="317" r:id="rId76"/>
    <p:sldId id="318" r:id="rId77"/>
    <p:sldId id="319" r:id="rId78"/>
    <p:sldId id="320" r:id="rId79"/>
    <p:sldId id="321" r:id="rId80"/>
    <p:sldId id="322" r:id="rId81"/>
    <p:sldId id="364" r:id="rId82"/>
    <p:sldId id="323" r:id="rId83"/>
    <p:sldId id="365" r:id="rId84"/>
    <p:sldId id="324" r:id="rId85"/>
    <p:sldId id="325" r:id="rId86"/>
    <p:sldId id="326" r:id="rId87"/>
    <p:sldId id="327" r:id="rId88"/>
    <p:sldId id="328" r:id="rId89"/>
    <p:sldId id="329" r:id="rId90"/>
    <p:sldId id="330" r:id="rId91"/>
    <p:sldId id="331" r:id="rId92"/>
    <p:sldId id="332" r:id="rId93"/>
    <p:sldId id="333" r:id="rId94"/>
    <p:sldId id="334" r:id="rId95"/>
    <p:sldId id="335" r:id="rId96"/>
    <p:sldId id="336" r:id="rId97"/>
    <p:sldId id="337" r:id="rId98"/>
    <p:sldId id="366" r:id="rId99"/>
    <p:sldId id="338" r:id="rId100"/>
    <p:sldId id="339" r:id="rId101"/>
    <p:sldId id="340" r:id="rId102"/>
    <p:sldId id="341" r:id="rId103"/>
    <p:sldId id="343" r:id="rId104"/>
    <p:sldId id="344" r:id="rId105"/>
    <p:sldId id="367" r:id="rId106"/>
    <p:sldId id="368" r:id="rId107"/>
    <p:sldId id="369" r:id="rId108"/>
    <p:sldId id="370" r:id="rId109"/>
    <p:sldId id="371" r:id="rId110"/>
    <p:sldId id="372" r:id="rId111"/>
    <p:sldId id="373" r:id="rId112"/>
    <p:sldId id="374" r:id="rId113"/>
    <p:sldId id="375" r:id="rId114"/>
    <p:sldId id="376" r:id="rId115"/>
    <p:sldId id="377" r:id="rId116"/>
    <p:sldId id="378" r:id="rId117"/>
    <p:sldId id="379" r:id="rId118"/>
    <p:sldId id="413" r:id="rId119"/>
    <p:sldId id="381" r:id="rId120"/>
    <p:sldId id="382" r:id="rId121"/>
    <p:sldId id="383" r:id="rId122"/>
    <p:sldId id="384" r:id="rId123"/>
    <p:sldId id="385" r:id="rId124"/>
    <p:sldId id="386" r:id="rId125"/>
    <p:sldId id="387" r:id="rId126"/>
    <p:sldId id="388" r:id="rId127"/>
    <p:sldId id="414" r:id="rId128"/>
    <p:sldId id="390" r:id="rId129"/>
    <p:sldId id="391" r:id="rId130"/>
    <p:sldId id="392" r:id="rId131"/>
    <p:sldId id="393" r:id="rId132"/>
    <p:sldId id="394" r:id="rId133"/>
    <p:sldId id="395" r:id="rId134"/>
    <p:sldId id="396" r:id="rId135"/>
    <p:sldId id="397" r:id="rId136"/>
    <p:sldId id="398" r:id="rId137"/>
    <p:sldId id="399" r:id="rId138"/>
    <p:sldId id="400" r:id="rId139"/>
    <p:sldId id="401" r:id="rId140"/>
    <p:sldId id="402" r:id="rId141"/>
    <p:sldId id="403" r:id="rId142"/>
    <p:sldId id="404" r:id="rId143"/>
    <p:sldId id="405" r:id="rId144"/>
    <p:sldId id="406" r:id="rId145"/>
    <p:sldId id="407" r:id="rId146"/>
    <p:sldId id="408" r:id="rId147"/>
    <p:sldId id="409" r:id="rId148"/>
    <p:sldId id="410" r:id="rId149"/>
    <p:sldId id="411" r:id="rId150"/>
    <p:sldId id="423" r:id="rId151"/>
    <p:sldId id="424" r:id="rId152"/>
    <p:sldId id="420" r:id="rId153"/>
    <p:sldId id="425" r:id="rId154"/>
    <p:sldId id="417" r:id="rId155"/>
    <p:sldId id="418" r:id="rId156"/>
    <p:sldId id="419" r:id="rId157"/>
    <p:sldId id="416" r:id="rId158"/>
    <p:sldId id="430" r:id="rId159"/>
    <p:sldId id="431" r:id="rId160"/>
    <p:sldId id="432" r:id="rId161"/>
    <p:sldId id="426" r:id="rId162"/>
    <p:sldId id="436" r:id="rId163"/>
    <p:sldId id="429" r:id="rId164"/>
    <p:sldId id="434" r:id="rId165"/>
    <p:sldId id="435" r:id="rId166"/>
    <p:sldId id="433" r:id="rId167"/>
    <p:sldId id="437" r:id="rId168"/>
    <p:sldId id="438" r:id="rId169"/>
    <p:sldId id="439" r:id="rId170"/>
    <p:sldId id="440" r:id="rId171"/>
    <p:sldId id="441" r:id="rId172"/>
    <p:sldId id="442" r:id="rId173"/>
    <p:sldId id="443" r:id="rId174"/>
    <p:sldId id="444" r:id="rId175"/>
    <p:sldId id="445" r:id="rId176"/>
    <p:sldId id="446" r:id="rId177"/>
    <p:sldId id="447" r:id="rId178"/>
    <p:sldId id="448" r:id="rId179"/>
    <p:sldId id="449" r:id="rId180"/>
    <p:sldId id="450" r:id="rId181"/>
    <p:sldId id="451" r:id="rId182"/>
    <p:sldId id="452" r:id="rId183"/>
    <p:sldId id="453" r:id="rId184"/>
    <p:sldId id="454" r:id="rId185"/>
    <p:sldId id="468" r:id="rId186"/>
    <p:sldId id="470" r:id="rId187"/>
    <p:sldId id="455" r:id="rId188"/>
    <p:sldId id="456" r:id="rId189"/>
    <p:sldId id="457" r:id="rId190"/>
    <p:sldId id="458" r:id="rId191"/>
    <p:sldId id="459" r:id="rId192"/>
    <p:sldId id="460" r:id="rId193"/>
    <p:sldId id="461" r:id="rId194"/>
    <p:sldId id="462" r:id="rId195"/>
    <p:sldId id="463" r:id="rId196"/>
    <p:sldId id="464" r:id="rId197"/>
    <p:sldId id="465" r:id="rId198"/>
    <p:sldId id="475" r:id="rId199"/>
    <p:sldId id="472" r:id="rId200"/>
    <p:sldId id="476" r:id="rId201"/>
    <p:sldId id="477" r:id="rId202"/>
    <p:sldId id="478" r:id="rId203"/>
    <p:sldId id="467" r:id="rId204"/>
    <p:sldId id="479" r:id="rId205"/>
    <p:sldId id="481" r:id="rId206"/>
    <p:sldId id="480" r:id="rId207"/>
    <p:sldId id="482" r:id="rId208"/>
    <p:sldId id="489" r:id="rId209"/>
    <p:sldId id="490" r:id="rId210"/>
    <p:sldId id="483" r:id="rId211"/>
    <p:sldId id="493" r:id="rId212"/>
    <p:sldId id="491" r:id="rId213"/>
    <p:sldId id="492" r:id="rId214"/>
    <p:sldId id="494" r:id="rId215"/>
    <p:sldId id="495" r:id="rId216"/>
    <p:sldId id="496" r:id="rId217"/>
    <p:sldId id="498" r:id="rId218"/>
    <p:sldId id="497" r:id="rId219"/>
    <p:sldId id="499" r:id="rId220"/>
    <p:sldId id="500" r:id="rId221"/>
    <p:sldId id="501" r:id="rId222"/>
    <p:sldId id="502" r:id="rId223"/>
    <p:sldId id="503" r:id="rId224"/>
    <p:sldId id="504" r:id="rId225"/>
    <p:sldId id="505" r:id="rId226"/>
    <p:sldId id="506" r:id="rId227"/>
    <p:sldId id="507" r:id="rId228"/>
    <p:sldId id="508" r:id="rId229"/>
    <p:sldId id="509" r:id="rId230"/>
    <p:sldId id="484" r:id="rId231"/>
    <p:sldId id="510" r:id="rId232"/>
    <p:sldId id="485" r:id="rId233"/>
    <p:sldId id="486" r:id="rId234"/>
    <p:sldId id="487" r:id="rId235"/>
    <p:sldId id="511" r:id="rId236"/>
    <p:sldId id="514" r:id="rId237"/>
    <p:sldId id="515" r:id="rId238"/>
    <p:sldId id="516" r:id="rId239"/>
  </p:sldIdLst>
  <p:sldSz cx="9144000" cy="6858000" type="screen4x3"/>
  <p:notesSz cx="6858000" cy="9144000"/>
  <p:embeddedFontLst>
    <p:embeddedFont>
      <p:font typeface="Arial Unicode MS" panose="020B0604020202020204" pitchFamily="34" charset="-128"/>
      <p:regular r:id="rId241"/>
    </p:embeddedFont>
  </p:embeddedFontLst>
  <p:custDataLst>
    <p:tags r:id="rId242"/>
  </p:custDataLst>
  <p:defaultTextStyle>
    <a:defPPr>
      <a:defRPr lang="en-US"/>
    </a:defPPr>
    <a:lvl1pPr algn="l" rtl="0" fontAlgn="base">
      <a:spcBef>
        <a:spcPct val="0"/>
      </a:spcBef>
      <a:spcAft>
        <a:spcPct val="0"/>
      </a:spcAft>
      <a:defRPr sz="2400" b="1" kern="1200">
        <a:solidFill>
          <a:schemeClr val="tx1"/>
        </a:solidFill>
        <a:latin typeface="Times New Roman" pitchFamily="18" charset="0"/>
        <a:ea typeface="+mn-ea"/>
        <a:cs typeface="Times New Roman" pitchFamily="18" charset="0"/>
      </a:defRPr>
    </a:lvl1pPr>
    <a:lvl2pPr marL="457200" algn="l" rtl="0" fontAlgn="base">
      <a:spcBef>
        <a:spcPct val="0"/>
      </a:spcBef>
      <a:spcAft>
        <a:spcPct val="0"/>
      </a:spcAft>
      <a:defRPr sz="2400" b="1" kern="1200">
        <a:solidFill>
          <a:schemeClr val="tx1"/>
        </a:solidFill>
        <a:latin typeface="Times New Roman" pitchFamily="18" charset="0"/>
        <a:ea typeface="+mn-ea"/>
        <a:cs typeface="Times New Roman" pitchFamily="18" charset="0"/>
      </a:defRPr>
    </a:lvl2pPr>
    <a:lvl3pPr marL="914400" algn="l" rtl="0" fontAlgn="base">
      <a:spcBef>
        <a:spcPct val="0"/>
      </a:spcBef>
      <a:spcAft>
        <a:spcPct val="0"/>
      </a:spcAft>
      <a:defRPr sz="2400" b="1" kern="1200">
        <a:solidFill>
          <a:schemeClr val="tx1"/>
        </a:solidFill>
        <a:latin typeface="Times New Roman" pitchFamily="18" charset="0"/>
        <a:ea typeface="+mn-ea"/>
        <a:cs typeface="Times New Roman" pitchFamily="18" charset="0"/>
      </a:defRPr>
    </a:lvl3pPr>
    <a:lvl4pPr marL="1371600" algn="l" rtl="0" fontAlgn="base">
      <a:spcBef>
        <a:spcPct val="0"/>
      </a:spcBef>
      <a:spcAft>
        <a:spcPct val="0"/>
      </a:spcAft>
      <a:defRPr sz="2400" b="1" kern="1200">
        <a:solidFill>
          <a:schemeClr val="tx1"/>
        </a:solidFill>
        <a:latin typeface="Times New Roman" pitchFamily="18" charset="0"/>
        <a:ea typeface="+mn-ea"/>
        <a:cs typeface="Times New Roman" pitchFamily="18" charset="0"/>
      </a:defRPr>
    </a:lvl4pPr>
    <a:lvl5pPr marL="1828800" algn="l" rtl="0" fontAlgn="base">
      <a:spcBef>
        <a:spcPct val="0"/>
      </a:spcBef>
      <a:spcAft>
        <a:spcPct val="0"/>
      </a:spcAft>
      <a:defRPr sz="2400" b="1" kern="1200">
        <a:solidFill>
          <a:schemeClr val="tx1"/>
        </a:solidFill>
        <a:latin typeface="Times New Roman" pitchFamily="18" charset="0"/>
        <a:ea typeface="+mn-ea"/>
        <a:cs typeface="Times New Roman" pitchFamily="18" charset="0"/>
      </a:defRPr>
    </a:lvl5pPr>
    <a:lvl6pPr marL="2286000" algn="l" defTabSz="914400" rtl="0" eaLnBrk="1" latinLnBrk="0" hangingPunct="1">
      <a:defRPr sz="2400" b="1" kern="1200">
        <a:solidFill>
          <a:schemeClr val="tx1"/>
        </a:solidFill>
        <a:latin typeface="Times New Roman" pitchFamily="18" charset="0"/>
        <a:ea typeface="+mn-ea"/>
        <a:cs typeface="Times New Roman" pitchFamily="18" charset="0"/>
      </a:defRPr>
    </a:lvl6pPr>
    <a:lvl7pPr marL="2743200" algn="l" defTabSz="914400" rtl="0" eaLnBrk="1" latinLnBrk="0" hangingPunct="1">
      <a:defRPr sz="2400" b="1" kern="1200">
        <a:solidFill>
          <a:schemeClr val="tx1"/>
        </a:solidFill>
        <a:latin typeface="Times New Roman" pitchFamily="18" charset="0"/>
        <a:ea typeface="+mn-ea"/>
        <a:cs typeface="Times New Roman" pitchFamily="18" charset="0"/>
      </a:defRPr>
    </a:lvl7pPr>
    <a:lvl8pPr marL="3200400" algn="l" defTabSz="914400" rtl="0" eaLnBrk="1" latinLnBrk="0" hangingPunct="1">
      <a:defRPr sz="2400" b="1" kern="1200">
        <a:solidFill>
          <a:schemeClr val="tx1"/>
        </a:solidFill>
        <a:latin typeface="Times New Roman" pitchFamily="18" charset="0"/>
        <a:ea typeface="+mn-ea"/>
        <a:cs typeface="Times New Roman" pitchFamily="18" charset="0"/>
      </a:defRPr>
    </a:lvl8pPr>
    <a:lvl9pPr marL="3657600" algn="l" defTabSz="914400" rtl="0" eaLnBrk="1" latinLnBrk="0" hangingPunct="1">
      <a:defRPr sz="2400" b="1" kern="1200">
        <a:solidFill>
          <a:schemeClr val="tx1"/>
        </a:solidFill>
        <a:latin typeface="Times New Roman" pitchFamily="18" charset="0"/>
        <a:ea typeface="+mn-ea"/>
        <a:cs typeface="Times New Roman" pitchFamily="18"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FF00"/>
    <a:srgbClr val="FF3300"/>
    <a:srgbClr val="FF0000"/>
    <a:srgbClr val="FF00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093" autoAdjust="0"/>
    <p:restoredTop sz="89130" autoAdjust="0"/>
  </p:normalViewPr>
  <p:slideViewPr>
    <p:cSldViewPr>
      <p:cViewPr varScale="1">
        <p:scale>
          <a:sx n="76" d="100"/>
          <a:sy n="76" d="100"/>
        </p:scale>
        <p:origin x="792" y="62"/>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Lst>
  </p:outlineViewPr>
  <p:notesTextViewPr>
    <p:cViewPr>
      <p:scale>
        <a:sx n="100" d="100"/>
        <a:sy n="100" d="100"/>
      </p:scale>
      <p:origin x="0" y="0"/>
    </p:cViewPr>
  </p:notesTextViewPr>
  <p:sorterViewPr>
    <p:cViewPr>
      <p:scale>
        <a:sx n="66" d="100"/>
        <a:sy n="66" d="100"/>
      </p:scale>
      <p:origin x="0" y="10098"/>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notesMaster" Target="notesMasters/notesMaster1.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font" Target="fonts/font1.fntdata"/><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6" Type="http://schemas.openxmlformats.org/officeDocument/2006/relationships/slide" Target="slides/slide25.xml"/><Relationship Id="rId231" Type="http://schemas.openxmlformats.org/officeDocument/2006/relationships/slide" Target="slides/slide230.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tags" Target="tags/tag1.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presProps" Target="presProps.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viewProps" Target="viewProps.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theme" Target="theme/theme1.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tableStyles" Target="tableStyles.xml"/><Relationship Id="rId106" Type="http://schemas.openxmlformats.org/officeDocument/2006/relationships/slide" Target="slides/slide105.xml"/><Relationship Id="rId127" Type="http://schemas.openxmlformats.org/officeDocument/2006/relationships/slide" Target="slides/slide126.xml"/></Relationships>
</file>

<file path=ppt/_rels/viewProps.xml.rels><?xml version="1.0" encoding="UTF-8" standalone="yes"?>
<Relationships xmlns="http://schemas.openxmlformats.org/package/2006/relationships"><Relationship Id="rId3" Type="http://schemas.openxmlformats.org/officeDocument/2006/relationships/slide" Target="slides/slide124.xml"/><Relationship Id="rId2" Type="http://schemas.openxmlformats.org/officeDocument/2006/relationships/slide" Target="slides/slide20.xml"/><Relationship Id="rId1" Type="http://schemas.openxmlformats.org/officeDocument/2006/relationships/slide" Target="slides/slide18.xml"/><Relationship Id="rId5" Type="http://schemas.openxmlformats.org/officeDocument/2006/relationships/slide" Target="slides/slide199.xml"/><Relationship Id="rId4" Type="http://schemas.openxmlformats.org/officeDocument/2006/relationships/slide" Target="slides/slide12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vl1pPr>
          </a:lstStyle>
          <a:p>
            <a:pPr>
              <a:defRPr/>
            </a:pPr>
            <a:endParaRPr lang="en-US"/>
          </a:p>
        </p:txBody>
      </p:sp>
      <p:sp>
        <p:nvSpPr>
          <p:cNvPr id="1229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pPr>
              <a:defRPr/>
            </a:pPr>
            <a:endParaRPr lang="en-US"/>
          </a:p>
        </p:txBody>
      </p:sp>
      <p:sp>
        <p:nvSpPr>
          <p:cNvPr id="24678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229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pPr>
              <a:defRPr/>
            </a:pPr>
            <a:endParaRPr lang="en-US"/>
          </a:p>
        </p:txBody>
      </p:sp>
      <p:sp>
        <p:nvSpPr>
          <p:cNvPr id="1229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pPr>
              <a:defRPr/>
            </a:pPr>
            <a:fld id="{A42C7927-6DA1-4C54-8E6E-00F0FDD3B7ED}"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Slide Image Placeholder 1"/>
          <p:cNvSpPr>
            <a:spLocks noGrp="1" noRot="1" noChangeAspect="1" noTextEdit="1"/>
          </p:cNvSpPr>
          <p:nvPr>
            <p:ph type="sldImg"/>
          </p:nvPr>
        </p:nvSpPr>
        <p:spPr>
          <a:ln/>
        </p:spPr>
      </p:sp>
      <p:sp>
        <p:nvSpPr>
          <p:cNvPr id="247811" name="Notes Placeholder 2"/>
          <p:cNvSpPr>
            <a:spLocks noGrp="1"/>
          </p:cNvSpPr>
          <p:nvPr>
            <p:ph type="body" idx="1"/>
          </p:nvPr>
        </p:nvSpPr>
        <p:spPr>
          <a:noFill/>
          <a:ln/>
        </p:spPr>
        <p:txBody>
          <a:bodyPr/>
          <a:lstStyle/>
          <a:p>
            <a:endParaRPr lang="en-US"/>
          </a:p>
        </p:txBody>
      </p:sp>
      <p:sp>
        <p:nvSpPr>
          <p:cNvPr id="247812" name="Slide Number Placeholder 3"/>
          <p:cNvSpPr>
            <a:spLocks noGrp="1"/>
          </p:cNvSpPr>
          <p:nvPr>
            <p:ph type="sldNum" sz="quarter" idx="5"/>
          </p:nvPr>
        </p:nvSpPr>
        <p:spPr>
          <a:noFill/>
        </p:spPr>
        <p:txBody>
          <a:bodyPr/>
          <a:lstStyle/>
          <a:p>
            <a:fld id="{8DF53DE1-2A65-41BD-8679-1E8865C6AA5F}"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7"/>
          <p:cNvSpPr>
            <a:spLocks noGrp="1" noChangeArrowheads="1"/>
          </p:cNvSpPr>
          <p:nvPr>
            <p:ph type="sldNum" sz="quarter" idx="5"/>
          </p:nvPr>
        </p:nvSpPr>
        <p:spPr>
          <a:noFill/>
        </p:spPr>
        <p:txBody>
          <a:bodyPr/>
          <a:lstStyle/>
          <a:p>
            <a:fld id="{8B60BBC0-C19B-4463-956F-483A1AC4BEB8}" type="slidenum">
              <a:rPr lang="en-US" smtClean="0"/>
              <a:pPr/>
              <a:t>10</a:t>
            </a:fld>
            <a:endParaRPr lang="en-US"/>
          </a:p>
        </p:txBody>
      </p:sp>
      <p:sp>
        <p:nvSpPr>
          <p:cNvPr id="256003" name="Rectangle 2"/>
          <p:cNvSpPr>
            <a:spLocks noGrp="1" noRot="1" noChangeAspect="1" noChangeArrowheads="1" noTextEdit="1"/>
          </p:cNvSpPr>
          <p:nvPr>
            <p:ph type="sldImg"/>
          </p:nvPr>
        </p:nvSpPr>
        <p:spPr>
          <a:solidFill>
            <a:srgbClr val="FFFFFF"/>
          </a:solidFill>
          <a:ln/>
        </p:spPr>
      </p:sp>
      <p:sp>
        <p:nvSpPr>
          <p:cNvPr id="25600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&lt;LARGE-move-1.jpg&gt;.  First frame of move sequence</a:t>
            </a: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7"/>
          <p:cNvSpPr>
            <a:spLocks noGrp="1" noChangeArrowheads="1"/>
          </p:cNvSpPr>
          <p:nvPr>
            <p:ph type="sldNum" sz="quarter" idx="5"/>
          </p:nvPr>
        </p:nvSpPr>
        <p:spPr>
          <a:noFill/>
        </p:spPr>
        <p:txBody>
          <a:bodyPr/>
          <a:lstStyle/>
          <a:p>
            <a:fld id="{91344778-DEB3-4AD8-BB93-048B9432C9FD}" type="slidenum">
              <a:rPr lang="en-US" smtClean="0"/>
              <a:pPr/>
              <a:t>100</a:t>
            </a:fld>
            <a:endParaRPr lang="en-US"/>
          </a:p>
        </p:txBody>
      </p:sp>
      <p:sp>
        <p:nvSpPr>
          <p:cNvPr id="303107" name="Rectangle 2"/>
          <p:cNvSpPr>
            <a:spLocks noGrp="1" noRot="1" noChangeAspect="1" noChangeArrowheads="1" noTextEdit="1"/>
          </p:cNvSpPr>
          <p:nvPr>
            <p:ph type="sldImg"/>
          </p:nvPr>
        </p:nvSpPr>
        <p:spPr>
          <a:solidFill>
            <a:srgbClr val="FFFFFF"/>
          </a:solidFill>
          <a:ln/>
        </p:spPr>
      </p:sp>
      <p:sp>
        <p:nvSpPr>
          <p:cNvPr id="30310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Beginning of intercalation of adjacent DNA duplex, with fully-extended beta-sheet.  SAY:  “THE PROTEIN COMPONENT IS IN THE BEST PART OF THE RAMACHANDRAN PLOT, AND THE DNA SUGAR-PHOSPHATE BACKBONE IS UTTERLY DEVOID OF STERIC HINDRANCES.  BUT THE BASES ARE TOO FAR APART”.</a:t>
            </a: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7"/>
          <p:cNvSpPr>
            <a:spLocks noGrp="1" noChangeArrowheads="1"/>
          </p:cNvSpPr>
          <p:nvPr>
            <p:ph type="sldNum" sz="quarter" idx="5"/>
          </p:nvPr>
        </p:nvSpPr>
        <p:spPr>
          <a:noFill/>
        </p:spPr>
        <p:txBody>
          <a:bodyPr/>
          <a:lstStyle/>
          <a:p>
            <a:fld id="{94143D53-2FF3-4B53-BBE6-CCB490742874}" type="slidenum">
              <a:rPr lang="en-US" smtClean="0"/>
              <a:pPr/>
              <a:t>101</a:t>
            </a:fld>
            <a:endParaRPr lang="en-US"/>
          </a:p>
        </p:txBody>
      </p:sp>
      <p:sp>
        <p:nvSpPr>
          <p:cNvPr id="304131" name="Rectangle 2"/>
          <p:cNvSpPr>
            <a:spLocks noGrp="1" noRot="1" noChangeAspect="1" noChangeArrowheads="1" noTextEdit="1"/>
          </p:cNvSpPr>
          <p:nvPr>
            <p:ph type="sldImg"/>
          </p:nvPr>
        </p:nvSpPr>
        <p:spPr>
          <a:solidFill>
            <a:srgbClr val="FFFFFF"/>
          </a:solidFill>
          <a:ln/>
        </p:spPr>
      </p:sp>
      <p:sp>
        <p:nvSpPr>
          <p:cNvPr id="30413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&lt;intercolate.avi&gt;  (Movie of intercalation of adjacent DNA duplex)</a:t>
            </a: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7"/>
          <p:cNvSpPr>
            <a:spLocks noGrp="1" noChangeArrowheads="1"/>
          </p:cNvSpPr>
          <p:nvPr>
            <p:ph type="sldNum" sz="quarter" idx="5"/>
          </p:nvPr>
        </p:nvSpPr>
        <p:spPr>
          <a:noFill/>
        </p:spPr>
        <p:txBody>
          <a:bodyPr/>
          <a:lstStyle/>
          <a:p>
            <a:fld id="{DF738AF4-D0DF-459A-9516-6E850F9E7737}" type="slidenum">
              <a:rPr lang="en-US" smtClean="0"/>
              <a:pPr/>
              <a:t>102</a:t>
            </a:fld>
            <a:endParaRPr lang="en-US"/>
          </a:p>
        </p:txBody>
      </p:sp>
      <p:sp>
        <p:nvSpPr>
          <p:cNvPr id="305155" name="Rectangle 2"/>
          <p:cNvSpPr>
            <a:spLocks noGrp="1" noRot="1" noChangeAspect="1" noChangeArrowheads="1" noTextEdit="1"/>
          </p:cNvSpPr>
          <p:nvPr>
            <p:ph type="sldImg"/>
          </p:nvPr>
        </p:nvSpPr>
        <p:spPr>
          <a:solidFill>
            <a:srgbClr val="FFFFFF"/>
          </a:solidFill>
          <a:ln/>
        </p:spPr>
      </p:sp>
      <p:sp>
        <p:nvSpPr>
          <p:cNvPr id="30515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Base-pair spacing after intercalation, with fully-extended beta-sheet</a:t>
            </a: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7"/>
          <p:cNvSpPr>
            <a:spLocks noGrp="1" noChangeArrowheads="1"/>
          </p:cNvSpPr>
          <p:nvPr>
            <p:ph type="sldNum" sz="quarter" idx="5"/>
          </p:nvPr>
        </p:nvSpPr>
        <p:spPr>
          <a:noFill/>
        </p:spPr>
        <p:txBody>
          <a:bodyPr/>
          <a:lstStyle/>
          <a:p>
            <a:fld id="{6C1388BA-70CA-4360-9585-5450058B0361}" type="slidenum">
              <a:rPr lang="en-US" smtClean="0"/>
              <a:pPr/>
              <a:t>103</a:t>
            </a:fld>
            <a:endParaRPr lang="en-US"/>
          </a:p>
        </p:txBody>
      </p:sp>
      <p:sp>
        <p:nvSpPr>
          <p:cNvPr id="306179" name="Rectangle 2"/>
          <p:cNvSpPr>
            <a:spLocks noGrp="1" noRot="1" noChangeAspect="1" noChangeArrowheads="1" noTextEdit="1"/>
          </p:cNvSpPr>
          <p:nvPr>
            <p:ph type="sldImg"/>
          </p:nvPr>
        </p:nvSpPr>
        <p:spPr>
          <a:solidFill>
            <a:srgbClr val="FFFFFF"/>
          </a:solidFill>
          <a:ln/>
        </p:spPr>
      </p:sp>
      <p:sp>
        <p:nvSpPr>
          <p:cNvPr id="30618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&lt;shrink.avi&gt;  (Movie of shrinking of protamine-DNA structure to correspond to +/- 130.5 degree beta-sheet).</a:t>
            </a:r>
          </a:p>
          <a:p>
            <a:pPr eaLnBrk="1" hangingPunct="1"/>
            <a:endParaRPr 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104</a:t>
            </a:fld>
            <a:endParaRPr 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105</a:t>
            </a:fld>
            <a:endParaRPr 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7"/>
          <p:cNvSpPr>
            <a:spLocks noGrp="1" noChangeArrowheads="1"/>
          </p:cNvSpPr>
          <p:nvPr>
            <p:ph type="sldNum" sz="quarter" idx="5"/>
          </p:nvPr>
        </p:nvSpPr>
        <p:spPr>
          <a:noFill/>
        </p:spPr>
        <p:txBody>
          <a:bodyPr/>
          <a:lstStyle/>
          <a:p>
            <a:fld id="{982645CE-B0CD-486B-8C61-2130E093B18B}" type="slidenum">
              <a:rPr lang="en-US" smtClean="0"/>
              <a:pPr/>
              <a:t>106</a:t>
            </a:fld>
            <a:endParaRPr lang="en-US"/>
          </a:p>
        </p:txBody>
      </p:sp>
      <p:sp>
        <p:nvSpPr>
          <p:cNvPr id="307203" name="Rectangle 2"/>
          <p:cNvSpPr>
            <a:spLocks noGrp="1" noRot="1" noChangeAspect="1" noChangeArrowheads="1" noTextEdit="1"/>
          </p:cNvSpPr>
          <p:nvPr>
            <p:ph type="sldImg"/>
          </p:nvPr>
        </p:nvSpPr>
        <p:spPr>
          <a:solidFill>
            <a:srgbClr val="FFFFFF"/>
          </a:solidFill>
          <a:ln/>
        </p:spPr>
      </p:sp>
      <p:sp>
        <p:nvSpPr>
          <p:cNvPr id="30720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&lt;3BNA-new.avi&gt;</a:t>
            </a: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7"/>
          <p:cNvSpPr>
            <a:spLocks noGrp="1" noChangeArrowheads="1"/>
          </p:cNvSpPr>
          <p:nvPr>
            <p:ph type="sldNum" sz="quarter" idx="5"/>
          </p:nvPr>
        </p:nvSpPr>
        <p:spPr>
          <a:noFill/>
        </p:spPr>
        <p:txBody>
          <a:bodyPr/>
          <a:lstStyle/>
          <a:p>
            <a:fld id="{71555485-DE63-4E5C-86D2-CB00DD6DA239}" type="slidenum">
              <a:rPr lang="en-US" smtClean="0"/>
              <a:pPr/>
              <a:t>107</a:t>
            </a:fld>
            <a:endParaRPr lang="en-US"/>
          </a:p>
        </p:txBody>
      </p:sp>
      <p:sp>
        <p:nvSpPr>
          <p:cNvPr id="308227" name="Rectangle 2"/>
          <p:cNvSpPr>
            <a:spLocks noGrp="1" noRot="1" noChangeAspect="1" noChangeArrowheads="1" noTextEdit="1"/>
          </p:cNvSpPr>
          <p:nvPr>
            <p:ph type="sldImg"/>
          </p:nvPr>
        </p:nvSpPr>
        <p:spPr>
          <a:solidFill>
            <a:srgbClr val="FFFFFF"/>
          </a:solidFill>
          <a:ln/>
        </p:spPr>
      </p:sp>
      <p:sp>
        <p:nvSpPr>
          <p:cNvPr id="30822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&lt;BNA-P-to-P-2.tif&gt;</a:t>
            </a: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7"/>
          <p:cNvSpPr>
            <a:spLocks noGrp="1" noChangeArrowheads="1"/>
          </p:cNvSpPr>
          <p:nvPr>
            <p:ph type="sldNum" sz="quarter" idx="5"/>
          </p:nvPr>
        </p:nvSpPr>
        <p:spPr>
          <a:noFill/>
        </p:spPr>
        <p:txBody>
          <a:bodyPr/>
          <a:lstStyle/>
          <a:p>
            <a:fld id="{0C8939F7-8E32-4666-82C3-53377EBD3195}" type="slidenum">
              <a:rPr lang="en-US" smtClean="0"/>
              <a:pPr/>
              <a:t>108</a:t>
            </a:fld>
            <a:endParaRPr lang="en-US"/>
          </a:p>
        </p:txBody>
      </p:sp>
      <p:sp>
        <p:nvSpPr>
          <p:cNvPr id="309251" name="Rectangle 2"/>
          <p:cNvSpPr>
            <a:spLocks noGrp="1" noRot="1" noChangeAspect="1" noChangeArrowheads="1" noTextEdit="1"/>
          </p:cNvSpPr>
          <p:nvPr>
            <p:ph type="sldImg"/>
          </p:nvPr>
        </p:nvSpPr>
        <p:spPr>
          <a:solidFill>
            <a:srgbClr val="FFFFFF"/>
          </a:solidFill>
          <a:ln/>
        </p:spPr>
      </p:sp>
      <p:sp>
        <p:nvSpPr>
          <p:cNvPr id="30925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&lt;BNA-P-to-P-3.tif&gt;</a:t>
            </a: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7"/>
          <p:cNvSpPr>
            <a:spLocks noGrp="1" noChangeArrowheads="1"/>
          </p:cNvSpPr>
          <p:nvPr>
            <p:ph type="sldNum" sz="quarter" idx="5"/>
          </p:nvPr>
        </p:nvSpPr>
        <p:spPr>
          <a:noFill/>
        </p:spPr>
        <p:txBody>
          <a:bodyPr/>
          <a:lstStyle/>
          <a:p>
            <a:fld id="{5D7593D0-93D5-4E49-BC02-43CB06D29B6F}" type="slidenum">
              <a:rPr lang="en-US" smtClean="0"/>
              <a:pPr/>
              <a:t>109</a:t>
            </a:fld>
            <a:endParaRPr lang="en-US"/>
          </a:p>
        </p:txBody>
      </p:sp>
      <p:sp>
        <p:nvSpPr>
          <p:cNvPr id="310275" name="Rectangle 2"/>
          <p:cNvSpPr>
            <a:spLocks noGrp="1" noRot="1" noChangeAspect="1" noChangeArrowheads="1" noTextEdit="1"/>
          </p:cNvSpPr>
          <p:nvPr>
            <p:ph type="sldImg"/>
          </p:nvPr>
        </p:nvSpPr>
        <p:spPr>
          <a:solidFill>
            <a:srgbClr val="FFFFFF"/>
          </a:solidFill>
          <a:ln/>
        </p:spPr>
      </p:sp>
      <p:sp>
        <p:nvSpPr>
          <p:cNvPr id="31027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&lt;BNA-P-to-P-4.tif&gt;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711BD087-7BCB-4C48-A8FA-A28C23CB45FC}" type="slidenum">
              <a:rPr lang="en-US" smtClean="0"/>
              <a:pPr/>
              <a:t>11</a:t>
            </a:fld>
            <a:endParaRPr lang="en-US"/>
          </a:p>
        </p:txBody>
      </p:sp>
      <p:sp>
        <p:nvSpPr>
          <p:cNvPr id="257027" name="Rectangle 2"/>
          <p:cNvSpPr>
            <a:spLocks noGrp="1" noRot="1" noChangeAspect="1" noChangeArrowheads="1" noTextEdit="1"/>
          </p:cNvSpPr>
          <p:nvPr>
            <p:ph type="sldImg"/>
          </p:nvPr>
        </p:nvSpPr>
        <p:spPr>
          <a:solidFill>
            <a:srgbClr val="FFFFFF"/>
          </a:solidFill>
          <a:ln/>
        </p:spPr>
      </p:sp>
      <p:sp>
        <p:nvSpPr>
          <p:cNvPr id="25702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&lt;LARGE-move.avi&gt;.  Movie of second row of DNA-Protein-DNA-Protein moving a length of ½ unit cell.</a:t>
            </a: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7"/>
          <p:cNvSpPr>
            <a:spLocks noGrp="1" noChangeArrowheads="1"/>
          </p:cNvSpPr>
          <p:nvPr>
            <p:ph type="sldNum" sz="quarter" idx="5"/>
          </p:nvPr>
        </p:nvSpPr>
        <p:spPr>
          <a:noFill/>
        </p:spPr>
        <p:txBody>
          <a:bodyPr/>
          <a:lstStyle/>
          <a:p>
            <a:fld id="{F946C4A9-6EE2-4996-9F79-03BAA4C5180D}" type="slidenum">
              <a:rPr lang="en-US" smtClean="0"/>
              <a:pPr/>
              <a:t>110</a:t>
            </a:fld>
            <a:endParaRPr lang="en-US"/>
          </a:p>
        </p:txBody>
      </p:sp>
      <p:sp>
        <p:nvSpPr>
          <p:cNvPr id="311299" name="Rectangle 2"/>
          <p:cNvSpPr>
            <a:spLocks noGrp="1" noRot="1" noChangeAspect="1" noChangeArrowheads="1" noTextEdit="1"/>
          </p:cNvSpPr>
          <p:nvPr>
            <p:ph type="sldImg"/>
          </p:nvPr>
        </p:nvSpPr>
        <p:spPr>
          <a:solidFill>
            <a:srgbClr val="FFFFFF"/>
          </a:solidFill>
          <a:ln/>
        </p:spPr>
      </p:sp>
      <p:sp>
        <p:nvSpPr>
          <p:cNvPr id="31130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&lt;beta-sheet-7-ang.tif&gt;</a:t>
            </a: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Rectangle 7"/>
          <p:cNvSpPr>
            <a:spLocks noGrp="1" noChangeArrowheads="1"/>
          </p:cNvSpPr>
          <p:nvPr>
            <p:ph type="sldNum" sz="quarter" idx="5"/>
          </p:nvPr>
        </p:nvSpPr>
        <p:spPr>
          <a:noFill/>
        </p:spPr>
        <p:txBody>
          <a:bodyPr/>
          <a:lstStyle/>
          <a:p>
            <a:fld id="{A75DDEF5-ECBB-4396-93FB-9C662F198EA1}" type="slidenum">
              <a:rPr lang="en-US" smtClean="0"/>
              <a:pPr/>
              <a:t>111</a:t>
            </a:fld>
            <a:endParaRPr lang="en-US"/>
          </a:p>
        </p:txBody>
      </p:sp>
      <p:sp>
        <p:nvSpPr>
          <p:cNvPr id="312323" name="Rectangle 2"/>
          <p:cNvSpPr>
            <a:spLocks noGrp="1" noRot="1" noChangeAspect="1" noChangeArrowheads="1" noTextEdit="1"/>
          </p:cNvSpPr>
          <p:nvPr>
            <p:ph type="sldImg"/>
          </p:nvPr>
        </p:nvSpPr>
        <p:spPr>
          <a:solidFill>
            <a:srgbClr val="FFFFFF"/>
          </a:solidFill>
          <a:ln/>
        </p:spPr>
      </p:sp>
      <p:sp>
        <p:nvSpPr>
          <p:cNvPr id="31232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&lt;beta-sheet7ang_w_label.tif&gt;</a:t>
            </a: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7"/>
          <p:cNvSpPr>
            <a:spLocks noGrp="1" noChangeArrowheads="1"/>
          </p:cNvSpPr>
          <p:nvPr>
            <p:ph type="sldNum" sz="quarter" idx="5"/>
          </p:nvPr>
        </p:nvSpPr>
        <p:spPr>
          <a:noFill/>
        </p:spPr>
        <p:txBody>
          <a:bodyPr/>
          <a:lstStyle/>
          <a:p>
            <a:fld id="{91560186-F4DA-4229-ABB7-5014CC7C943D}" type="slidenum">
              <a:rPr lang="en-US" smtClean="0"/>
              <a:pPr/>
              <a:t>112</a:t>
            </a:fld>
            <a:endParaRPr lang="en-US"/>
          </a:p>
        </p:txBody>
      </p:sp>
      <p:sp>
        <p:nvSpPr>
          <p:cNvPr id="313347" name="Rectangle 2"/>
          <p:cNvSpPr>
            <a:spLocks noGrp="1" noRot="1" noChangeAspect="1" noChangeArrowheads="1" noTextEdit="1"/>
          </p:cNvSpPr>
          <p:nvPr>
            <p:ph type="sldImg"/>
          </p:nvPr>
        </p:nvSpPr>
        <p:spPr>
          <a:solidFill>
            <a:srgbClr val="FFFFFF"/>
          </a:solidFill>
          <a:ln/>
        </p:spPr>
      </p:sp>
      <p:sp>
        <p:nvSpPr>
          <p:cNvPr id="31334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&lt;arg-and-disulfide.avi&gt;</a:t>
            </a: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7"/>
          <p:cNvSpPr>
            <a:spLocks noGrp="1" noChangeArrowheads="1"/>
          </p:cNvSpPr>
          <p:nvPr>
            <p:ph type="sldNum" sz="quarter" idx="5"/>
          </p:nvPr>
        </p:nvSpPr>
        <p:spPr>
          <a:noFill/>
        </p:spPr>
        <p:txBody>
          <a:bodyPr/>
          <a:lstStyle/>
          <a:p>
            <a:fld id="{B1A12FE6-7C9A-42A9-A764-93BF31234B1E}" type="slidenum">
              <a:rPr lang="en-US" smtClean="0"/>
              <a:pPr/>
              <a:t>113</a:t>
            </a:fld>
            <a:endParaRPr lang="en-US"/>
          </a:p>
        </p:txBody>
      </p:sp>
      <p:sp>
        <p:nvSpPr>
          <p:cNvPr id="314371" name="Rectangle 2"/>
          <p:cNvSpPr>
            <a:spLocks noGrp="1" noRot="1" noChangeAspect="1" noChangeArrowheads="1" noTextEdit="1"/>
          </p:cNvSpPr>
          <p:nvPr>
            <p:ph type="sldImg"/>
          </p:nvPr>
        </p:nvSpPr>
        <p:spPr>
          <a:solidFill>
            <a:srgbClr val="FFFFFF"/>
          </a:solidFill>
          <a:ln/>
        </p:spPr>
      </p:sp>
      <p:sp>
        <p:nvSpPr>
          <p:cNvPr id="31437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&lt;arg-and-disulfide.tif&gt;</a:t>
            </a: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7"/>
          <p:cNvSpPr>
            <a:spLocks noGrp="1" noChangeArrowheads="1"/>
          </p:cNvSpPr>
          <p:nvPr>
            <p:ph type="sldNum" sz="quarter" idx="5"/>
          </p:nvPr>
        </p:nvSpPr>
        <p:spPr>
          <a:noFill/>
        </p:spPr>
        <p:txBody>
          <a:bodyPr/>
          <a:lstStyle/>
          <a:p>
            <a:fld id="{917D8257-0911-41FB-9E17-7B950EFEAB51}" type="slidenum">
              <a:rPr lang="en-US" smtClean="0"/>
              <a:pPr/>
              <a:t>114</a:t>
            </a:fld>
            <a:endParaRPr lang="en-US"/>
          </a:p>
        </p:txBody>
      </p:sp>
      <p:sp>
        <p:nvSpPr>
          <p:cNvPr id="315395" name="Rectangle 2"/>
          <p:cNvSpPr>
            <a:spLocks noGrp="1" noRot="1" noChangeAspect="1" noChangeArrowheads="1" noTextEdit="1"/>
          </p:cNvSpPr>
          <p:nvPr>
            <p:ph type="sldImg"/>
          </p:nvPr>
        </p:nvSpPr>
        <p:spPr>
          <a:solidFill>
            <a:srgbClr val="FFFFFF"/>
          </a:solidFill>
          <a:ln/>
        </p:spPr>
      </p:sp>
      <p:sp>
        <p:nvSpPr>
          <p:cNvPr id="31539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&lt;arg-and-disulfide2.tif&gt;</a:t>
            </a: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7"/>
          <p:cNvSpPr>
            <a:spLocks noGrp="1" noChangeArrowheads="1"/>
          </p:cNvSpPr>
          <p:nvPr>
            <p:ph type="sldNum" sz="quarter" idx="5"/>
          </p:nvPr>
        </p:nvSpPr>
        <p:spPr>
          <a:noFill/>
        </p:spPr>
        <p:txBody>
          <a:bodyPr/>
          <a:lstStyle/>
          <a:p>
            <a:fld id="{63A80DB0-DC01-40CF-8A7C-0A92F7FE43D9}" type="slidenum">
              <a:rPr lang="en-US" smtClean="0"/>
              <a:pPr/>
              <a:t>115</a:t>
            </a:fld>
            <a:endParaRPr lang="en-US"/>
          </a:p>
        </p:txBody>
      </p:sp>
      <p:sp>
        <p:nvSpPr>
          <p:cNvPr id="316419" name="Rectangle 2"/>
          <p:cNvSpPr>
            <a:spLocks noGrp="1" noRot="1" noChangeAspect="1" noChangeArrowheads="1" noTextEdit="1"/>
          </p:cNvSpPr>
          <p:nvPr>
            <p:ph type="sldImg"/>
          </p:nvPr>
        </p:nvSpPr>
        <p:spPr>
          <a:solidFill>
            <a:srgbClr val="FFFFFF"/>
          </a:solidFill>
          <a:ln/>
        </p:spPr>
      </p:sp>
      <p:sp>
        <p:nvSpPr>
          <p:cNvPr id="31642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&lt;Fig-4A-amira-proj2.tif&gt;</a:t>
            </a: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7"/>
          <p:cNvSpPr>
            <a:spLocks noGrp="1" noChangeArrowheads="1"/>
          </p:cNvSpPr>
          <p:nvPr>
            <p:ph type="sldNum" sz="quarter" idx="5"/>
          </p:nvPr>
        </p:nvSpPr>
        <p:spPr>
          <a:noFill/>
        </p:spPr>
        <p:txBody>
          <a:bodyPr/>
          <a:lstStyle/>
          <a:p>
            <a:fld id="{CB674113-3D48-4749-8A25-EE4FB1EC344A}" type="slidenum">
              <a:rPr lang="en-US" smtClean="0"/>
              <a:pPr/>
              <a:t>116</a:t>
            </a:fld>
            <a:endParaRPr lang="en-US"/>
          </a:p>
        </p:txBody>
      </p:sp>
      <p:sp>
        <p:nvSpPr>
          <p:cNvPr id="317443" name="Rectangle 2"/>
          <p:cNvSpPr>
            <a:spLocks noGrp="1" noRot="1" noChangeAspect="1" noChangeArrowheads="1" noTextEdit="1"/>
          </p:cNvSpPr>
          <p:nvPr>
            <p:ph type="sldImg"/>
          </p:nvPr>
        </p:nvSpPr>
        <p:spPr>
          <a:solidFill>
            <a:srgbClr val="FFFFFF"/>
          </a:solidFill>
          <a:ln/>
        </p:spPr>
      </p:sp>
      <p:sp>
        <p:nvSpPr>
          <p:cNvPr id="31744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&lt;Fig-4A.tif&gt;</a:t>
            </a: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7"/>
          <p:cNvSpPr>
            <a:spLocks noGrp="1" noChangeArrowheads="1"/>
          </p:cNvSpPr>
          <p:nvPr>
            <p:ph type="sldNum" sz="quarter" idx="5"/>
          </p:nvPr>
        </p:nvSpPr>
        <p:spPr>
          <a:noFill/>
        </p:spPr>
        <p:txBody>
          <a:bodyPr/>
          <a:lstStyle/>
          <a:p>
            <a:fld id="{12AEDE7F-4AA2-45A6-8A43-5FA70E785886}" type="slidenum">
              <a:rPr lang="en-US" smtClean="0"/>
              <a:pPr/>
              <a:t>117</a:t>
            </a:fld>
            <a:endParaRPr lang="en-US"/>
          </a:p>
        </p:txBody>
      </p:sp>
      <p:sp>
        <p:nvSpPr>
          <p:cNvPr id="318467" name="Rectangle 2"/>
          <p:cNvSpPr>
            <a:spLocks noGrp="1" noRot="1" noChangeAspect="1" noChangeArrowheads="1" noTextEdit="1"/>
          </p:cNvSpPr>
          <p:nvPr>
            <p:ph type="sldImg"/>
          </p:nvPr>
        </p:nvSpPr>
        <p:spPr>
          <a:solidFill>
            <a:srgbClr val="FFFFFF"/>
          </a:solidFill>
          <a:ln/>
        </p:spPr>
      </p:sp>
      <p:sp>
        <p:nvSpPr>
          <p:cNvPr id="31846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&lt;Fig-4C.tif&gt;</a:t>
            </a: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118</a:t>
            </a:fld>
            <a:endParaRPr 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119</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12</a:t>
            </a:fld>
            <a:endParaRPr 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120</a:t>
            </a:fld>
            <a:endParaRPr 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121</a:t>
            </a:fld>
            <a:endParaRPr 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122</a:t>
            </a:fld>
            <a:endParaRPr 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123</a:t>
            </a:fld>
            <a:endParaRPr 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124</a:t>
            </a:fld>
            <a:endParaRPr 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125</a:t>
            </a:fld>
            <a:endParaRPr 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7"/>
          <p:cNvSpPr>
            <a:spLocks noGrp="1" noChangeArrowheads="1"/>
          </p:cNvSpPr>
          <p:nvPr>
            <p:ph type="sldNum" sz="quarter" idx="5"/>
          </p:nvPr>
        </p:nvSpPr>
        <p:spPr>
          <a:noFill/>
        </p:spPr>
        <p:txBody>
          <a:bodyPr/>
          <a:lstStyle/>
          <a:p>
            <a:fld id="{87F631F5-7EDE-45ED-97EC-88B7196C9B76}" type="slidenum">
              <a:rPr lang="en-US" smtClean="0"/>
              <a:pPr/>
              <a:t>126</a:t>
            </a:fld>
            <a:endParaRPr lang="en-US"/>
          </a:p>
        </p:txBody>
      </p:sp>
      <p:sp>
        <p:nvSpPr>
          <p:cNvPr id="319491" name="Rectangle 2"/>
          <p:cNvSpPr>
            <a:spLocks noGrp="1" noRot="1" noChangeAspect="1" noChangeArrowheads="1" noTextEdit="1"/>
          </p:cNvSpPr>
          <p:nvPr>
            <p:ph type="sldImg"/>
          </p:nvPr>
        </p:nvSpPr>
        <p:spPr>
          <a:solidFill>
            <a:srgbClr val="FFFFFF"/>
          </a:solidFill>
          <a:ln/>
        </p:spPr>
      </p:sp>
      <p:sp>
        <p:nvSpPr>
          <p:cNvPr id="31949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a:t>&lt;wu_structure1.jpg&gt;</a:t>
            </a: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Rectangle 7"/>
          <p:cNvSpPr>
            <a:spLocks noGrp="1" noChangeArrowheads="1"/>
          </p:cNvSpPr>
          <p:nvPr>
            <p:ph type="sldNum" sz="quarter" idx="5"/>
          </p:nvPr>
        </p:nvSpPr>
        <p:spPr>
          <a:noFill/>
        </p:spPr>
        <p:txBody>
          <a:bodyPr/>
          <a:lstStyle/>
          <a:p>
            <a:fld id="{F5FA34F0-94D8-42FA-8370-5FDF5E5961A4}" type="slidenum">
              <a:rPr lang="en-US" smtClean="0"/>
              <a:pPr/>
              <a:t>127</a:t>
            </a:fld>
            <a:endParaRPr lang="en-US"/>
          </a:p>
        </p:txBody>
      </p:sp>
      <p:sp>
        <p:nvSpPr>
          <p:cNvPr id="320515" name="Rectangle 2"/>
          <p:cNvSpPr>
            <a:spLocks noGrp="1" noRot="1" noChangeAspect="1" noChangeArrowheads="1" noTextEdit="1"/>
          </p:cNvSpPr>
          <p:nvPr>
            <p:ph type="sldImg"/>
          </p:nvPr>
        </p:nvSpPr>
        <p:spPr>
          <a:solidFill>
            <a:srgbClr val="FFFFFF"/>
          </a:solidFill>
          <a:ln/>
        </p:spPr>
      </p:sp>
      <p:sp>
        <p:nvSpPr>
          <p:cNvPr id="32051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&lt;wu_structure1.jpg&gt;</a:t>
            </a: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128</a:t>
            </a:fld>
            <a:endParaRPr 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7"/>
          <p:cNvSpPr>
            <a:spLocks noGrp="1" noChangeArrowheads="1"/>
          </p:cNvSpPr>
          <p:nvPr>
            <p:ph type="sldNum" sz="quarter" idx="5"/>
          </p:nvPr>
        </p:nvSpPr>
        <p:spPr>
          <a:noFill/>
        </p:spPr>
        <p:txBody>
          <a:bodyPr/>
          <a:lstStyle/>
          <a:p>
            <a:fld id="{6FBBE9C7-7662-4DCF-9015-FB3EE7E08B5C}" type="slidenum">
              <a:rPr lang="en-US" smtClean="0"/>
              <a:pPr/>
              <a:t>129</a:t>
            </a:fld>
            <a:endParaRPr lang="en-US"/>
          </a:p>
        </p:txBody>
      </p:sp>
      <p:sp>
        <p:nvSpPr>
          <p:cNvPr id="321539" name="Rectangle 2"/>
          <p:cNvSpPr>
            <a:spLocks noGrp="1" noRot="1" noChangeAspect="1" noChangeArrowheads="1" noTextEdit="1"/>
          </p:cNvSpPr>
          <p:nvPr>
            <p:ph type="sldImg"/>
          </p:nvPr>
        </p:nvSpPr>
        <p:spPr>
          <a:solidFill>
            <a:srgbClr val="FFFFFF"/>
          </a:solidFill>
          <a:ln/>
        </p:spPr>
      </p:sp>
      <p:sp>
        <p:nvSpPr>
          <p:cNvPr id="32154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&lt;gehring-top-view.tif&gt;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13</a:t>
            </a:fld>
            <a:endParaRPr 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7"/>
          <p:cNvSpPr>
            <a:spLocks noGrp="1" noChangeArrowheads="1"/>
          </p:cNvSpPr>
          <p:nvPr>
            <p:ph type="sldNum" sz="quarter" idx="5"/>
          </p:nvPr>
        </p:nvSpPr>
        <p:spPr>
          <a:noFill/>
        </p:spPr>
        <p:txBody>
          <a:bodyPr/>
          <a:lstStyle/>
          <a:p>
            <a:fld id="{07BE5E0B-E347-46DA-8466-733BB9D7998E}" type="slidenum">
              <a:rPr lang="en-US" smtClean="0"/>
              <a:pPr/>
              <a:t>130</a:t>
            </a:fld>
            <a:endParaRPr lang="en-US"/>
          </a:p>
        </p:txBody>
      </p:sp>
      <p:sp>
        <p:nvSpPr>
          <p:cNvPr id="322563" name="Rectangle 2"/>
          <p:cNvSpPr>
            <a:spLocks noGrp="1" noRot="1" noChangeAspect="1" noChangeArrowheads="1" noTextEdit="1"/>
          </p:cNvSpPr>
          <p:nvPr>
            <p:ph type="sldImg"/>
          </p:nvPr>
        </p:nvSpPr>
        <p:spPr>
          <a:solidFill>
            <a:srgbClr val="FFFFFF"/>
          </a:solidFill>
          <a:ln/>
        </p:spPr>
      </p:sp>
      <p:sp>
        <p:nvSpPr>
          <p:cNvPr id="32256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&lt;Gehring_tetramer.doc&gt;</a:t>
            </a:r>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7"/>
          <p:cNvSpPr>
            <a:spLocks noGrp="1" noChangeArrowheads="1"/>
          </p:cNvSpPr>
          <p:nvPr>
            <p:ph type="sldNum" sz="quarter" idx="5"/>
          </p:nvPr>
        </p:nvSpPr>
        <p:spPr>
          <a:noFill/>
        </p:spPr>
        <p:txBody>
          <a:bodyPr/>
          <a:lstStyle/>
          <a:p>
            <a:fld id="{41A14664-1009-4B15-8A8F-943D592977FA}" type="slidenum">
              <a:rPr lang="en-US" smtClean="0"/>
              <a:pPr/>
              <a:t>131</a:t>
            </a:fld>
            <a:endParaRPr lang="en-US"/>
          </a:p>
        </p:txBody>
      </p:sp>
      <p:sp>
        <p:nvSpPr>
          <p:cNvPr id="323587" name="Rectangle 2"/>
          <p:cNvSpPr>
            <a:spLocks noGrp="1" noRot="1" noChangeAspect="1" noChangeArrowheads="1" noTextEdit="1"/>
          </p:cNvSpPr>
          <p:nvPr>
            <p:ph type="sldImg"/>
          </p:nvPr>
        </p:nvSpPr>
        <p:spPr>
          <a:solidFill>
            <a:srgbClr val="FFFFFF"/>
          </a:solidFill>
          <a:ln/>
        </p:spPr>
      </p:sp>
      <p:sp>
        <p:nvSpPr>
          <p:cNvPr id="32358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&lt;gehring-front-view-A.tif&gt;</a:t>
            </a:r>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7"/>
          <p:cNvSpPr>
            <a:spLocks noGrp="1" noChangeArrowheads="1"/>
          </p:cNvSpPr>
          <p:nvPr>
            <p:ph type="sldNum" sz="quarter" idx="5"/>
          </p:nvPr>
        </p:nvSpPr>
        <p:spPr>
          <a:noFill/>
        </p:spPr>
        <p:txBody>
          <a:bodyPr/>
          <a:lstStyle/>
          <a:p>
            <a:fld id="{A94592F3-C85D-4777-8FF9-3CDEF123026A}" type="slidenum">
              <a:rPr lang="en-US" smtClean="0"/>
              <a:pPr/>
              <a:t>132</a:t>
            </a:fld>
            <a:endParaRPr lang="en-US"/>
          </a:p>
        </p:txBody>
      </p:sp>
      <p:sp>
        <p:nvSpPr>
          <p:cNvPr id="324611" name="Rectangle 2"/>
          <p:cNvSpPr>
            <a:spLocks noGrp="1" noRot="1" noChangeAspect="1" noChangeArrowheads="1" noTextEdit="1"/>
          </p:cNvSpPr>
          <p:nvPr>
            <p:ph type="sldImg"/>
          </p:nvPr>
        </p:nvSpPr>
        <p:spPr>
          <a:solidFill>
            <a:srgbClr val="FFFFFF"/>
          </a:solidFill>
          <a:ln/>
        </p:spPr>
      </p:sp>
      <p:sp>
        <p:nvSpPr>
          <p:cNvPr id="32461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&lt;gehring-front-view-AC.tif&gt;</a:t>
            </a:r>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7"/>
          <p:cNvSpPr>
            <a:spLocks noGrp="1" noChangeArrowheads="1"/>
          </p:cNvSpPr>
          <p:nvPr>
            <p:ph type="sldNum" sz="quarter" idx="5"/>
          </p:nvPr>
        </p:nvSpPr>
        <p:spPr>
          <a:noFill/>
        </p:spPr>
        <p:txBody>
          <a:bodyPr/>
          <a:lstStyle/>
          <a:p>
            <a:fld id="{09656751-230C-4BC3-AFA1-852212BFEB79}" type="slidenum">
              <a:rPr lang="en-US" smtClean="0"/>
              <a:pPr/>
              <a:t>133</a:t>
            </a:fld>
            <a:endParaRPr lang="en-US"/>
          </a:p>
        </p:txBody>
      </p:sp>
      <p:sp>
        <p:nvSpPr>
          <p:cNvPr id="325635" name="Rectangle 2"/>
          <p:cNvSpPr>
            <a:spLocks noGrp="1" noRot="1" noChangeAspect="1" noChangeArrowheads="1" noTextEdit="1"/>
          </p:cNvSpPr>
          <p:nvPr>
            <p:ph type="sldImg"/>
          </p:nvPr>
        </p:nvSpPr>
        <p:spPr>
          <a:solidFill>
            <a:srgbClr val="FFFFFF"/>
          </a:solidFill>
          <a:ln/>
        </p:spPr>
      </p:sp>
      <p:sp>
        <p:nvSpPr>
          <p:cNvPr id="32563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&lt;gehring-front-view-AC-B.tif&gt;</a:t>
            </a:r>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Rectangle 7"/>
          <p:cNvSpPr>
            <a:spLocks noGrp="1" noChangeArrowheads="1"/>
          </p:cNvSpPr>
          <p:nvPr>
            <p:ph type="sldNum" sz="quarter" idx="5"/>
          </p:nvPr>
        </p:nvSpPr>
        <p:spPr>
          <a:noFill/>
        </p:spPr>
        <p:txBody>
          <a:bodyPr/>
          <a:lstStyle/>
          <a:p>
            <a:fld id="{4B82A349-BBCC-42AF-A451-3AF5C6C61B79}" type="slidenum">
              <a:rPr lang="en-US" smtClean="0"/>
              <a:pPr/>
              <a:t>134</a:t>
            </a:fld>
            <a:endParaRPr lang="en-US"/>
          </a:p>
        </p:txBody>
      </p:sp>
      <p:sp>
        <p:nvSpPr>
          <p:cNvPr id="326659" name="Rectangle 2"/>
          <p:cNvSpPr>
            <a:spLocks noGrp="1" noRot="1" noChangeAspect="1" noChangeArrowheads="1" noTextEdit="1"/>
          </p:cNvSpPr>
          <p:nvPr>
            <p:ph type="sldImg"/>
          </p:nvPr>
        </p:nvSpPr>
        <p:spPr>
          <a:solidFill>
            <a:srgbClr val="FFFFFF"/>
          </a:solidFill>
          <a:ln/>
        </p:spPr>
      </p:sp>
      <p:sp>
        <p:nvSpPr>
          <p:cNvPr id="32666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&lt;gehring-front-view-AC-BD.tif&gt;</a:t>
            </a:r>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Rectangle 7"/>
          <p:cNvSpPr>
            <a:spLocks noGrp="1" noChangeArrowheads="1"/>
          </p:cNvSpPr>
          <p:nvPr>
            <p:ph type="sldNum" sz="quarter" idx="5"/>
          </p:nvPr>
        </p:nvSpPr>
        <p:spPr>
          <a:noFill/>
        </p:spPr>
        <p:txBody>
          <a:bodyPr/>
          <a:lstStyle/>
          <a:p>
            <a:fld id="{B26DF29E-4798-4F7E-81F3-B8C1672E0500}" type="slidenum">
              <a:rPr lang="en-US" smtClean="0"/>
              <a:pPr/>
              <a:t>135</a:t>
            </a:fld>
            <a:endParaRPr lang="en-US"/>
          </a:p>
        </p:txBody>
      </p:sp>
      <p:sp>
        <p:nvSpPr>
          <p:cNvPr id="327683" name="Rectangle 2"/>
          <p:cNvSpPr>
            <a:spLocks noGrp="1" noRot="1" noChangeAspect="1" noChangeArrowheads="1" noTextEdit="1"/>
          </p:cNvSpPr>
          <p:nvPr>
            <p:ph type="sldImg"/>
          </p:nvPr>
        </p:nvSpPr>
        <p:spPr>
          <a:solidFill>
            <a:srgbClr val="FFFFFF"/>
          </a:solidFill>
          <a:ln/>
        </p:spPr>
      </p:sp>
      <p:sp>
        <p:nvSpPr>
          <p:cNvPr id="32768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&lt;gehring-tetramer.avi&gt;  (BUT WHERE’S THE FILE???)</a:t>
            </a:r>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Rectangle 7"/>
          <p:cNvSpPr>
            <a:spLocks noGrp="1" noChangeArrowheads="1"/>
          </p:cNvSpPr>
          <p:nvPr>
            <p:ph type="sldNum" sz="quarter" idx="5"/>
          </p:nvPr>
        </p:nvSpPr>
        <p:spPr>
          <a:noFill/>
        </p:spPr>
        <p:txBody>
          <a:bodyPr/>
          <a:lstStyle/>
          <a:p>
            <a:fld id="{9A210CBF-A4AB-4BAA-AC06-064E5EC88C93}" type="slidenum">
              <a:rPr lang="en-US" smtClean="0"/>
              <a:pPr/>
              <a:t>136</a:t>
            </a:fld>
            <a:endParaRPr lang="en-US"/>
          </a:p>
        </p:txBody>
      </p:sp>
      <p:sp>
        <p:nvSpPr>
          <p:cNvPr id="328707" name="Rectangle 2"/>
          <p:cNvSpPr>
            <a:spLocks noGrp="1" noRot="1" noChangeAspect="1" noChangeArrowheads="1" noTextEdit="1"/>
          </p:cNvSpPr>
          <p:nvPr>
            <p:ph type="sldImg"/>
          </p:nvPr>
        </p:nvSpPr>
        <p:spPr>
          <a:solidFill>
            <a:srgbClr val="FFFFFF"/>
          </a:solidFill>
          <a:ln/>
        </p:spPr>
      </p:sp>
      <p:sp>
        <p:nvSpPr>
          <p:cNvPr id="32870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Say “Wu never made a model”.</a:t>
            </a:r>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7"/>
          <p:cNvSpPr>
            <a:spLocks noGrp="1" noChangeArrowheads="1"/>
          </p:cNvSpPr>
          <p:nvPr>
            <p:ph type="sldNum" sz="quarter" idx="5"/>
          </p:nvPr>
        </p:nvSpPr>
        <p:spPr>
          <a:noFill/>
        </p:spPr>
        <p:txBody>
          <a:bodyPr/>
          <a:lstStyle/>
          <a:p>
            <a:fld id="{A16C75A2-3980-4927-9CDD-88F21589379C}" type="slidenum">
              <a:rPr lang="en-US" smtClean="0"/>
              <a:pPr/>
              <a:t>137</a:t>
            </a:fld>
            <a:endParaRPr lang="en-US"/>
          </a:p>
        </p:txBody>
      </p:sp>
      <p:sp>
        <p:nvSpPr>
          <p:cNvPr id="329731" name="Rectangle 2"/>
          <p:cNvSpPr>
            <a:spLocks noGrp="1" noRot="1" noChangeAspect="1" noChangeArrowheads="1" noTextEdit="1"/>
          </p:cNvSpPr>
          <p:nvPr>
            <p:ph type="sldImg"/>
          </p:nvPr>
        </p:nvSpPr>
        <p:spPr>
          <a:solidFill>
            <a:srgbClr val="FFFFFF"/>
          </a:solidFill>
          <a:ln/>
        </p:spPr>
      </p:sp>
      <p:sp>
        <p:nvSpPr>
          <p:cNvPr id="32973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&lt;wu-top.tif&gt;</a:t>
            </a:r>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Rectangle 7"/>
          <p:cNvSpPr>
            <a:spLocks noGrp="1" noChangeArrowheads="1"/>
          </p:cNvSpPr>
          <p:nvPr>
            <p:ph type="sldNum" sz="quarter" idx="5"/>
          </p:nvPr>
        </p:nvSpPr>
        <p:spPr>
          <a:noFill/>
        </p:spPr>
        <p:txBody>
          <a:bodyPr/>
          <a:lstStyle/>
          <a:p>
            <a:fld id="{AF6771A8-A981-43BF-95BE-47FDA3037670}" type="slidenum">
              <a:rPr lang="en-US" smtClean="0"/>
              <a:pPr/>
              <a:t>138</a:t>
            </a:fld>
            <a:endParaRPr lang="en-US"/>
          </a:p>
        </p:txBody>
      </p:sp>
      <p:sp>
        <p:nvSpPr>
          <p:cNvPr id="330755" name="Rectangle 2"/>
          <p:cNvSpPr>
            <a:spLocks noGrp="1" noRot="1" noChangeAspect="1" noChangeArrowheads="1" noTextEdit="1"/>
          </p:cNvSpPr>
          <p:nvPr>
            <p:ph type="sldImg"/>
          </p:nvPr>
        </p:nvSpPr>
        <p:spPr>
          <a:solidFill>
            <a:srgbClr val="FFFFFF"/>
          </a:solidFill>
          <a:ln/>
        </p:spPr>
      </p:sp>
      <p:sp>
        <p:nvSpPr>
          <p:cNvPr id="33075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&lt;wu-CD.tif&gt;</a:t>
            </a:r>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7"/>
          <p:cNvSpPr>
            <a:spLocks noGrp="1" noChangeArrowheads="1"/>
          </p:cNvSpPr>
          <p:nvPr>
            <p:ph type="sldNum" sz="quarter" idx="5"/>
          </p:nvPr>
        </p:nvSpPr>
        <p:spPr>
          <a:noFill/>
        </p:spPr>
        <p:txBody>
          <a:bodyPr/>
          <a:lstStyle/>
          <a:p>
            <a:fld id="{7CA7287D-8C23-4069-BC75-BC4199F6AF4A}" type="slidenum">
              <a:rPr lang="en-US" smtClean="0"/>
              <a:pPr/>
              <a:t>139</a:t>
            </a:fld>
            <a:endParaRPr lang="en-US"/>
          </a:p>
        </p:txBody>
      </p:sp>
      <p:sp>
        <p:nvSpPr>
          <p:cNvPr id="331779" name="Rectangle 2"/>
          <p:cNvSpPr>
            <a:spLocks noGrp="1" noRot="1" noChangeAspect="1" noChangeArrowheads="1" noTextEdit="1"/>
          </p:cNvSpPr>
          <p:nvPr>
            <p:ph type="sldImg"/>
          </p:nvPr>
        </p:nvSpPr>
        <p:spPr>
          <a:solidFill>
            <a:srgbClr val="FFFFFF"/>
          </a:solidFill>
          <a:ln/>
        </p:spPr>
      </p:sp>
      <p:sp>
        <p:nvSpPr>
          <p:cNvPr id="33178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&lt;wu-CD_only.avi&gt;  The movie.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14</a:t>
            </a:fld>
            <a:endParaRPr 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Rectangle 7"/>
          <p:cNvSpPr>
            <a:spLocks noGrp="1" noChangeArrowheads="1"/>
          </p:cNvSpPr>
          <p:nvPr>
            <p:ph type="sldNum" sz="quarter" idx="5"/>
          </p:nvPr>
        </p:nvSpPr>
        <p:spPr>
          <a:noFill/>
        </p:spPr>
        <p:txBody>
          <a:bodyPr/>
          <a:lstStyle/>
          <a:p>
            <a:fld id="{C5D239F4-DC95-4A1A-8033-A909D3330465}" type="slidenum">
              <a:rPr lang="en-US" smtClean="0"/>
              <a:pPr/>
              <a:t>140</a:t>
            </a:fld>
            <a:endParaRPr lang="en-US"/>
          </a:p>
        </p:txBody>
      </p:sp>
      <p:sp>
        <p:nvSpPr>
          <p:cNvPr id="332803" name="Rectangle 2"/>
          <p:cNvSpPr>
            <a:spLocks noGrp="1" noRot="1" noChangeAspect="1" noChangeArrowheads="1" noTextEdit="1"/>
          </p:cNvSpPr>
          <p:nvPr>
            <p:ph type="sldImg"/>
          </p:nvPr>
        </p:nvSpPr>
        <p:spPr>
          <a:solidFill>
            <a:srgbClr val="FFFFFF"/>
          </a:solidFill>
          <a:ln/>
        </p:spPr>
      </p:sp>
      <p:sp>
        <p:nvSpPr>
          <p:cNvPr id="33280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&lt;wu-CD.tif&gt;  (Again)</a:t>
            </a:r>
          </a:p>
          <a:p>
            <a:pPr eaLnBrk="1" hangingPunct="1"/>
            <a:endParaRPr lang="en-US"/>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Rectangle 7"/>
          <p:cNvSpPr>
            <a:spLocks noGrp="1" noChangeArrowheads="1"/>
          </p:cNvSpPr>
          <p:nvPr>
            <p:ph type="sldNum" sz="quarter" idx="5"/>
          </p:nvPr>
        </p:nvSpPr>
        <p:spPr>
          <a:noFill/>
        </p:spPr>
        <p:txBody>
          <a:bodyPr/>
          <a:lstStyle/>
          <a:p>
            <a:fld id="{44FBA841-0E78-45D7-B568-131A28E97925}" type="slidenum">
              <a:rPr lang="en-US" smtClean="0"/>
              <a:pPr/>
              <a:t>141</a:t>
            </a:fld>
            <a:endParaRPr lang="en-US"/>
          </a:p>
        </p:txBody>
      </p:sp>
      <p:sp>
        <p:nvSpPr>
          <p:cNvPr id="333827" name="Rectangle 2"/>
          <p:cNvSpPr>
            <a:spLocks noGrp="1" noRot="1" noChangeAspect="1" noChangeArrowheads="1" noTextEdit="1"/>
          </p:cNvSpPr>
          <p:nvPr>
            <p:ph type="sldImg"/>
          </p:nvPr>
        </p:nvSpPr>
        <p:spPr>
          <a:solidFill>
            <a:srgbClr val="FFFFFF"/>
          </a:solidFill>
          <a:ln/>
        </p:spPr>
      </p:sp>
      <p:sp>
        <p:nvSpPr>
          <p:cNvPr id="33382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&lt;wu-EF.tif&gt;</a:t>
            </a:r>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Rectangle 7"/>
          <p:cNvSpPr>
            <a:spLocks noGrp="1" noChangeArrowheads="1"/>
          </p:cNvSpPr>
          <p:nvPr>
            <p:ph type="sldNum" sz="quarter" idx="5"/>
          </p:nvPr>
        </p:nvSpPr>
        <p:spPr>
          <a:noFill/>
        </p:spPr>
        <p:txBody>
          <a:bodyPr/>
          <a:lstStyle/>
          <a:p>
            <a:fld id="{FD638E9C-E22B-4C84-A493-A8942938790F}" type="slidenum">
              <a:rPr lang="en-US" smtClean="0"/>
              <a:pPr/>
              <a:t>142</a:t>
            </a:fld>
            <a:endParaRPr lang="en-US"/>
          </a:p>
        </p:txBody>
      </p:sp>
      <p:sp>
        <p:nvSpPr>
          <p:cNvPr id="334851" name="Rectangle 2"/>
          <p:cNvSpPr>
            <a:spLocks noGrp="1" noRot="1" noChangeAspect="1" noChangeArrowheads="1" noTextEdit="1"/>
          </p:cNvSpPr>
          <p:nvPr>
            <p:ph type="sldImg"/>
          </p:nvPr>
        </p:nvSpPr>
        <p:spPr>
          <a:solidFill>
            <a:srgbClr val="FFFFFF"/>
          </a:solidFill>
          <a:ln/>
        </p:spPr>
      </p:sp>
      <p:sp>
        <p:nvSpPr>
          <p:cNvPr id="33485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&lt;wu-CDEF.tif&gt;</a:t>
            </a:r>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Rectangle 7"/>
          <p:cNvSpPr>
            <a:spLocks noGrp="1" noChangeArrowheads="1"/>
          </p:cNvSpPr>
          <p:nvPr>
            <p:ph type="sldNum" sz="quarter" idx="5"/>
          </p:nvPr>
        </p:nvSpPr>
        <p:spPr>
          <a:noFill/>
        </p:spPr>
        <p:txBody>
          <a:bodyPr/>
          <a:lstStyle/>
          <a:p>
            <a:fld id="{D4E18D3C-9B06-493C-A1F6-3209963FCA99}" type="slidenum">
              <a:rPr lang="en-US" smtClean="0"/>
              <a:pPr/>
              <a:t>143</a:t>
            </a:fld>
            <a:endParaRPr lang="en-US"/>
          </a:p>
        </p:txBody>
      </p:sp>
      <p:sp>
        <p:nvSpPr>
          <p:cNvPr id="335875" name="Rectangle 2"/>
          <p:cNvSpPr>
            <a:spLocks noGrp="1" noRot="1" noChangeAspect="1" noChangeArrowheads="1" noTextEdit="1"/>
          </p:cNvSpPr>
          <p:nvPr>
            <p:ph type="sldImg"/>
          </p:nvPr>
        </p:nvSpPr>
        <p:spPr>
          <a:solidFill>
            <a:srgbClr val="FFFFFF"/>
          </a:solidFill>
          <a:ln/>
        </p:spPr>
      </p:sp>
      <p:sp>
        <p:nvSpPr>
          <p:cNvPr id="33587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&lt;wu-CDEF.avi&gt;  Movie of whole Wu structure.</a:t>
            </a:r>
          </a:p>
          <a:p>
            <a:pPr eaLnBrk="1" hangingPunct="1"/>
            <a:endParaRPr lang="en-US"/>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144</a:t>
            </a:fld>
            <a:endParaRPr lang="en-US"/>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145</a:t>
            </a:fld>
            <a:endParaRPr lang="en-US"/>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Rectangle 7"/>
          <p:cNvSpPr>
            <a:spLocks noGrp="1" noChangeArrowheads="1"/>
          </p:cNvSpPr>
          <p:nvPr>
            <p:ph type="sldNum" sz="quarter" idx="5"/>
          </p:nvPr>
        </p:nvSpPr>
        <p:spPr>
          <a:noFill/>
        </p:spPr>
        <p:txBody>
          <a:bodyPr/>
          <a:lstStyle/>
          <a:p>
            <a:fld id="{5BCAC4F6-09F6-4FBC-B08E-518D3FED58F4}" type="slidenum">
              <a:rPr lang="en-US" smtClean="0"/>
              <a:pPr/>
              <a:t>146</a:t>
            </a:fld>
            <a:endParaRPr lang="en-US"/>
          </a:p>
        </p:txBody>
      </p:sp>
      <p:sp>
        <p:nvSpPr>
          <p:cNvPr id="336899" name="Rectangle 2"/>
          <p:cNvSpPr>
            <a:spLocks noGrp="1" noRot="1" noChangeAspect="1" noChangeArrowheads="1" noTextEdit="1"/>
          </p:cNvSpPr>
          <p:nvPr>
            <p:ph type="sldImg"/>
          </p:nvPr>
        </p:nvSpPr>
        <p:spPr>
          <a:ln/>
        </p:spPr>
      </p:sp>
      <p:sp>
        <p:nvSpPr>
          <p:cNvPr id="336900" name="Rectangle 3"/>
          <p:cNvSpPr>
            <a:spLocks noGrp="1" noChangeArrowheads="1"/>
          </p:cNvSpPr>
          <p:nvPr>
            <p:ph type="body" idx="1"/>
          </p:nvPr>
        </p:nvSpPr>
        <p:spPr>
          <a:noFill/>
          <a:ln/>
        </p:spPr>
        <p:txBody>
          <a:bodyPr/>
          <a:lstStyle/>
          <a:p>
            <a:pPr eaLnBrk="1" hangingPunct="1"/>
            <a:r>
              <a:rPr lang="en-US"/>
              <a:t>&lt;dinucleotide_WC.avi&gt;</a:t>
            </a:r>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7"/>
          <p:cNvSpPr>
            <a:spLocks noGrp="1" noChangeArrowheads="1"/>
          </p:cNvSpPr>
          <p:nvPr>
            <p:ph type="sldNum" sz="quarter" idx="5"/>
          </p:nvPr>
        </p:nvSpPr>
        <p:spPr>
          <a:noFill/>
        </p:spPr>
        <p:txBody>
          <a:bodyPr/>
          <a:lstStyle/>
          <a:p>
            <a:fld id="{56FEAF9D-3F04-47B5-8529-266A816F3A68}" type="slidenum">
              <a:rPr lang="en-US" smtClean="0"/>
              <a:pPr/>
              <a:t>147</a:t>
            </a:fld>
            <a:endParaRPr lang="en-US"/>
          </a:p>
        </p:txBody>
      </p:sp>
      <p:sp>
        <p:nvSpPr>
          <p:cNvPr id="337923" name="Rectangle 2"/>
          <p:cNvSpPr>
            <a:spLocks noGrp="1" noRot="1" noChangeAspect="1" noChangeArrowheads="1" noTextEdit="1"/>
          </p:cNvSpPr>
          <p:nvPr>
            <p:ph type="sldImg"/>
          </p:nvPr>
        </p:nvSpPr>
        <p:spPr>
          <a:ln/>
        </p:spPr>
      </p:sp>
      <p:sp>
        <p:nvSpPr>
          <p:cNvPr id="337924"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Rectangle 7"/>
          <p:cNvSpPr>
            <a:spLocks noGrp="1" noChangeArrowheads="1"/>
          </p:cNvSpPr>
          <p:nvPr>
            <p:ph type="sldNum" sz="quarter" idx="5"/>
          </p:nvPr>
        </p:nvSpPr>
        <p:spPr>
          <a:noFill/>
        </p:spPr>
        <p:txBody>
          <a:bodyPr/>
          <a:lstStyle/>
          <a:p>
            <a:fld id="{8CCF9571-4F52-4D8F-99E1-6E98BC242E3C}" type="slidenum">
              <a:rPr lang="en-US" smtClean="0"/>
              <a:pPr/>
              <a:t>148</a:t>
            </a:fld>
            <a:endParaRPr lang="en-US"/>
          </a:p>
        </p:txBody>
      </p:sp>
      <p:sp>
        <p:nvSpPr>
          <p:cNvPr id="338947" name="Rectangle 2"/>
          <p:cNvSpPr>
            <a:spLocks noGrp="1" noRot="1" noChangeAspect="1" noChangeArrowheads="1" noTextEdit="1"/>
          </p:cNvSpPr>
          <p:nvPr>
            <p:ph type="sldImg"/>
          </p:nvPr>
        </p:nvSpPr>
        <p:spPr>
          <a:ln/>
        </p:spPr>
      </p:sp>
      <p:sp>
        <p:nvSpPr>
          <p:cNvPr id="338948" name="Rectangle 3"/>
          <p:cNvSpPr>
            <a:spLocks noGrp="1" noChangeArrowheads="1"/>
          </p:cNvSpPr>
          <p:nvPr>
            <p:ph type="body" idx="1"/>
          </p:nvPr>
        </p:nvSpPr>
        <p:spPr>
          <a:noFill/>
          <a:ln/>
        </p:spPr>
        <p:txBody>
          <a:bodyPr/>
          <a:lstStyle/>
          <a:p>
            <a:pPr eaLnBrk="1" hangingPunct="1"/>
            <a:r>
              <a:rPr lang="en-US"/>
              <a:t>&lt;dinucleotide_TN.avi&gt;</a:t>
            </a:r>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Rectangle 7"/>
          <p:cNvSpPr>
            <a:spLocks noGrp="1" noChangeArrowheads="1"/>
          </p:cNvSpPr>
          <p:nvPr>
            <p:ph type="sldNum" sz="quarter" idx="5"/>
          </p:nvPr>
        </p:nvSpPr>
        <p:spPr>
          <a:noFill/>
        </p:spPr>
        <p:txBody>
          <a:bodyPr/>
          <a:lstStyle/>
          <a:p>
            <a:fld id="{8246E16F-B526-4E29-8EEF-276AD08B4AEE}" type="slidenum">
              <a:rPr lang="en-US" smtClean="0"/>
              <a:pPr/>
              <a:t>149</a:t>
            </a:fld>
            <a:endParaRPr lang="en-US"/>
          </a:p>
        </p:txBody>
      </p:sp>
      <p:sp>
        <p:nvSpPr>
          <p:cNvPr id="339971" name="Rectangle 2"/>
          <p:cNvSpPr>
            <a:spLocks noGrp="1" noRot="1" noChangeAspect="1" noChangeArrowheads="1" noTextEdit="1"/>
          </p:cNvSpPr>
          <p:nvPr>
            <p:ph type="sldImg"/>
          </p:nvPr>
        </p:nvSpPr>
        <p:spPr>
          <a:ln/>
        </p:spPr>
      </p:sp>
      <p:sp>
        <p:nvSpPr>
          <p:cNvPr id="339972" name="Rectangle 3"/>
          <p:cNvSpPr>
            <a:spLocks noGrp="1" noChangeArrowheads="1"/>
          </p:cNvSpPr>
          <p:nvPr>
            <p:ph type="body" idx="1"/>
          </p:nvPr>
        </p:nvSpPr>
        <p:spPr>
          <a:noFill/>
          <a:ln/>
        </p:spPr>
        <p:txBody>
          <a:bodyPr/>
          <a:lstStyle/>
          <a:p>
            <a:pPr eaLnBrk="1" hangingPunct="1"/>
            <a:r>
              <a:rPr lang="en-US"/>
              <a:t>DNA-specs.jpg</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15</a:t>
            </a:fld>
            <a:endParaRPr lang="en-US"/>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150</a:t>
            </a:fld>
            <a:endParaRPr lang="en-US"/>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151</a:t>
            </a:fld>
            <a:endParaRPr lang="en-US"/>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152</a:t>
            </a:fld>
            <a:endParaRPr lang="en-US"/>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7"/>
          <p:cNvSpPr>
            <a:spLocks noGrp="1" noChangeArrowheads="1"/>
          </p:cNvSpPr>
          <p:nvPr>
            <p:ph type="sldNum" sz="quarter" idx="5"/>
          </p:nvPr>
        </p:nvSpPr>
        <p:spPr>
          <a:noFill/>
        </p:spPr>
        <p:txBody>
          <a:bodyPr/>
          <a:lstStyle/>
          <a:p>
            <a:fld id="{902C953F-4D0F-4D70-AB38-257358938C11}" type="slidenum">
              <a:rPr lang="en-US" smtClean="0"/>
              <a:pPr/>
              <a:t>153</a:t>
            </a:fld>
            <a:endParaRPr lang="en-US"/>
          </a:p>
        </p:txBody>
      </p:sp>
      <p:sp>
        <p:nvSpPr>
          <p:cNvPr id="340995" name="Rectangle 2"/>
          <p:cNvSpPr>
            <a:spLocks noGrp="1" noRot="1" noChangeAspect="1" noChangeArrowheads="1" noTextEdit="1"/>
          </p:cNvSpPr>
          <p:nvPr>
            <p:ph type="sldImg"/>
          </p:nvPr>
        </p:nvSpPr>
        <p:spPr>
          <a:ln/>
        </p:spPr>
      </p:sp>
      <p:sp>
        <p:nvSpPr>
          <p:cNvPr id="340996" name="Rectangle 3"/>
          <p:cNvSpPr>
            <a:spLocks noGrp="1" noChangeArrowheads="1"/>
          </p:cNvSpPr>
          <p:nvPr>
            <p:ph type="body" idx="1"/>
          </p:nvPr>
        </p:nvSpPr>
        <p:spPr>
          <a:noFill/>
          <a:ln/>
        </p:spPr>
        <p:txBody>
          <a:bodyPr/>
          <a:lstStyle/>
          <a:p>
            <a:pPr eaLnBrk="1" hangingPunct="1"/>
            <a:r>
              <a:rPr lang="en-US"/>
              <a:t>DNA-specs.jpg</a:t>
            </a:r>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7"/>
          <p:cNvSpPr>
            <a:spLocks noGrp="1" noChangeArrowheads="1"/>
          </p:cNvSpPr>
          <p:nvPr>
            <p:ph type="sldNum" sz="quarter" idx="5"/>
          </p:nvPr>
        </p:nvSpPr>
        <p:spPr>
          <a:noFill/>
        </p:spPr>
        <p:txBody>
          <a:bodyPr/>
          <a:lstStyle/>
          <a:p>
            <a:fld id="{227D4040-20AF-47CA-9693-2015EE0124BC}" type="slidenum">
              <a:rPr lang="en-US" smtClean="0"/>
              <a:pPr/>
              <a:t>154</a:t>
            </a:fld>
            <a:endParaRPr lang="en-US"/>
          </a:p>
        </p:txBody>
      </p:sp>
      <p:sp>
        <p:nvSpPr>
          <p:cNvPr id="342019" name="Rectangle 2"/>
          <p:cNvSpPr>
            <a:spLocks noGrp="1" noRot="1" noChangeAspect="1" noChangeArrowheads="1" noTextEdit="1"/>
          </p:cNvSpPr>
          <p:nvPr>
            <p:ph type="sldImg"/>
          </p:nvPr>
        </p:nvSpPr>
        <p:spPr>
          <a:ln/>
        </p:spPr>
      </p:sp>
      <p:sp>
        <p:nvSpPr>
          <p:cNvPr id="342020" name="Rectangle 3"/>
          <p:cNvSpPr>
            <a:spLocks noGrp="1" noChangeArrowheads="1"/>
          </p:cNvSpPr>
          <p:nvPr>
            <p:ph type="body" idx="1"/>
          </p:nvPr>
        </p:nvSpPr>
        <p:spPr>
          <a:noFill/>
          <a:ln/>
        </p:spPr>
        <p:txBody>
          <a:bodyPr/>
          <a:lstStyle/>
          <a:p>
            <a:pPr eaLnBrk="1" hangingPunct="1"/>
            <a:r>
              <a:rPr lang="en-US"/>
              <a:t>steering wheel-0, 360(=0), 36, 72, 108, 144, 180, 216, 252, 288, 324, 360.jpg</a:t>
            </a:r>
          </a:p>
          <a:p>
            <a:pPr eaLnBrk="1" hangingPunct="1"/>
            <a:endParaRPr lang="en-US"/>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7"/>
          <p:cNvSpPr>
            <a:spLocks noGrp="1" noChangeArrowheads="1"/>
          </p:cNvSpPr>
          <p:nvPr>
            <p:ph type="sldNum" sz="quarter" idx="5"/>
          </p:nvPr>
        </p:nvSpPr>
        <p:spPr>
          <a:noFill/>
        </p:spPr>
        <p:txBody>
          <a:bodyPr/>
          <a:lstStyle/>
          <a:p>
            <a:fld id="{4C5FA747-ABD8-40E5-B3F8-09F35745F544}" type="slidenum">
              <a:rPr lang="en-US" smtClean="0"/>
              <a:pPr/>
              <a:t>155</a:t>
            </a:fld>
            <a:endParaRPr lang="en-US"/>
          </a:p>
        </p:txBody>
      </p:sp>
      <p:sp>
        <p:nvSpPr>
          <p:cNvPr id="343043" name="Rectangle 2"/>
          <p:cNvSpPr>
            <a:spLocks noGrp="1" noRot="1" noChangeAspect="1" noChangeArrowheads="1" noTextEdit="1"/>
          </p:cNvSpPr>
          <p:nvPr>
            <p:ph type="sldImg"/>
          </p:nvPr>
        </p:nvSpPr>
        <p:spPr>
          <a:ln/>
        </p:spPr>
      </p:sp>
      <p:sp>
        <p:nvSpPr>
          <p:cNvPr id="343044" name="Rectangle 3"/>
          <p:cNvSpPr>
            <a:spLocks noGrp="1" noChangeArrowheads="1"/>
          </p:cNvSpPr>
          <p:nvPr>
            <p:ph type="body" idx="1"/>
          </p:nvPr>
        </p:nvSpPr>
        <p:spPr>
          <a:noFill/>
          <a:ln/>
        </p:spPr>
        <p:txBody>
          <a:bodyPr/>
          <a:lstStyle/>
          <a:p>
            <a:pPr eaLnBrk="1" hangingPunct="1"/>
            <a:r>
              <a:rPr lang="en-US"/>
              <a:t>&lt;discarded_GOOD-1,2,3,4.jpg&gt;</a:t>
            </a:r>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156</a:t>
            </a:fld>
            <a:endParaRPr lang="en-US"/>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157</a:t>
            </a:fld>
            <a:endParaRPr lang="en-US"/>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7"/>
          <p:cNvSpPr>
            <a:spLocks noGrp="1" noChangeArrowheads="1"/>
          </p:cNvSpPr>
          <p:nvPr>
            <p:ph type="sldNum" sz="quarter" idx="5"/>
          </p:nvPr>
        </p:nvSpPr>
        <p:spPr>
          <a:noFill/>
        </p:spPr>
        <p:txBody>
          <a:bodyPr/>
          <a:lstStyle/>
          <a:p>
            <a:fld id="{0FEEB55A-E363-425D-A2FB-7C49AF7658FC}" type="slidenum">
              <a:rPr lang="en-US" smtClean="0"/>
              <a:pPr/>
              <a:t>158</a:t>
            </a:fld>
            <a:endParaRPr lang="en-US"/>
          </a:p>
        </p:txBody>
      </p:sp>
      <p:sp>
        <p:nvSpPr>
          <p:cNvPr id="344067" name="Rectangle 2"/>
          <p:cNvSpPr>
            <a:spLocks noGrp="1" noRot="1" noChangeAspect="1" noChangeArrowheads="1" noTextEdit="1"/>
          </p:cNvSpPr>
          <p:nvPr>
            <p:ph type="sldImg"/>
          </p:nvPr>
        </p:nvSpPr>
        <p:spPr>
          <a:ln/>
        </p:spPr>
      </p:sp>
      <p:sp>
        <p:nvSpPr>
          <p:cNvPr id="344068" name="Rectangle 3"/>
          <p:cNvSpPr>
            <a:spLocks noGrp="1" noChangeArrowheads="1"/>
          </p:cNvSpPr>
          <p:nvPr>
            <p:ph type="body" idx="1"/>
          </p:nvPr>
        </p:nvSpPr>
        <p:spPr>
          <a:noFill/>
          <a:ln/>
        </p:spPr>
        <p:txBody>
          <a:bodyPr/>
          <a:lstStyle/>
          <a:p>
            <a:pPr eaLnBrk="1" hangingPunct="1"/>
            <a:r>
              <a:rPr lang="en-US"/>
              <a:t>DNA-specs.jpg</a:t>
            </a:r>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Rectangle 7"/>
          <p:cNvSpPr>
            <a:spLocks noGrp="1" noChangeArrowheads="1"/>
          </p:cNvSpPr>
          <p:nvPr>
            <p:ph type="sldNum" sz="quarter" idx="5"/>
          </p:nvPr>
        </p:nvSpPr>
        <p:spPr>
          <a:noFill/>
        </p:spPr>
        <p:txBody>
          <a:bodyPr/>
          <a:lstStyle/>
          <a:p>
            <a:fld id="{0EF7A199-DD66-4683-96D4-C025FA2B4905}" type="slidenum">
              <a:rPr lang="en-US" smtClean="0"/>
              <a:pPr/>
              <a:t>159</a:t>
            </a:fld>
            <a:endParaRPr lang="en-US"/>
          </a:p>
        </p:txBody>
      </p:sp>
      <p:sp>
        <p:nvSpPr>
          <p:cNvPr id="345091" name="Rectangle 2"/>
          <p:cNvSpPr>
            <a:spLocks noGrp="1" noRot="1" noChangeAspect="1" noChangeArrowheads="1" noTextEdit="1"/>
          </p:cNvSpPr>
          <p:nvPr>
            <p:ph type="sldImg"/>
          </p:nvPr>
        </p:nvSpPr>
        <p:spPr>
          <a:solidFill>
            <a:srgbClr val="FFFFFF"/>
          </a:solidFill>
          <a:ln/>
        </p:spPr>
      </p:sp>
      <p:sp>
        <p:nvSpPr>
          <p:cNvPr id="34509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DNA-specs.jpg</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16</a:t>
            </a:fld>
            <a:endParaRPr lang="en-US"/>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7"/>
          <p:cNvSpPr>
            <a:spLocks noGrp="1" noChangeArrowheads="1"/>
          </p:cNvSpPr>
          <p:nvPr>
            <p:ph type="sldNum" sz="quarter" idx="5"/>
          </p:nvPr>
        </p:nvSpPr>
        <p:spPr>
          <a:noFill/>
        </p:spPr>
        <p:txBody>
          <a:bodyPr/>
          <a:lstStyle/>
          <a:p>
            <a:fld id="{C70AD21A-4BA7-4E61-93B7-E7E6CE3BA384}" type="slidenum">
              <a:rPr lang="en-US" smtClean="0"/>
              <a:pPr/>
              <a:t>160</a:t>
            </a:fld>
            <a:endParaRPr lang="en-US"/>
          </a:p>
        </p:txBody>
      </p:sp>
      <p:sp>
        <p:nvSpPr>
          <p:cNvPr id="346115" name="Rectangle 2"/>
          <p:cNvSpPr>
            <a:spLocks noGrp="1" noRot="1" noChangeAspect="1" noChangeArrowheads="1" noTextEdit="1"/>
          </p:cNvSpPr>
          <p:nvPr>
            <p:ph type="sldImg"/>
          </p:nvPr>
        </p:nvSpPr>
        <p:spPr>
          <a:solidFill>
            <a:srgbClr val="FFFFFF"/>
          </a:solidFill>
          <a:ln/>
        </p:spPr>
      </p:sp>
      <p:sp>
        <p:nvSpPr>
          <p:cNvPr id="34611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DNA-specs.jpg</a:t>
            </a:r>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161</a:t>
            </a:fld>
            <a:endParaRPr lang="en-US"/>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Rectangle 7"/>
          <p:cNvSpPr>
            <a:spLocks noGrp="1" noChangeArrowheads="1"/>
          </p:cNvSpPr>
          <p:nvPr>
            <p:ph type="sldNum" sz="quarter" idx="5"/>
          </p:nvPr>
        </p:nvSpPr>
        <p:spPr>
          <a:noFill/>
        </p:spPr>
        <p:txBody>
          <a:bodyPr/>
          <a:lstStyle/>
          <a:p>
            <a:fld id="{09C50B83-74B9-4B16-BEF0-2E3067F45F24}" type="slidenum">
              <a:rPr lang="en-US" smtClean="0"/>
              <a:pPr/>
              <a:t>162</a:t>
            </a:fld>
            <a:endParaRPr lang="en-US"/>
          </a:p>
        </p:txBody>
      </p:sp>
      <p:sp>
        <p:nvSpPr>
          <p:cNvPr id="347139" name="Rectangle 2"/>
          <p:cNvSpPr>
            <a:spLocks noGrp="1" noRot="1" noChangeAspect="1" noChangeArrowheads="1" noTextEdit="1"/>
          </p:cNvSpPr>
          <p:nvPr>
            <p:ph type="sldImg"/>
          </p:nvPr>
        </p:nvSpPr>
        <p:spPr>
          <a:solidFill>
            <a:srgbClr val="FFFFFF"/>
          </a:solidFill>
          <a:ln/>
        </p:spPr>
      </p:sp>
      <p:sp>
        <p:nvSpPr>
          <p:cNvPr id="34714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beta-sheet-specs10.jpg</a:t>
            </a:r>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Rectangle 7"/>
          <p:cNvSpPr>
            <a:spLocks noGrp="1" noChangeArrowheads="1"/>
          </p:cNvSpPr>
          <p:nvPr>
            <p:ph type="sldNum" sz="quarter" idx="5"/>
          </p:nvPr>
        </p:nvSpPr>
        <p:spPr>
          <a:noFill/>
        </p:spPr>
        <p:txBody>
          <a:bodyPr/>
          <a:lstStyle/>
          <a:p>
            <a:fld id="{7A0DD60D-7BFC-4295-9662-A96B0D14BF34}" type="slidenum">
              <a:rPr lang="en-US" smtClean="0"/>
              <a:pPr/>
              <a:t>163</a:t>
            </a:fld>
            <a:endParaRPr lang="en-US"/>
          </a:p>
        </p:txBody>
      </p:sp>
      <p:sp>
        <p:nvSpPr>
          <p:cNvPr id="348163" name="Rectangle 2"/>
          <p:cNvSpPr>
            <a:spLocks noGrp="1" noRot="1" noChangeAspect="1" noChangeArrowheads="1" noTextEdit="1"/>
          </p:cNvSpPr>
          <p:nvPr>
            <p:ph type="sldImg"/>
          </p:nvPr>
        </p:nvSpPr>
        <p:spPr>
          <a:ln/>
        </p:spPr>
      </p:sp>
      <p:sp>
        <p:nvSpPr>
          <p:cNvPr id="348164" name="Rectangle 3"/>
          <p:cNvSpPr>
            <a:spLocks noGrp="1" noChangeArrowheads="1"/>
          </p:cNvSpPr>
          <p:nvPr>
            <p:ph type="body" idx="1"/>
          </p:nvPr>
        </p:nvSpPr>
        <p:spPr>
          <a:noFill/>
          <a:ln/>
        </p:spPr>
        <p:txBody>
          <a:bodyPr/>
          <a:lstStyle/>
          <a:p>
            <a:pPr eaLnBrk="1" hangingPunct="1"/>
            <a:r>
              <a:rPr lang="en-US"/>
              <a:t>beta-sheet-specs10.jpg</a:t>
            </a:r>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Rectangle 7"/>
          <p:cNvSpPr>
            <a:spLocks noGrp="1" noChangeArrowheads="1"/>
          </p:cNvSpPr>
          <p:nvPr>
            <p:ph type="sldNum" sz="quarter" idx="5"/>
          </p:nvPr>
        </p:nvSpPr>
        <p:spPr>
          <a:noFill/>
        </p:spPr>
        <p:txBody>
          <a:bodyPr/>
          <a:lstStyle/>
          <a:p>
            <a:fld id="{CD232696-9660-4307-A7FD-05496A87A53C}" type="slidenum">
              <a:rPr lang="en-US" smtClean="0"/>
              <a:pPr/>
              <a:t>164</a:t>
            </a:fld>
            <a:endParaRPr lang="en-US"/>
          </a:p>
        </p:txBody>
      </p:sp>
      <p:sp>
        <p:nvSpPr>
          <p:cNvPr id="349187" name="Rectangle 2"/>
          <p:cNvSpPr>
            <a:spLocks noGrp="1" noRot="1" noChangeAspect="1" noChangeArrowheads="1" noTextEdit="1"/>
          </p:cNvSpPr>
          <p:nvPr>
            <p:ph type="sldImg"/>
          </p:nvPr>
        </p:nvSpPr>
        <p:spPr>
          <a:solidFill>
            <a:srgbClr val="FFFFFF"/>
          </a:solidFill>
          <a:ln/>
        </p:spPr>
      </p:sp>
      <p:sp>
        <p:nvSpPr>
          <p:cNvPr id="34918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beta-sheet-specs10.jpg</a:t>
            </a:r>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7"/>
          <p:cNvSpPr>
            <a:spLocks noGrp="1" noChangeArrowheads="1"/>
          </p:cNvSpPr>
          <p:nvPr>
            <p:ph type="sldNum" sz="quarter" idx="5"/>
          </p:nvPr>
        </p:nvSpPr>
        <p:spPr>
          <a:noFill/>
        </p:spPr>
        <p:txBody>
          <a:bodyPr/>
          <a:lstStyle/>
          <a:p>
            <a:fld id="{B663DF9D-CC66-4B0B-9097-15425EC2479B}" type="slidenum">
              <a:rPr lang="en-US" smtClean="0"/>
              <a:pPr/>
              <a:t>165</a:t>
            </a:fld>
            <a:endParaRPr lang="en-US"/>
          </a:p>
        </p:txBody>
      </p:sp>
      <p:sp>
        <p:nvSpPr>
          <p:cNvPr id="350211" name="Rectangle 2"/>
          <p:cNvSpPr>
            <a:spLocks noGrp="1" noRot="1" noChangeAspect="1" noChangeArrowheads="1" noTextEdit="1"/>
          </p:cNvSpPr>
          <p:nvPr>
            <p:ph type="sldImg"/>
          </p:nvPr>
        </p:nvSpPr>
        <p:spPr>
          <a:solidFill>
            <a:srgbClr val="FFFFFF"/>
          </a:solidFill>
          <a:ln/>
        </p:spPr>
      </p:sp>
      <p:sp>
        <p:nvSpPr>
          <p:cNvPr id="35021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beta-sheet-specs10.jpg</a:t>
            </a:r>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p:spPr>
        <p:txBody>
          <a:bodyPr/>
          <a:lstStyle/>
          <a:p>
            <a:fld id="{F7FA0286-5972-4F05-AC6A-CCD9A66EE7F8}" type="slidenum">
              <a:rPr lang="en-US" smtClean="0"/>
              <a:pPr/>
              <a:t>166</a:t>
            </a:fld>
            <a:endParaRPr lang="en-US"/>
          </a:p>
        </p:txBody>
      </p:sp>
      <p:sp>
        <p:nvSpPr>
          <p:cNvPr id="351235" name="Rectangle 2"/>
          <p:cNvSpPr>
            <a:spLocks noGrp="1" noRot="1" noChangeAspect="1" noChangeArrowheads="1" noTextEdit="1"/>
          </p:cNvSpPr>
          <p:nvPr>
            <p:ph type="sldImg"/>
          </p:nvPr>
        </p:nvSpPr>
        <p:spPr>
          <a:solidFill>
            <a:srgbClr val="FFFFFF"/>
          </a:solidFill>
          <a:ln/>
        </p:spPr>
      </p:sp>
      <p:sp>
        <p:nvSpPr>
          <p:cNvPr id="35123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beta-sheet-specs10.jpg</a:t>
            </a:r>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Rectangle 7"/>
          <p:cNvSpPr>
            <a:spLocks noGrp="1" noChangeArrowheads="1"/>
          </p:cNvSpPr>
          <p:nvPr>
            <p:ph type="sldNum" sz="quarter" idx="5"/>
          </p:nvPr>
        </p:nvSpPr>
        <p:spPr>
          <a:noFill/>
        </p:spPr>
        <p:txBody>
          <a:bodyPr/>
          <a:lstStyle/>
          <a:p>
            <a:fld id="{B94F7A1D-011B-4449-BAD0-612BE7F81742}" type="slidenum">
              <a:rPr lang="en-US" smtClean="0"/>
              <a:pPr/>
              <a:t>167</a:t>
            </a:fld>
            <a:endParaRPr lang="en-US"/>
          </a:p>
        </p:txBody>
      </p:sp>
      <p:sp>
        <p:nvSpPr>
          <p:cNvPr id="352259" name="Rectangle 2"/>
          <p:cNvSpPr>
            <a:spLocks noGrp="1" noRot="1" noChangeAspect="1" noChangeArrowheads="1" noTextEdit="1"/>
          </p:cNvSpPr>
          <p:nvPr>
            <p:ph type="sldImg"/>
          </p:nvPr>
        </p:nvSpPr>
        <p:spPr>
          <a:solidFill>
            <a:srgbClr val="FFFFFF"/>
          </a:solidFill>
          <a:ln/>
        </p:spPr>
      </p:sp>
      <p:sp>
        <p:nvSpPr>
          <p:cNvPr id="35226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beta-sheet-specs10.jpg</a:t>
            </a:r>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168</a:t>
            </a:fld>
            <a:endParaRPr lang="en-US"/>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2" name="Rectangle 7"/>
          <p:cNvSpPr>
            <a:spLocks noGrp="1" noChangeArrowheads="1"/>
          </p:cNvSpPr>
          <p:nvPr>
            <p:ph type="sldNum" sz="quarter" idx="5"/>
          </p:nvPr>
        </p:nvSpPr>
        <p:spPr>
          <a:noFill/>
        </p:spPr>
        <p:txBody>
          <a:bodyPr/>
          <a:lstStyle/>
          <a:p>
            <a:fld id="{F82F980E-822A-4469-B3FE-2F43B9A82076}" type="slidenum">
              <a:rPr lang="en-US" smtClean="0"/>
              <a:pPr/>
              <a:t>169</a:t>
            </a:fld>
            <a:endParaRPr lang="en-US"/>
          </a:p>
        </p:txBody>
      </p:sp>
      <p:sp>
        <p:nvSpPr>
          <p:cNvPr id="353283" name="Rectangle 2"/>
          <p:cNvSpPr>
            <a:spLocks noGrp="1" noRot="1" noChangeAspect="1" noChangeArrowheads="1" noTextEdit="1"/>
          </p:cNvSpPr>
          <p:nvPr>
            <p:ph type="sldImg"/>
          </p:nvPr>
        </p:nvSpPr>
        <p:spPr>
          <a:solidFill>
            <a:srgbClr val="FFFFFF"/>
          </a:solidFill>
          <a:ln/>
        </p:spPr>
      </p:sp>
      <p:sp>
        <p:nvSpPr>
          <p:cNvPr id="35328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Complete unit cell, containing P1-P2 dimer plus two DNA duplexes.  &lt;complete-no-hyd-1.jpg&gt;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17</a:t>
            </a:fld>
            <a:endParaRPr lang="en-US"/>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Rectangle 7"/>
          <p:cNvSpPr>
            <a:spLocks noGrp="1" noChangeArrowheads="1"/>
          </p:cNvSpPr>
          <p:nvPr>
            <p:ph type="sldNum" sz="quarter" idx="5"/>
          </p:nvPr>
        </p:nvSpPr>
        <p:spPr>
          <a:noFill/>
        </p:spPr>
        <p:txBody>
          <a:bodyPr/>
          <a:lstStyle/>
          <a:p>
            <a:fld id="{B6684BBD-92F0-464B-A6CF-364BCE90269D}" type="slidenum">
              <a:rPr lang="en-US" smtClean="0"/>
              <a:pPr/>
              <a:t>170</a:t>
            </a:fld>
            <a:endParaRPr lang="en-US"/>
          </a:p>
        </p:txBody>
      </p:sp>
      <p:sp>
        <p:nvSpPr>
          <p:cNvPr id="354307" name="Rectangle 2"/>
          <p:cNvSpPr>
            <a:spLocks noGrp="1" noRot="1" noChangeAspect="1" noChangeArrowheads="1" noTextEdit="1"/>
          </p:cNvSpPr>
          <p:nvPr>
            <p:ph type="sldImg"/>
          </p:nvPr>
        </p:nvSpPr>
        <p:spPr>
          <a:solidFill>
            <a:srgbClr val="FFFFFF"/>
          </a:solidFill>
          <a:ln/>
        </p:spPr>
      </p:sp>
      <p:sp>
        <p:nvSpPr>
          <p:cNvPr id="35430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Unit cell movie, zooming in.  &lt;complete-no-hyd.avi&gt;</a:t>
            </a:r>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Rectangle 7"/>
          <p:cNvSpPr>
            <a:spLocks noGrp="1" noChangeArrowheads="1"/>
          </p:cNvSpPr>
          <p:nvPr>
            <p:ph type="sldNum" sz="quarter" idx="5"/>
          </p:nvPr>
        </p:nvSpPr>
        <p:spPr>
          <a:noFill/>
        </p:spPr>
        <p:txBody>
          <a:bodyPr/>
          <a:lstStyle/>
          <a:p>
            <a:fld id="{C333B65E-2868-41C5-B31D-2B144F1564A0}" type="slidenum">
              <a:rPr lang="en-US" smtClean="0"/>
              <a:pPr/>
              <a:t>171</a:t>
            </a:fld>
            <a:endParaRPr lang="en-US"/>
          </a:p>
        </p:txBody>
      </p:sp>
      <p:sp>
        <p:nvSpPr>
          <p:cNvPr id="355331" name="Rectangle 2"/>
          <p:cNvSpPr>
            <a:spLocks noGrp="1" noRot="1" noChangeAspect="1" noChangeArrowheads="1" noTextEdit="1"/>
          </p:cNvSpPr>
          <p:nvPr>
            <p:ph type="sldImg"/>
          </p:nvPr>
        </p:nvSpPr>
        <p:spPr>
          <a:solidFill>
            <a:srgbClr val="FFFFFF"/>
          </a:solidFill>
          <a:ln/>
        </p:spPr>
      </p:sp>
      <p:sp>
        <p:nvSpPr>
          <p:cNvPr id="35533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Final frame of zoom.  Is this necessary?  (I think it is, if we’re going to be staring at it for any length of time).</a:t>
            </a:r>
          </a:p>
          <a:p>
            <a:pPr eaLnBrk="1" hangingPunct="1"/>
            <a:r>
              <a:rPr lang="en-US"/>
              <a:t>File (presumably) &lt;complete-no-hyd-35.jpg&gt;.</a:t>
            </a:r>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Rectangle 7"/>
          <p:cNvSpPr>
            <a:spLocks noGrp="1" noChangeArrowheads="1"/>
          </p:cNvSpPr>
          <p:nvPr>
            <p:ph type="sldNum" sz="quarter" idx="5"/>
          </p:nvPr>
        </p:nvSpPr>
        <p:spPr>
          <a:noFill/>
        </p:spPr>
        <p:txBody>
          <a:bodyPr/>
          <a:lstStyle/>
          <a:p>
            <a:fld id="{180BB622-78E6-4013-AA00-82BF8135144C}" type="slidenum">
              <a:rPr lang="en-US" smtClean="0"/>
              <a:pPr/>
              <a:t>172</a:t>
            </a:fld>
            <a:endParaRPr lang="en-US"/>
          </a:p>
        </p:txBody>
      </p:sp>
      <p:sp>
        <p:nvSpPr>
          <p:cNvPr id="356355" name="Rectangle 2"/>
          <p:cNvSpPr>
            <a:spLocks noGrp="1" noRot="1" noChangeAspect="1" noChangeArrowheads="1" noTextEdit="1"/>
          </p:cNvSpPr>
          <p:nvPr>
            <p:ph type="sldImg"/>
          </p:nvPr>
        </p:nvSpPr>
        <p:spPr>
          <a:solidFill>
            <a:srgbClr val="FFFFFF"/>
          </a:solidFill>
          <a:ln/>
        </p:spPr>
      </p:sp>
      <p:sp>
        <p:nvSpPr>
          <p:cNvPr id="35635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File:  &lt;complete-rotate2.avi&gt;.  Same as previous slide, but twice the clip length (i.e., 0:00:04 instead of 0:00:02).  Motion is evidently jerky.</a:t>
            </a:r>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8" name="Rectangle 7"/>
          <p:cNvSpPr>
            <a:spLocks noGrp="1" noChangeArrowheads="1"/>
          </p:cNvSpPr>
          <p:nvPr>
            <p:ph type="sldNum" sz="quarter" idx="5"/>
          </p:nvPr>
        </p:nvSpPr>
        <p:spPr>
          <a:noFill/>
        </p:spPr>
        <p:txBody>
          <a:bodyPr/>
          <a:lstStyle/>
          <a:p>
            <a:fld id="{FE6A334C-4F13-4D19-9B6E-A00E3F594150}" type="slidenum">
              <a:rPr lang="en-US" smtClean="0"/>
              <a:pPr/>
              <a:t>173</a:t>
            </a:fld>
            <a:endParaRPr lang="en-US"/>
          </a:p>
        </p:txBody>
      </p:sp>
      <p:sp>
        <p:nvSpPr>
          <p:cNvPr id="357379" name="Rectangle 2"/>
          <p:cNvSpPr>
            <a:spLocks noGrp="1" noRot="1" noChangeAspect="1" noChangeArrowheads="1" noTextEdit="1"/>
          </p:cNvSpPr>
          <p:nvPr>
            <p:ph type="sldImg"/>
          </p:nvPr>
        </p:nvSpPr>
        <p:spPr>
          <a:solidFill>
            <a:srgbClr val="FFFFFF"/>
          </a:solidFill>
          <a:ln/>
        </p:spPr>
      </p:sp>
      <p:sp>
        <p:nvSpPr>
          <p:cNvPr id="35738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Preliminary file for closer look at top and bottom of unit cell.  &lt;complete-no-hyd-label.jpg&gt;.</a:t>
            </a:r>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2" name="Rectangle 7"/>
          <p:cNvSpPr>
            <a:spLocks noGrp="1" noChangeArrowheads="1"/>
          </p:cNvSpPr>
          <p:nvPr>
            <p:ph type="sldNum" sz="quarter" idx="5"/>
          </p:nvPr>
        </p:nvSpPr>
        <p:spPr>
          <a:noFill/>
        </p:spPr>
        <p:txBody>
          <a:bodyPr/>
          <a:lstStyle/>
          <a:p>
            <a:fld id="{28DD502C-9259-45D6-9953-7FCB6CC61A3A}" type="slidenum">
              <a:rPr lang="en-US" smtClean="0"/>
              <a:pPr/>
              <a:t>174</a:t>
            </a:fld>
            <a:endParaRPr lang="en-US"/>
          </a:p>
        </p:txBody>
      </p:sp>
      <p:sp>
        <p:nvSpPr>
          <p:cNvPr id="358403" name="Rectangle 2"/>
          <p:cNvSpPr>
            <a:spLocks noGrp="1" noRot="1" noChangeAspect="1" noChangeArrowheads="1" noTextEdit="1"/>
          </p:cNvSpPr>
          <p:nvPr>
            <p:ph type="sldImg"/>
          </p:nvPr>
        </p:nvSpPr>
        <p:spPr>
          <a:solidFill>
            <a:srgbClr val="FFFFFF"/>
          </a:solidFill>
          <a:ln/>
        </p:spPr>
      </p:sp>
      <p:sp>
        <p:nvSpPr>
          <p:cNvPr id="35840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Scene from top of unit cell (N-terminal end), zoomed-in.  &lt;complete-no-hyd-top.jpg&gt;</a:t>
            </a:r>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6" name="Rectangle 7"/>
          <p:cNvSpPr>
            <a:spLocks noGrp="1" noChangeArrowheads="1"/>
          </p:cNvSpPr>
          <p:nvPr>
            <p:ph type="sldNum" sz="quarter" idx="5"/>
          </p:nvPr>
        </p:nvSpPr>
        <p:spPr>
          <a:noFill/>
        </p:spPr>
        <p:txBody>
          <a:bodyPr/>
          <a:lstStyle/>
          <a:p>
            <a:fld id="{50694EBC-0AEE-46E0-A381-E882F8308E1B}" type="slidenum">
              <a:rPr lang="en-US" smtClean="0"/>
              <a:pPr/>
              <a:t>175</a:t>
            </a:fld>
            <a:endParaRPr lang="en-US"/>
          </a:p>
        </p:txBody>
      </p:sp>
      <p:sp>
        <p:nvSpPr>
          <p:cNvPr id="359427" name="Rectangle 2"/>
          <p:cNvSpPr>
            <a:spLocks noGrp="1" noRot="1" noChangeAspect="1" noChangeArrowheads="1" noTextEdit="1"/>
          </p:cNvSpPr>
          <p:nvPr>
            <p:ph type="sldImg"/>
          </p:nvPr>
        </p:nvSpPr>
        <p:spPr>
          <a:solidFill>
            <a:srgbClr val="FFFFFF"/>
          </a:solidFill>
          <a:ln/>
        </p:spPr>
      </p:sp>
      <p:sp>
        <p:nvSpPr>
          <p:cNvPr id="35942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&lt;complete-no-hyd-top2.jpg&gt;.  Annotated N-terminal end, showing the first 4 residues of P2, and the different starting point for P1.</a:t>
            </a:r>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Rectangle 7"/>
          <p:cNvSpPr>
            <a:spLocks noGrp="1" noChangeArrowheads="1"/>
          </p:cNvSpPr>
          <p:nvPr>
            <p:ph type="sldNum" sz="quarter" idx="5"/>
          </p:nvPr>
        </p:nvSpPr>
        <p:spPr>
          <a:noFill/>
        </p:spPr>
        <p:txBody>
          <a:bodyPr/>
          <a:lstStyle/>
          <a:p>
            <a:fld id="{0FF31D95-F0F5-4227-9CA7-1A756856673A}" type="slidenum">
              <a:rPr lang="en-US" smtClean="0"/>
              <a:pPr/>
              <a:t>176</a:t>
            </a:fld>
            <a:endParaRPr lang="en-US"/>
          </a:p>
        </p:txBody>
      </p:sp>
      <p:sp>
        <p:nvSpPr>
          <p:cNvPr id="360451" name="Rectangle 2"/>
          <p:cNvSpPr>
            <a:spLocks noGrp="1" noRot="1" noChangeAspect="1" noChangeArrowheads="1" noTextEdit="1"/>
          </p:cNvSpPr>
          <p:nvPr>
            <p:ph type="sldImg"/>
          </p:nvPr>
        </p:nvSpPr>
        <p:spPr>
          <a:solidFill>
            <a:srgbClr val="FFFFFF"/>
          </a:solidFill>
          <a:ln/>
        </p:spPr>
      </p:sp>
      <p:sp>
        <p:nvSpPr>
          <p:cNvPr id="36045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&lt;complete-no-hyd-bott.jpg&gt;.  Scene from bottom of unit cell (C-terminal end), zoomed-in.</a:t>
            </a:r>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Rectangle 7"/>
          <p:cNvSpPr>
            <a:spLocks noGrp="1" noChangeArrowheads="1"/>
          </p:cNvSpPr>
          <p:nvPr>
            <p:ph type="sldNum" sz="quarter" idx="5"/>
          </p:nvPr>
        </p:nvSpPr>
        <p:spPr>
          <a:noFill/>
        </p:spPr>
        <p:txBody>
          <a:bodyPr/>
          <a:lstStyle/>
          <a:p>
            <a:fld id="{A632137D-4AAB-4718-B8C4-B420D407E7A4}" type="slidenum">
              <a:rPr lang="en-US" smtClean="0"/>
              <a:pPr/>
              <a:t>177</a:t>
            </a:fld>
            <a:endParaRPr lang="en-US"/>
          </a:p>
        </p:txBody>
      </p:sp>
      <p:sp>
        <p:nvSpPr>
          <p:cNvPr id="361475" name="Rectangle 2"/>
          <p:cNvSpPr>
            <a:spLocks noGrp="1" noRot="1" noChangeAspect="1" noChangeArrowheads="1" noTextEdit="1"/>
          </p:cNvSpPr>
          <p:nvPr>
            <p:ph type="sldImg"/>
          </p:nvPr>
        </p:nvSpPr>
        <p:spPr>
          <a:solidFill>
            <a:srgbClr val="FFFFFF"/>
          </a:solidFill>
          <a:ln/>
        </p:spPr>
      </p:sp>
      <p:sp>
        <p:nvSpPr>
          <p:cNvPr id="36147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&lt;complete-no-hyd-bott2.jpg&gt;.  Annotated C-terminus, to show a few randomly selected features, namely disulfide bond and Proline residues.</a:t>
            </a:r>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Rectangle 7"/>
          <p:cNvSpPr>
            <a:spLocks noGrp="1" noChangeArrowheads="1"/>
          </p:cNvSpPr>
          <p:nvPr>
            <p:ph type="sldNum" sz="quarter" idx="5"/>
          </p:nvPr>
        </p:nvSpPr>
        <p:spPr>
          <a:noFill/>
        </p:spPr>
        <p:txBody>
          <a:bodyPr/>
          <a:lstStyle/>
          <a:p>
            <a:fld id="{B96B4963-2CB0-480F-844F-8E723DFC3D99}" type="slidenum">
              <a:rPr lang="en-US" smtClean="0"/>
              <a:pPr/>
              <a:t>178</a:t>
            </a:fld>
            <a:endParaRPr lang="en-US"/>
          </a:p>
        </p:txBody>
      </p:sp>
      <p:sp>
        <p:nvSpPr>
          <p:cNvPr id="362499" name="Rectangle 2"/>
          <p:cNvSpPr>
            <a:spLocks noGrp="1" noRot="1" noChangeAspect="1" noChangeArrowheads="1" noTextEdit="1"/>
          </p:cNvSpPr>
          <p:nvPr>
            <p:ph type="sldImg"/>
          </p:nvPr>
        </p:nvSpPr>
        <p:spPr>
          <a:solidFill>
            <a:srgbClr val="FFFFFF"/>
          </a:solidFill>
          <a:ln/>
        </p:spPr>
      </p:sp>
      <p:sp>
        <p:nvSpPr>
          <p:cNvPr id="36250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&lt;complete-FOR-MOVE-0.jpg&gt;.  Starting slide for movie showing bilateral whole-unit-cell intercalation.</a:t>
            </a:r>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7"/>
          <p:cNvSpPr>
            <a:spLocks noGrp="1" noChangeArrowheads="1"/>
          </p:cNvSpPr>
          <p:nvPr>
            <p:ph type="sldNum" sz="quarter" idx="5"/>
          </p:nvPr>
        </p:nvSpPr>
        <p:spPr>
          <a:noFill/>
        </p:spPr>
        <p:txBody>
          <a:bodyPr/>
          <a:lstStyle/>
          <a:p>
            <a:fld id="{FFFD7B60-6322-4AEF-8316-E1623E653D69}" type="slidenum">
              <a:rPr lang="en-US" smtClean="0"/>
              <a:pPr/>
              <a:t>179</a:t>
            </a:fld>
            <a:endParaRPr lang="en-US"/>
          </a:p>
        </p:txBody>
      </p:sp>
      <p:sp>
        <p:nvSpPr>
          <p:cNvPr id="363523" name="Rectangle 2"/>
          <p:cNvSpPr>
            <a:spLocks noGrp="1" noRot="1" noChangeAspect="1" noChangeArrowheads="1" noTextEdit="1"/>
          </p:cNvSpPr>
          <p:nvPr>
            <p:ph type="sldImg"/>
          </p:nvPr>
        </p:nvSpPr>
        <p:spPr>
          <a:solidFill>
            <a:srgbClr val="FFFFFF"/>
          </a:solidFill>
          <a:ln/>
        </p:spPr>
      </p:sp>
      <p:sp>
        <p:nvSpPr>
          <p:cNvPr id="36352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Movie of bilateral whole-unit-cell intercalation.  &lt;complete-FOR-MOVE.avi&gt;.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18</a:t>
            </a:fld>
            <a:endParaRPr lang="en-US"/>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7"/>
          <p:cNvSpPr>
            <a:spLocks noGrp="1" noChangeArrowheads="1"/>
          </p:cNvSpPr>
          <p:nvPr>
            <p:ph type="sldNum" sz="quarter" idx="5"/>
          </p:nvPr>
        </p:nvSpPr>
        <p:spPr>
          <a:noFill/>
        </p:spPr>
        <p:txBody>
          <a:bodyPr/>
          <a:lstStyle/>
          <a:p>
            <a:fld id="{B5587606-9A4A-4EFE-889F-5C4F89DAFCAD}" type="slidenum">
              <a:rPr lang="en-US" smtClean="0"/>
              <a:pPr/>
              <a:t>180</a:t>
            </a:fld>
            <a:endParaRPr lang="en-US"/>
          </a:p>
        </p:txBody>
      </p:sp>
      <p:sp>
        <p:nvSpPr>
          <p:cNvPr id="364547" name="Rectangle 2"/>
          <p:cNvSpPr>
            <a:spLocks noGrp="1" noRot="1" noChangeAspect="1" noChangeArrowheads="1" noTextEdit="1"/>
          </p:cNvSpPr>
          <p:nvPr>
            <p:ph type="sldImg"/>
          </p:nvPr>
        </p:nvSpPr>
        <p:spPr>
          <a:solidFill>
            <a:srgbClr val="FFFFFF"/>
          </a:solidFill>
          <a:ln/>
        </p:spPr>
      </p:sp>
      <p:sp>
        <p:nvSpPr>
          <p:cNvPr id="36454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&lt;rotate_to_top_A0.jpg&gt;.  Y-Z view with the adjacent intercalating unit cells of the above slide removed.</a:t>
            </a:r>
          </a:p>
          <a:p>
            <a:pPr eaLnBrk="1" hangingPunct="1"/>
            <a:r>
              <a:rPr lang="en-US"/>
              <a:t>(STARTING POINT FOR TIPPING OVER THE UNIT CELL TO REVEAL TOP VIEW).</a:t>
            </a:r>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0" name="Rectangle 7"/>
          <p:cNvSpPr>
            <a:spLocks noGrp="1" noChangeArrowheads="1"/>
          </p:cNvSpPr>
          <p:nvPr>
            <p:ph type="sldNum" sz="quarter" idx="5"/>
          </p:nvPr>
        </p:nvSpPr>
        <p:spPr>
          <a:noFill/>
        </p:spPr>
        <p:txBody>
          <a:bodyPr/>
          <a:lstStyle/>
          <a:p>
            <a:fld id="{03FF60A0-431A-48DD-B665-67E9F8C73D98}" type="slidenum">
              <a:rPr lang="en-US" smtClean="0"/>
              <a:pPr/>
              <a:t>181</a:t>
            </a:fld>
            <a:endParaRPr lang="en-US"/>
          </a:p>
        </p:txBody>
      </p:sp>
      <p:sp>
        <p:nvSpPr>
          <p:cNvPr id="365571" name="Rectangle 2"/>
          <p:cNvSpPr>
            <a:spLocks noGrp="1" noRot="1" noChangeAspect="1" noChangeArrowheads="1" noTextEdit="1"/>
          </p:cNvSpPr>
          <p:nvPr>
            <p:ph type="sldImg"/>
          </p:nvPr>
        </p:nvSpPr>
        <p:spPr>
          <a:solidFill>
            <a:srgbClr val="FFFFFF"/>
          </a:solidFill>
          <a:ln/>
        </p:spPr>
      </p:sp>
      <p:sp>
        <p:nvSpPr>
          <p:cNvPr id="36557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&lt;rotate_to_top_A.avi&gt;.  Movie, unit cell rotating from Y-Z projection to X-Z projection.  Motion continued on next slide.</a:t>
            </a:r>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4" name="Rectangle 7"/>
          <p:cNvSpPr>
            <a:spLocks noGrp="1" noChangeArrowheads="1"/>
          </p:cNvSpPr>
          <p:nvPr>
            <p:ph type="sldNum" sz="quarter" idx="5"/>
          </p:nvPr>
        </p:nvSpPr>
        <p:spPr>
          <a:noFill/>
        </p:spPr>
        <p:txBody>
          <a:bodyPr/>
          <a:lstStyle/>
          <a:p>
            <a:fld id="{7C572988-AAFE-450A-9CB5-C6BE2AE431F9}" type="slidenum">
              <a:rPr lang="en-US" smtClean="0"/>
              <a:pPr/>
              <a:t>182</a:t>
            </a:fld>
            <a:endParaRPr lang="en-US"/>
          </a:p>
        </p:txBody>
      </p:sp>
      <p:sp>
        <p:nvSpPr>
          <p:cNvPr id="366595" name="Rectangle 2"/>
          <p:cNvSpPr>
            <a:spLocks noGrp="1" noRot="1" noChangeAspect="1" noChangeArrowheads="1" noTextEdit="1"/>
          </p:cNvSpPr>
          <p:nvPr>
            <p:ph type="sldImg"/>
          </p:nvPr>
        </p:nvSpPr>
        <p:spPr>
          <a:solidFill>
            <a:srgbClr val="FFFFFF"/>
          </a:solidFill>
          <a:ln/>
        </p:spPr>
      </p:sp>
      <p:sp>
        <p:nvSpPr>
          <p:cNvPr id="36659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&lt;rotate_to_top_B.avi&gt;.  Movie, unit cell tipping over into top view.</a:t>
            </a:r>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Rectangle 7"/>
          <p:cNvSpPr>
            <a:spLocks noGrp="1" noChangeArrowheads="1"/>
          </p:cNvSpPr>
          <p:nvPr>
            <p:ph type="sldNum" sz="quarter" idx="5"/>
          </p:nvPr>
        </p:nvSpPr>
        <p:spPr>
          <a:noFill/>
        </p:spPr>
        <p:txBody>
          <a:bodyPr/>
          <a:lstStyle/>
          <a:p>
            <a:fld id="{C75C2078-C9BC-40BE-A1D8-EE196B1A6548}" type="slidenum">
              <a:rPr lang="en-US" smtClean="0"/>
              <a:pPr/>
              <a:t>183</a:t>
            </a:fld>
            <a:endParaRPr lang="en-US"/>
          </a:p>
        </p:txBody>
      </p:sp>
      <p:sp>
        <p:nvSpPr>
          <p:cNvPr id="367619" name="Rectangle 2"/>
          <p:cNvSpPr>
            <a:spLocks noGrp="1" noRot="1" noChangeAspect="1" noChangeArrowheads="1" noTextEdit="1"/>
          </p:cNvSpPr>
          <p:nvPr>
            <p:ph type="sldImg"/>
          </p:nvPr>
        </p:nvSpPr>
        <p:spPr>
          <a:solidFill>
            <a:srgbClr val="FFFFFF"/>
          </a:solidFill>
          <a:ln/>
        </p:spPr>
      </p:sp>
      <p:sp>
        <p:nvSpPr>
          <p:cNvPr id="36762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&lt;fragment-top_view.jpg&gt;.  Close-up, unit cell, top view (actually, bottom view, but the movie showed the top leaning toward the viewer, and it would be a great hardship to either do over the movie, or to expend 1000 words explaining how the thing looks almost exactly the same whether viewed from the top or the bottom).</a:t>
            </a:r>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Rectangle 7"/>
          <p:cNvSpPr>
            <a:spLocks noGrp="1" noChangeArrowheads="1"/>
          </p:cNvSpPr>
          <p:nvPr>
            <p:ph type="sldNum" sz="quarter" idx="5"/>
          </p:nvPr>
        </p:nvSpPr>
        <p:spPr>
          <a:noFill/>
        </p:spPr>
        <p:txBody>
          <a:bodyPr/>
          <a:lstStyle/>
          <a:p>
            <a:fld id="{96B93054-C14F-461A-A646-B597965AA3B9}" type="slidenum">
              <a:rPr lang="en-US" smtClean="0"/>
              <a:pPr/>
              <a:t>184</a:t>
            </a:fld>
            <a:endParaRPr lang="en-US"/>
          </a:p>
        </p:txBody>
      </p:sp>
      <p:sp>
        <p:nvSpPr>
          <p:cNvPr id="368643" name="Rectangle 2"/>
          <p:cNvSpPr>
            <a:spLocks noGrp="1" noRot="1" noChangeAspect="1" noChangeArrowheads="1" noTextEdit="1"/>
          </p:cNvSpPr>
          <p:nvPr>
            <p:ph type="sldImg"/>
          </p:nvPr>
        </p:nvSpPr>
        <p:spPr>
          <a:solidFill>
            <a:srgbClr val="FFFFFF"/>
          </a:solidFill>
          <a:ln/>
        </p:spPr>
      </p:sp>
      <p:sp>
        <p:nvSpPr>
          <p:cNvPr id="36864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&lt;fragment-top_view2.jpg&gt;.  Top view, annotated.</a:t>
            </a:r>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Rectangle 7"/>
          <p:cNvSpPr>
            <a:spLocks noGrp="1" noChangeArrowheads="1"/>
          </p:cNvSpPr>
          <p:nvPr>
            <p:ph type="sldNum" sz="quarter" idx="5"/>
          </p:nvPr>
        </p:nvSpPr>
        <p:spPr>
          <a:noFill/>
        </p:spPr>
        <p:txBody>
          <a:bodyPr/>
          <a:lstStyle/>
          <a:p>
            <a:fld id="{5EC2A6ED-B1AE-4BCE-8065-F3A3A8E2EC67}" type="slidenum">
              <a:rPr lang="en-US" smtClean="0"/>
              <a:pPr/>
              <a:t>185</a:t>
            </a:fld>
            <a:endParaRPr lang="en-US"/>
          </a:p>
        </p:txBody>
      </p:sp>
      <p:sp>
        <p:nvSpPr>
          <p:cNvPr id="369667" name="Rectangle 2"/>
          <p:cNvSpPr>
            <a:spLocks noGrp="1" noRot="1" noChangeAspect="1" noChangeArrowheads="1" noTextEdit="1"/>
          </p:cNvSpPr>
          <p:nvPr>
            <p:ph type="sldImg"/>
          </p:nvPr>
        </p:nvSpPr>
        <p:spPr>
          <a:solidFill>
            <a:srgbClr val="FFFFFF"/>
          </a:solidFill>
          <a:ln/>
        </p:spPr>
      </p:sp>
      <p:sp>
        <p:nvSpPr>
          <p:cNvPr id="36966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&lt;fragment-top_view_cysteine.jpg&gt;.</a:t>
            </a:r>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Rectangle 7"/>
          <p:cNvSpPr>
            <a:spLocks noGrp="1" noChangeArrowheads="1"/>
          </p:cNvSpPr>
          <p:nvPr>
            <p:ph type="sldNum" sz="quarter" idx="5"/>
          </p:nvPr>
        </p:nvSpPr>
        <p:spPr>
          <a:noFill/>
        </p:spPr>
        <p:txBody>
          <a:bodyPr/>
          <a:lstStyle/>
          <a:p>
            <a:fld id="{EC3AA8B5-F025-4594-BAB2-70515C389DF6}" type="slidenum">
              <a:rPr lang="en-US" smtClean="0"/>
              <a:pPr/>
              <a:t>186</a:t>
            </a:fld>
            <a:endParaRPr lang="en-US"/>
          </a:p>
        </p:txBody>
      </p:sp>
      <p:sp>
        <p:nvSpPr>
          <p:cNvPr id="370691" name="Rectangle 2"/>
          <p:cNvSpPr>
            <a:spLocks noGrp="1" noRot="1" noChangeAspect="1" noChangeArrowheads="1" noTextEdit="1"/>
          </p:cNvSpPr>
          <p:nvPr>
            <p:ph type="sldImg"/>
          </p:nvPr>
        </p:nvSpPr>
        <p:spPr>
          <a:solidFill>
            <a:srgbClr val="FFFFFF"/>
          </a:solidFill>
          <a:ln/>
        </p:spPr>
      </p:sp>
      <p:sp>
        <p:nvSpPr>
          <p:cNvPr id="37069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&lt;fragment-top_view2.jpg&gt;.  Top view, annotated.</a:t>
            </a:r>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4" name="Rectangle 7"/>
          <p:cNvSpPr>
            <a:spLocks noGrp="1" noChangeArrowheads="1"/>
          </p:cNvSpPr>
          <p:nvPr>
            <p:ph type="sldNum" sz="quarter" idx="5"/>
          </p:nvPr>
        </p:nvSpPr>
        <p:spPr>
          <a:noFill/>
        </p:spPr>
        <p:txBody>
          <a:bodyPr/>
          <a:lstStyle/>
          <a:p>
            <a:fld id="{565EE21E-766A-4947-AD2C-7C8F07661E99}" type="slidenum">
              <a:rPr lang="en-US" smtClean="0"/>
              <a:pPr/>
              <a:t>187</a:t>
            </a:fld>
            <a:endParaRPr lang="en-US"/>
          </a:p>
        </p:txBody>
      </p:sp>
      <p:sp>
        <p:nvSpPr>
          <p:cNvPr id="371715" name="Rectangle 2"/>
          <p:cNvSpPr>
            <a:spLocks noGrp="1" noRot="1" noChangeAspect="1" noChangeArrowheads="1" noTextEdit="1"/>
          </p:cNvSpPr>
          <p:nvPr>
            <p:ph type="sldImg"/>
          </p:nvPr>
        </p:nvSpPr>
        <p:spPr>
          <a:solidFill>
            <a:srgbClr val="FFFFFF"/>
          </a:solidFill>
          <a:ln/>
        </p:spPr>
      </p:sp>
      <p:sp>
        <p:nvSpPr>
          <p:cNvPr id="37171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&lt;LARGE-top_view-1.jpg&gt;.  1</a:t>
            </a:r>
            <a:r>
              <a:rPr lang="en-US" baseline="30000"/>
              <a:t>st</a:t>
            </a:r>
            <a:r>
              <a:rPr lang="en-US"/>
              <a:t> slide of protein-DNA-protein-DNA-etc. longitudinal pattern.</a:t>
            </a:r>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7"/>
          <p:cNvSpPr>
            <a:spLocks noGrp="1" noChangeArrowheads="1"/>
          </p:cNvSpPr>
          <p:nvPr>
            <p:ph type="sldNum" sz="quarter" idx="5"/>
          </p:nvPr>
        </p:nvSpPr>
        <p:spPr>
          <a:noFill/>
        </p:spPr>
        <p:txBody>
          <a:bodyPr/>
          <a:lstStyle/>
          <a:p>
            <a:fld id="{D7552F1F-9B57-4FFF-9D70-7D2AEBC9771F}" type="slidenum">
              <a:rPr lang="en-US" smtClean="0"/>
              <a:pPr/>
              <a:t>188</a:t>
            </a:fld>
            <a:endParaRPr lang="en-US"/>
          </a:p>
        </p:txBody>
      </p:sp>
      <p:sp>
        <p:nvSpPr>
          <p:cNvPr id="372739" name="Rectangle 2"/>
          <p:cNvSpPr>
            <a:spLocks noGrp="1" noRot="1" noChangeAspect="1" noChangeArrowheads="1" noTextEdit="1"/>
          </p:cNvSpPr>
          <p:nvPr>
            <p:ph type="sldImg"/>
          </p:nvPr>
        </p:nvSpPr>
        <p:spPr>
          <a:solidFill>
            <a:srgbClr val="FFFFFF"/>
          </a:solidFill>
          <a:ln/>
        </p:spPr>
      </p:sp>
      <p:sp>
        <p:nvSpPr>
          <p:cNvPr id="37274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&lt;LARGE-top_view-2.jpg&gt;.  Add a DNA chain, intercolated.</a:t>
            </a:r>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Rectangle 7"/>
          <p:cNvSpPr>
            <a:spLocks noGrp="1" noChangeArrowheads="1"/>
          </p:cNvSpPr>
          <p:nvPr>
            <p:ph type="sldNum" sz="quarter" idx="5"/>
          </p:nvPr>
        </p:nvSpPr>
        <p:spPr>
          <a:noFill/>
        </p:spPr>
        <p:txBody>
          <a:bodyPr/>
          <a:lstStyle/>
          <a:p>
            <a:fld id="{B70D6890-09F3-4E7A-88EE-26E7CAA3CAAD}" type="slidenum">
              <a:rPr lang="en-US" smtClean="0"/>
              <a:pPr/>
              <a:t>189</a:t>
            </a:fld>
            <a:endParaRPr lang="en-US"/>
          </a:p>
        </p:txBody>
      </p:sp>
      <p:sp>
        <p:nvSpPr>
          <p:cNvPr id="373763" name="Rectangle 2"/>
          <p:cNvSpPr>
            <a:spLocks noGrp="1" noRot="1" noChangeAspect="1" noChangeArrowheads="1" noTextEdit="1"/>
          </p:cNvSpPr>
          <p:nvPr>
            <p:ph type="sldImg"/>
          </p:nvPr>
        </p:nvSpPr>
        <p:spPr>
          <a:solidFill>
            <a:srgbClr val="FFFFFF"/>
          </a:solidFill>
          <a:ln/>
        </p:spPr>
      </p:sp>
      <p:sp>
        <p:nvSpPr>
          <p:cNvPr id="37376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&lt;LARGE-top_view-3.jpg&gt;.  Add another DNA chain, intercolated</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19</a:t>
            </a:fld>
            <a:endParaRPr lang="en-US"/>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6" name="Rectangle 7"/>
          <p:cNvSpPr>
            <a:spLocks noGrp="1" noChangeArrowheads="1"/>
          </p:cNvSpPr>
          <p:nvPr>
            <p:ph type="sldNum" sz="quarter" idx="5"/>
          </p:nvPr>
        </p:nvSpPr>
        <p:spPr>
          <a:noFill/>
        </p:spPr>
        <p:txBody>
          <a:bodyPr/>
          <a:lstStyle/>
          <a:p>
            <a:fld id="{22EEBB31-55C8-44C7-AC1A-EBCAAC65EB6A}" type="slidenum">
              <a:rPr lang="en-US" smtClean="0"/>
              <a:pPr/>
              <a:t>190</a:t>
            </a:fld>
            <a:endParaRPr lang="en-US"/>
          </a:p>
        </p:txBody>
      </p:sp>
      <p:sp>
        <p:nvSpPr>
          <p:cNvPr id="374787" name="Rectangle 2"/>
          <p:cNvSpPr>
            <a:spLocks noGrp="1" noRot="1" noChangeAspect="1" noChangeArrowheads="1" noTextEdit="1"/>
          </p:cNvSpPr>
          <p:nvPr>
            <p:ph type="sldImg"/>
          </p:nvPr>
        </p:nvSpPr>
        <p:spPr>
          <a:solidFill>
            <a:srgbClr val="FFFFFF"/>
          </a:solidFill>
          <a:ln/>
        </p:spPr>
      </p:sp>
      <p:sp>
        <p:nvSpPr>
          <p:cNvPr id="37478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&lt;LARGE-top_view-4.jpg&gt;.  Add a second protein dimer, yielding basic DNA-protein-DNA-protein (etc.) structure, which presumably repeats throughout “length” of sperm cell.</a:t>
            </a:r>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7"/>
          <p:cNvSpPr>
            <a:spLocks noGrp="1" noChangeArrowheads="1"/>
          </p:cNvSpPr>
          <p:nvPr>
            <p:ph type="sldNum" sz="quarter" idx="5"/>
          </p:nvPr>
        </p:nvSpPr>
        <p:spPr>
          <a:noFill/>
        </p:spPr>
        <p:txBody>
          <a:bodyPr/>
          <a:lstStyle/>
          <a:p>
            <a:fld id="{3D9A15DE-D4DD-4CF7-95B3-9E5E4834B761}" type="slidenum">
              <a:rPr lang="en-US" smtClean="0"/>
              <a:pPr/>
              <a:t>191</a:t>
            </a:fld>
            <a:endParaRPr lang="en-US"/>
          </a:p>
        </p:txBody>
      </p:sp>
      <p:sp>
        <p:nvSpPr>
          <p:cNvPr id="375811" name="Rectangle 2"/>
          <p:cNvSpPr>
            <a:spLocks noGrp="1" noRot="1" noChangeAspect="1" noChangeArrowheads="1" noTextEdit="1"/>
          </p:cNvSpPr>
          <p:nvPr>
            <p:ph type="sldImg"/>
          </p:nvPr>
        </p:nvSpPr>
        <p:spPr>
          <a:solidFill>
            <a:srgbClr val="FFFFFF"/>
          </a:solidFill>
          <a:ln/>
        </p:spPr>
      </p:sp>
      <p:sp>
        <p:nvSpPr>
          <p:cNvPr id="37581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&lt;LARGE-top_view-4a.jpg&gt;.  Beginning of description of extension of this pattern through “length” of cell.</a:t>
            </a:r>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7"/>
          <p:cNvSpPr>
            <a:spLocks noGrp="1" noChangeArrowheads="1"/>
          </p:cNvSpPr>
          <p:nvPr>
            <p:ph type="sldNum" sz="quarter" idx="5"/>
          </p:nvPr>
        </p:nvSpPr>
        <p:spPr>
          <a:noFill/>
        </p:spPr>
        <p:txBody>
          <a:bodyPr/>
          <a:lstStyle/>
          <a:p>
            <a:fld id="{75E8890C-50F0-478B-B0B3-CA82AD706F33}" type="slidenum">
              <a:rPr lang="en-US" smtClean="0"/>
              <a:pPr/>
              <a:t>192</a:t>
            </a:fld>
            <a:endParaRPr lang="en-US"/>
          </a:p>
        </p:txBody>
      </p:sp>
      <p:sp>
        <p:nvSpPr>
          <p:cNvPr id="376835" name="Rectangle 2"/>
          <p:cNvSpPr>
            <a:spLocks noGrp="1" noRot="1" noChangeAspect="1" noChangeArrowheads="1" noTextEdit="1"/>
          </p:cNvSpPr>
          <p:nvPr>
            <p:ph type="sldImg"/>
          </p:nvPr>
        </p:nvSpPr>
        <p:spPr>
          <a:solidFill>
            <a:srgbClr val="FFFFFF"/>
          </a:solidFill>
          <a:ln/>
        </p:spPr>
      </p:sp>
      <p:sp>
        <p:nvSpPr>
          <p:cNvPr id="37683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&lt;LARGE-top_view-4b.jpg&gt;</a:t>
            </a:r>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7"/>
          <p:cNvSpPr>
            <a:spLocks noGrp="1" noChangeArrowheads="1"/>
          </p:cNvSpPr>
          <p:nvPr>
            <p:ph type="sldNum" sz="quarter" idx="5"/>
          </p:nvPr>
        </p:nvSpPr>
        <p:spPr>
          <a:noFill/>
        </p:spPr>
        <p:txBody>
          <a:bodyPr/>
          <a:lstStyle/>
          <a:p>
            <a:fld id="{2B358CEF-BD41-4EBF-97C9-C51FE6AC26C5}" type="slidenum">
              <a:rPr lang="en-US" smtClean="0"/>
              <a:pPr/>
              <a:t>193</a:t>
            </a:fld>
            <a:endParaRPr lang="en-US"/>
          </a:p>
        </p:txBody>
      </p:sp>
      <p:sp>
        <p:nvSpPr>
          <p:cNvPr id="377859" name="Rectangle 2"/>
          <p:cNvSpPr>
            <a:spLocks noGrp="1" noRot="1" noChangeAspect="1" noChangeArrowheads="1" noTextEdit="1"/>
          </p:cNvSpPr>
          <p:nvPr>
            <p:ph type="sldImg"/>
          </p:nvPr>
        </p:nvSpPr>
        <p:spPr>
          <a:solidFill>
            <a:srgbClr val="FFFFFF"/>
          </a:solidFill>
          <a:ln/>
        </p:spPr>
      </p:sp>
      <p:sp>
        <p:nvSpPr>
          <p:cNvPr id="37786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&lt;LARGE-top_view-4c.jpg&gt;</a:t>
            </a:r>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2" name="Rectangle 7"/>
          <p:cNvSpPr>
            <a:spLocks noGrp="1" noChangeArrowheads="1"/>
          </p:cNvSpPr>
          <p:nvPr>
            <p:ph type="sldNum" sz="quarter" idx="5"/>
          </p:nvPr>
        </p:nvSpPr>
        <p:spPr>
          <a:noFill/>
        </p:spPr>
        <p:txBody>
          <a:bodyPr/>
          <a:lstStyle/>
          <a:p>
            <a:fld id="{907CBEF5-C06D-4087-96C1-FE5E53A867EE}" type="slidenum">
              <a:rPr lang="en-US" smtClean="0"/>
              <a:pPr/>
              <a:t>194</a:t>
            </a:fld>
            <a:endParaRPr lang="en-US"/>
          </a:p>
        </p:txBody>
      </p:sp>
      <p:sp>
        <p:nvSpPr>
          <p:cNvPr id="378883" name="Rectangle 2"/>
          <p:cNvSpPr>
            <a:spLocks noGrp="1" noRot="1" noChangeAspect="1" noChangeArrowheads="1" noTextEdit="1"/>
          </p:cNvSpPr>
          <p:nvPr>
            <p:ph type="sldImg"/>
          </p:nvPr>
        </p:nvSpPr>
        <p:spPr>
          <a:solidFill>
            <a:srgbClr val="FFFFFF"/>
          </a:solidFill>
          <a:ln/>
        </p:spPr>
      </p:sp>
      <p:sp>
        <p:nvSpPr>
          <p:cNvPr id="37888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&lt;LARGE-top_view-4d.jpg&gt;</a:t>
            </a:r>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7"/>
          <p:cNvSpPr>
            <a:spLocks noGrp="1" noChangeArrowheads="1"/>
          </p:cNvSpPr>
          <p:nvPr>
            <p:ph type="sldNum" sz="quarter" idx="5"/>
          </p:nvPr>
        </p:nvSpPr>
        <p:spPr>
          <a:noFill/>
        </p:spPr>
        <p:txBody>
          <a:bodyPr/>
          <a:lstStyle/>
          <a:p>
            <a:fld id="{947FD19D-3B3A-4FE9-82FF-E412C68B1899}" type="slidenum">
              <a:rPr lang="en-US" smtClean="0"/>
              <a:pPr/>
              <a:t>195</a:t>
            </a:fld>
            <a:endParaRPr lang="en-US"/>
          </a:p>
        </p:txBody>
      </p:sp>
      <p:sp>
        <p:nvSpPr>
          <p:cNvPr id="379907" name="Rectangle 2"/>
          <p:cNvSpPr>
            <a:spLocks noGrp="1" noRot="1" noChangeAspect="1" noChangeArrowheads="1" noTextEdit="1"/>
          </p:cNvSpPr>
          <p:nvPr>
            <p:ph type="sldImg"/>
          </p:nvPr>
        </p:nvSpPr>
        <p:spPr>
          <a:solidFill>
            <a:srgbClr val="FFFFFF"/>
          </a:solidFill>
          <a:ln/>
        </p:spPr>
      </p:sp>
      <p:sp>
        <p:nvSpPr>
          <p:cNvPr id="37990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&lt;LARGE-top_view-4e.jpg &gt;.  “This structure continues for the “length” of the cell”.</a:t>
            </a:r>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Rectangle 7"/>
          <p:cNvSpPr>
            <a:spLocks noGrp="1" noChangeArrowheads="1"/>
          </p:cNvSpPr>
          <p:nvPr>
            <p:ph type="sldNum" sz="quarter" idx="5"/>
          </p:nvPr>
        </p:nvSpPr>
        <p:spPr>
          <a:noFill/>
        </p:spPr>
        <p:txBody>
          <a:bodyPr/>
          <a:lstStyle/>
          <a:p>
            <a:fld id="{5D6984CC-AE67-48C1-A21F-EA3E6AFDCE74}" type="slidenum">
              <a:rPr lang="en-US" smtClean="0"/>
              <a:pPr/>
              <a:t>196</a:t>
            </a:fld>
            <a:endParaRPr lang="en-US"/>
          </a:p>
        </p:txBody>
      </p:sp>
      <p:sp>
        <p:nvSpPr>
          <p:cNvPr id="380931" name="Rectangle 2"/>
          <p:cNvSpPr>
            <a:spLocks noGrp="1" noRot="1" noChangeAspect="1" noChangeArrowheads="1" noTextEdit="1"/>
          </p:cNvSpPr>
          <p:nvPr>
            <p:ph type="sldImg"/>
          </p:nvPr>
        </p:nvSpPr>
        <p:spPr>
          <a:solidFill>
            <a:srgbClr val="FFFFFF"/>
          </a:solidFill>
          <a:ln/>
        </p:spPr>
      </p:sp>
      <p:sp>
        <p:nvSpPr>
          <p:cNvPr id="38093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&lt;LARGE-move-1.jpg&gt;.  First frame of move sequence</a:t>
            </a:r>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4" name="Rectangle 7"/>
          <p:cNvSpPr>
            <a:spLocks noGrp="1" noChangeArrowheads="1"/>
          </p:cNvSpPr>
          <p:nvPr>
            <p:ph type="sldNum" sz="quarter" idx="5"/>
          </p:nvPr>
        </p:nvSpPr>
        <p:spPr>
          <a:noFill/>
        </p:spPr>
        <p:txBody>
          <a:bodyPr/>
          <a:lstStyle/>
          <a:p>
            <a:fld id="{CD2F5BBE-8C6F-4D34-9AAA-9D45DC9A89F6}" type="slidenum">
              <a:rPr lang="en-US" smtClean="0"/>
              <a:pPr/>
              <a:t>197</a:t>
            </a:fld>
            <a:endParaRPr lang="en-US"/>
          </a:p>
        </p:txBody>
      </p:sp>
      <p:sp>
        <p:nvSpPr>
          <p:cNvPr id="381955" name="Rectangle 2"/>
          <p:cNvSpPr>
            <a:spLocks noGrp="1" noRot="1" noChangeAspect="1" noChangeArrowheads="1" noTextEdit="1"/>
          </p:cNvSpPr>
          <p:nvPr>
            <p:ph type="sldImg"/>
          </p:nvPr>
        </p:nvSpPr>
        <p:spPr>
          <a:solidFill>
            <a:srgbClr val="FFFFFF"/>
          </a:solidFill>
          <a:ln/>
        </p:spPr>
      </p:sp>
      <p:sp>
        <p:nvSpPr>
          <p:cNvPr id="38195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&lt;LARGE-move.avi&gt;.  Movie of second row of DNA-Protein-DNA-Protein moving a length of ½ unit cell.</a:t>
            </a:r>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7"/>
          <p:cNvSpPr>
            <a:spLocks noGrp="1" noChangeArrowheads="1"/>
          </p:cNvSpPr>
          <p:nvPr>
            <p:ph type="sldNum" sz="quarter" idx="5"/>
          </p:nvPr>
        </p:nvSpPr>
        <p:spPr>
          <a:noFill/>
        </p:spPr>
        <p:txBody>
          <a:bodyPr/>
          <a:lstStyle/>
          <a:p>
            <a:fld id="{5EA0BB03-F2B0-494A-BE2E-A9D8CC22A971}" type="slidenum">
              <a:rPr lang="en-US" smtClean="0"/>
              <a:pPr/>
              <a:t>198</a:t>
            </a:fld>
            <a:endParaRPr lang="en-US"/>
          </a:p>
        </p:txBody>
      </p:sp>
      <p:sp>
        <p:nvSpPr>
          <p:cNvPr id="382979" name="Rectangle 2"/>
          <p:cNvSpPr>
            <a:spLocks noGrp="1" noRot="1" noChangeAspect="1" noChangeArrowheads="1" noTextEdit="1"/>
          </p:cNvSpPr>
          <p:nvPr>
            <p:ph type="sldImg"/>
          </p:nvPr>
        </p:nvSpPr>
        <p:spPr>
          <a:ln/>
        </p:spPr>
      </p:sp>
      <p:sp>
        <p:nvSpPr>
          <p:cNvPr id="382980" name="Rectangle 3"/>
          <p:cNvSpPr>
            <a:spLocks noGrp="1" noChangeArrowheads="1"/>
          </p:cNvSpPr>
          <p:nvPr>
            <p:ph type="body" idx="1"/>
          </p:nvPr>
        </p:nvSpPr>
        <p:spPr>
          <a:noFill/>
          <a:ln/>
        </p:spPr>
        <p:txBody>
          <a:bodyPr/>
          <a:lstStyle/>
          <a:p>
            <a:pPr eaLnBrk="1" hangingPunct="1"/>
            <a:r>
              <a:rPr lang="en-US"/>
              <a:t>fig-6_w_unit_cell.jpg</a:t>
            </a:r>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Rectangle 7"/>
          <p:cNvSpPr>
            <a:spLocks noGrp="1" noChangeArrowheads="1"/>
          </p:cNvSpPr>
          <p:nvPr>
            <p:ph type="sldNum" sz="quarter" idx="5"/>
          </p:nvPr>
        </p:nvSpPr>
        <p:spPr>
          <a:noFill/>
        </p:spPr>
        <p:txBody>
          <a:bodyPr/>
          <a:lstStyle/>
          <a:p>
            <a:fld id="{84C93A7A-8CE0-4BFB-97BE-E98F256E5C76}" type="slidenum">
              <a:rPr lang="en-US" smtClean="0"/>
              <a:pPr/>
              <a:t>199</a:t>
            </a:fld>
            <a:endParaRPr lang="en-US"/>
          </a:p>
        </p:txBody>
      </p:sp>
      <p:sp>
        <p:nvSpPr>
          <p:cNvPr id="384003" name="Rectangle 2"/>
          <p:cNvSpPr>
            <a:spLocks noGrp="1" noRot="1" noChangeAspect="1" noChangeArrowheads="1" noTextEdit="1"/>
          </p:cNvSpPr>
          <p:nvPr>
            <p:ph type="sldImg"/>
          </p:nvPr>
        </p:nvSpPr>
        <p:spPr>
          <a:ln/>
        </p:spPr>
      </p:sp>
      <p:sp>
        <p:nvSpPr>
          <p:cNvPr id="384004" name="Rectangle 3"/>
          <p:cNvSpPr>
            <a:spLocks noGrp="1" noChangeArrowheads="1"/>
          </p:cNvSpPr>
          <p:nvPr>
            <p:ph type="body" idx="1"/>
          </p:nvPr>
        </p:nvSpPr>
        <p:spPr>
          <a:noFill/>
          <a:ln/>
        </p:spPr>
        <p:txBody>
          <a:bodyPr/>
          <a:lstStyle/>
          <a:p>
            <a:pPr eaLnBrk="1" hangingPunct="1"/>
            <a:r>
              <a:rPr lang="en-US"/>
              <a:t>fig-6-no_labels.jpg</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20</a:t>
            </a:fld>
            <a:endParaRPr lang="en-US"/>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Rectangle 7"/>
          <p:cNvSpPr>
            <a:spLocks noGrp="1" noChangeArrowheads="1"/>
          </p:cNvSpPr>
          <p:nvPr>
            <p:ph type="sldNum" sz="quarter" idx="5"/>
          </p:nvPr>
        </p:nvSpPr>
        <p:spPr>
          <a:noFill/>
        </p:spPr>
        <p:txBody>
          <a:bodyPr/>
          <a:lstStyle/>
          <a:p>
            <a:fld id="{594BDFE8-8192-49CE-8F02-B329904F1D3F}" type="slidenum">
              <a:rPr lang="en-US" smtClean="0"/>
              <a:pPr/>
              <a:t>200</a:t>
            </a:fld>
            <a:endParaRPr lang="en-US"/>
          </a:p>
        </p:txBody>
      </p:sp>
      <p:sp>
        <p:nvSpPr>
          <p:cNvPr id="385027" name="Rectangle 2"/>
          <p:cNvSpPr>
            <a:spLocks noGrp="1" noRot="1" noChangeAspect="1" noChangeArrowheads="1" noTextEdit="1"/>
          </p:cNvSpPr>
          <p:nvPr>
            <p:ph type="sldImg"/>
          </p:nvPr>
        </p:nvSpPr>
        <p:spPr>
          <a:ln/>
        </p:spPr>
      </p:sp>
      <p:sp>
        <p:nvSpPr>
          <p:cNvPr id="385028" name="Rectangle 3"/>
          <p:cNvSpPr>
            <a:spLocks noGrp="1" noChangeArrowheads="1"/>
          </p:cNvSpPr>
          <p:nvPr>
            <p:ph type="body" idx="1"/>
          </p:nvPr>
        </p:nvSpPr>
        <p:spPr>
          <a:noFill/>
          <a:ln/>
        </p:spPr>
        <p:txBody>
          <a:bodyPr/>
          <a:lstStyle/>
          <a:p>
            <a:pPr eaLnBrk="1" hangingPunct="1"/>
            <a:r>
              <a:rPr lang="en-US"/>
              <a:t>fig-6-close_up.jpg</a:t>
            </a:r>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0" name="Rectangle 7"/>
          <p:cNvSpPr>
            <a:spLocks noGrp="1" noChangeArrowheads="1"/>
          </p:cNvSpPr>
          <p:nvPr>
            <p:ph type="sldNum" sz="quarter" idx="5"/>
          </p:nvPr>
        </p:nvSpPr>
        <p:spPr>
          <a:noFill/>
        </p:spPr>
        <p:txBody>
          <a:bodyPr/>
          <a:lstStyle/>
          <a:p>
            <a:fld id="{2C8E1E87-2E9F-4B59-B8B8-310BED76FE14}" type="slidenum">
              <a:rPr lang="en-US" smtClean="0"/>
              <a:pPr/>
              <a:t>201</a:t>
            </a:fld>
            <a:endParaRPr lang="en-US"/>
          </a:p>
        </p:txBody>
      </p:sp>
      <p:sp>
        <p:nvSpPr>
          <p:cNvPr id="386051" name="Rectangle 2"/>
          <p:cNvSpPr>
            <a:spLocks noGrp="1" noRot="1" noChangeAspect="1" noChangeArrowheads="1" noTextEdit="1"/>
          </p:cNvSpPr>
          <p:nvPr>
            <p:ph type="sldImg"/>
          </p:nvPr>
        </p:nvSpPr>
        <p:spPr>
          <a:solidFill>
            <a:srgbClr val="FFFFFF"/>
          </a:solidFill>
          <a:ln/>
        </p:spPr>
      </p:sp>
      <p:sp>
        <p:nvSpPr>
          <p:cNvPr id="38605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fig-6-close_up.jpg</a:t>
            </a:r>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7"/>
          <p:cNvSpPr>
            <a:spLocks noGrp="1" noChangeArrowheads="1"/>
          </p:cNvSpPr>
          <p:nvPr>
            <p:ph type="sldNum" sz="quarter" idx="5"/>
          </p:nvPr>
        </p:nvSpPr>
        <p:spPr>
          <a:noFill/>
        </p:spPr>
        <p:txBody>
          <a:bodyPr/>
          <a:lstStyle/>
          <a:p>
            <a:fld id="{7B3D819C-B85B-470A-A159-116A671499FF}" type="slidenum">
              <a:rPr lang="en-US" smtClean="0"/>
              <a:pPr/>
              <a:t>202</a:t>
            </a:fld>
            <a:endParaRPr lang="en-US"/>
          </a:p>
        </p:txBody>
      </p:sp>
      <p:sp>
        <p:nvSpPr>
          <p:cNvPr id="387075" name="Rectangle 2"/>
          <p:cNvSpPr>
            <a:spLocks noGrp="1" noRot="1" noChangeAspect="1" noChangeArrowheads="1" noTextEdit="1"/>
          </p:cNvSpPr>
          <p:nvPr>
            <p:ph type="sldImg"/>
          </p:nvPr>
        </p:nvSpPr>
        <p:spPr>
          <a:solidFill>
            <a:srgbClr val="FFFFFF"/>
          </a:solidFill>
          <a:ln/>
        </p:spPr>
      </p:sp>
      <p:sp>
        <p:nvSpPr>
          <p:cNvPr id="38707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a:t>fig-6-close_up.jpg</a:t>
            </a:r>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203</a:t>
            </a:fld>
            <a:endParaRPr lang="en-US"/>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204</a:t>
            </a:fld>
            <a:endParaRPr lang="en-US"/>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8" name="Rectangle 7"/>
          <p:cNvSpPr>
            <a:spLocks noGrp="1" noChangeArrowheads="1"/>
          </p:cNvSpPr>
          <p:nvPr>
            <p:ph type="sldNum" sz="quarter" idx="5"/>
          </p:nvPr>
        </p:nvSpPr>
        <p:spPr>
          <a:noFill/>
        </p:spPr>
        <p:txBody>
          <a:bodyPr/>
          <a:lstStyle/>
          <a:p>
            <a:fld id="{386C1A8A-807C-41D8-8D78-325364BC74A2}" type="slidenum">
              <a:rPr lang="en-US" smtClean="0"/>
              <a:pPr/>
              <a:t>205</a:t>
            </a:fld>
            <a:endParaRPr lang="en-US"/>
          </a:p>
        </p:txBody>
      </p:sp>
      <p:sp>
        <p:nvSpPr>
          <p:cNvPr id="388099" name="Rectangle 2"/>
          <p:cNvSpPr>
            <a:spLocks noGrp="1" noRot="1" noChangeAspect="1" noChangeArrowheads="1" noTextEdit="1"/>
          </p:cNvSpPr>
          <p:nvPr>
            <p:ph type="sldImg"/>
          </p:nvPr>
        </p:nvSpPr>
        <p:spPr>
          <a:solidFill>
            <a:srgbClr val="FFFFFF"/>
          </a:solidFill>
          <a:ln/>
        </p:spPr>
      </p:sp>
      <p:sp>
        <p:nvSpPr>
          <p:cNvPr id="38810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2" name="Rectangle 7"/>
          <p:cNvSpPr>
            <a:spLocks noGrp="1" noChangeArrowheads="1"/>
          </p:cNvSpPr>
          <p:nvPr>
            <p:ph type="sldNum" sz="quarter" idx="5"/>
          </p:nvPr>
        </p:nvSpPr>
        <p:spPr>
          <a:noFill/>
        </p:spPr>
        <p:txBody>
          <a:bodyPr/>
          <a:lstStyle/>
          <a:p>
            <a:fld id="{AD377737-E39A-4214-95BE-482D0D99C626}" type="slidenum">
              <a:rPr lang="en-US" smtClean="0"/>
              <a:pPr/>
              <a:t>206</a:t>
            </a:fld>
            <a:endParaRPr lang="en-US"/>
          </a:p>
        </p:txBody>
      </p:sp>
      <p:sp>
        <p:nvSpPr>
          <p:cNvPr id="389123" name="Rectangle 2"/>
          <p:cNvSpPr>
            <a:spLocks noGrp="1" noRot="1" noChangeAspect="1" noChangeArrowheads="1" noTextEdit="1"/>
          </p:cNvSpPr>
          <p:nvPr>
            <p:ph type="sldImg"/>
          </p:nvPr>
        </p:nvSpPr>
        <p:spPr>
          <a:ln/>
        </p:spPr>
      </p:sp>
      <p:sp>
        <p:nvSpPr>
          <p:cNvPr id="389124" name="Rectangle 3"/>
          <p:cNvSpPr>
            <a:spLocks noGrp="1" noChangeArrowheads="1"/>
          </p:cNvSpPr>
          <p:nvPr>
            <p:ph type="body" idx="1"/>
          </p:nvPr>
        </p:nvSpPr>
        <p:spPr>
          <a:noFill/>
          <a:ln/>
        </p:spPr>
        <p:txBody>
          <a:bodyPr/>
          <a:lstStyle/>
          <a:p>
            <a:pPr eaLnBrk="1" hangingPunct="1"/>
            <a:r>
              <a:rPr lang="en-US"/>
              <a:t>&lt;complete-NO_NUM.jpg&gt;, </a:t>
            </a:r>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207</a:t>
            </a:fld>
            <a:endParaRPr lang="en-US"/>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6" name="Rectangle 7"/>
          <p:cNvSpPr>
            <a:spLocks noGrp="1" noChangeArrowheads="1"/>
          </p:cNvSpPr>
          <p:nvPr>
            <p:ph type="sldNum" sz="quarter" idx="5"/>
          </p:nvPr>
        </p:nvSpPr>
        <p:spPr>
          <a:noFill/>
        </p:spPr>
        <p:txBody>
          <a:bodyPr/>
          <a:lstStyle/>
          <a:p>
            <a:fld id="{F48F4B0A-73E4-4F0F-B012-F04D86125896}" type="slidenum">
              <a:rPr lang="en-US" smtClean="0"/>
              <a:pPr/>
              <a:t>208</a:t>
            </a:fld>
            <a:endParaRPr lang="en-US"/>
          </a:p>
        </p:txBody>
      </p:sp>
      <p:sp>
        <p:nvSpPr>
          <p:cNvPr id="390147" name="Rectangle 2"/>
          <p:cNvSpPr>
            <a:spLocks noGrp="1" noRot="1" noChangeAspect="1" noChangeArrowheads="1" noTextEdit="1"/>
          </p:cNvSpPr>
          <p:nvPr>
            <p:ph type="sldImg"/>
          </p:nvPr>
        </p:nvSpPr>
        <p:spPr>
          <a:solidFill>
            <a:srgbClr val="FFFFFF"/>
          </a:solidFill>
          <a:ln/>
        </p:spPr>
      </p:sp>
      <p:sp>
        <p:nvSpPr>
          <p:cNvPr id="39014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&lt;nucleosome_zoom-in.avi&gt;</a:t>
            </a:r>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70" name="Rectangle 7"/>
          <p:cNvSpPr>
            <a:spLocks noGrp="1" noChangeArrowheads="1"/>
          </p:cNvSpPr>
          <p:nvPr>
            <p:ph type="sldNum" sz="quarter" idx="5"/>
          </p:nvPr>
        </p:nvSpPr>
        <p:spPr>
          <a:noFill/>
        </p:spPr>
        <p:txBody>
          <a:bodyPr/>
          <a:lstStyle/>
          <a:p>
            <a:fld id="{CCFA1A7C-754C-42F7-9F9B-6B0298E860DB}" type="slidenum">
              <a:rPr lang="en-US" smtClean="0"/>
              <a:pPr/>
              <a:t>209</a:t>
            </a:fld>
            <a:endParaRPr lang="en-US"/>
          </a:p>
        </p:txBody>
      </p:sp>
      <p:sp>
        <p:nvSpPr>
          <p:cNvPr id="391171" name="Rectangle 2"/>
          <p:cNvSpPr>
            <a:spLocks noGrp="1" noRot="1" noChangeAspect="1" noChangeArrowheads="1" noTextEdit="1"/>
          </p:cNvSpPr>
          <p:nvPr>
            <p:ph type="sldImg"/>
          </p:nvPr>
        </p:nvSpPr>
        <p:spPr>
          <a:solidFill>
            <a:srgbClr val="FFFFFF"/>
          </a:solidFill>
          <a:ln/>
        </p:spPr>
      </p:sp>
      <p:sp>
        <p:nvSpPr>
          <p:cNvPr id="39117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&lt;nucleosome_zoom-label.tif&gt;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5EB84E00-4883-47BE-A437-7F6EFE6E224F}" type="slidenum">
              <a:rPr lang="en-US" smtClean="0"/>
              <a:pPr/>
              <a:t>21</a:t>
            </a:fld>
            <a:endParaRPr lang="en-US"/>
          </a:p>
        </p:txBody>
      </p:sp>
      <p:sp>
        <p:nvSpPr>
          <p:cNvPr id="258051" name="Rectangle 2"/>
          <p:cNvSpPr>
            <a:spLocks noGrp="1" noRot="1" noChangeAspect="1" noChangeArrowheads="1" noTextEdit="1"/>
          </p:cNvSpPr>
          <p:nvPr>
            <p:ph type="sldImg"/>
          </p:nvPr>
        </p:nvSpPr>
        <p:spPr>
          <a:ln/>
        </p:spPr>
      </p:sp>
      <p:sp>
        <p:nvSpPr>
          <p:cNvPr id="258052" name="Rectangle 3"/>
          <p:cNvSpPr>
            <a:spLocks noGrp="1" noChangeArrowheads="1"/>
          </p:cNvSpPr>
          <p:nvPr>
            <p:ph type="body" idx="1"/>
          </p:nvPr>
        </p:nvSpPr>
        <p:spPr>
          <a:noFill/>
          <a:ln/>
        </p:spPr>
        <p:txBody>
          <a:bodyPr/>
          <a:lstStyle/>
          <a:p>
            <a:pPr eaLnBrk="1" hangingPunct="1"/>
            <a:r>
              <a:rPr lang="en-US"/>
              <a:t>Should we regard this as a “coincidence”?  I think not.  Note that this is NOT a 1:1 correspondence between DNA phosphate groups and Nucleosome basic residues, but a 2:1 correspondence.  As we shall see, this is the same ratio we shall see in the Protamine-DNA complex.</a:t>
            </a:r>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4" name="Rectangle 7"/>
          <p:cNvSpPr>
            <a:spLocks noGrp="1" noChangeArrowheads="1"/>
          </p:cNvSpPr>
          <p:nvPr>
            <p:ph type="sldNum" sz="quarter" idx="5"/>
          </p:nvPr>
        </p:nvSpPr>
        <p:spPr>
          <a:noFill/>
        </p:spPr>
        <p:txBody>
          <a:bodyPr/>
          <a:lstStyle/>
          <a:p>
            <a:fld id="{40E5CAD2-074D-4EA3-B8F5-B99C0394E9D1}" type="slidenum">
              <a:rPr lang="en-US" smtClean="0"/>
              <a:pPr/>
              <a:t>210</a:t>
            </a:fld>
            <a:endParaRPr lang="en-US"/>
          </a:p>
        </p:txBody>
      </p:sp>
      <p:sp>
        <p:nvSpPr>
          <p:cNvPr id="392195" name="Rectangle 2"/>
          <p:cNvSpPr>
            <a:spLocks noGrp="1" noRot="1" noChangeAspect="1" noChangeArrowheads="1" noTextEdit="1"/>
          </p:cNvSpPr>
          <p:nvPr>
            <p:ph type="sldImg"/>
          </p:nvPr>
        </p:nvSpPr>
        <p:spPr>
          <a:ln/>
        </p:spPr>
      </p:sp>
      <p:sp>
        <p:nvSpPr>
          <p:cNvPr id="392196" name="Rectangle 3"/>
          <p:cNvSpPr>
            <a:spLocks noGrp="1" noChangeArrowheads="1"/>
          </p:cNvSpPr>
          <p:nvPr>
            <p:ph type="body" idx="1"/>
          </p:nvPr>
        </p:nvSpPr>
        <p:spPr>
          <a:noFill/>
          <a:ln/>
        </p:spPr>
        <p:txBody>
          <a:bodyPr/>
          <a:lstStyle/>
          <a:p>
            <a:pPr eaLnBrk="1" hangingPunct="1"/>
            <a:r>
              <a:rPr lang="en-US"/>
              <a:t>Layer 1 un-colored, layer 2 arginine, layer 3 other basics in blue, layer 4 other basics in red, layer 5 hydrophilics in blue, layer 6 hydrophilics in red</a:t>
            </a:r>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211</a:t>
            </a:fld>
            <a:endParaRPr lang="en-US"/>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8" name="Rectangle 7"/>
          <p:cNvSpPr>
            <a:spLocks noGrp="1" noChangeArrowheads="1"/>
          </p:cNvSpPr>
          <p:nvPr>
            <p:ph type="sldNum" sz="quarter" idx="5"/>
          </p:nvPr>
        </p:nvSpPr>
        <p:spPr>
          <a:noFill/>
        </p:spPr>
        <p:txBody>
          <a:bodyPr/>
          <a:lstStyle/>
          <a:p>
            <a:fld id="{06A26F09-0DD8-4F66-BD9D-9C042B7D162A}" type="slidenum">
              <a:rPr lang="en-US" smtClean="0"/>
              <a:pPr/>
              <a:t>212</a:t>
            </a:fld>
            <a:endParaRPr lang="en-US"/>
          </a:p>
        </p:txBody>
      </p:sp>
      <p:sp>
        <p:nvSpPr>
          <p:cNvPr id="393219" name="Rectangle 2"/>
          <p:cNvSpPr>
            <a:spLocks noGrp="1" noRot="1" noChangeAspect="1" noChangeArrowheads="1" noTextEdit="1"/>
          </p:cNvSpPr>
          <p:nvPr>
            <p:ph type="sldImg"/>
          </p:nvPr>
        </p:nvSpPr>
        <p:spPr>
          <a:solidFill>
            <a:srgbClr val="FFFFFF"/>
          </a:solidFill>
          <a:ln/>
        </p:spPr>
      </p:sp>
      <p:sp>
        <p:nvSpPr>
          <p:cNvPr id="39322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&lt;alpha-helix-w_DNA.avi&gt;</a:t>
            </a:r>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7"/>
          <p:cNvSpPr>
            <a:spLocks noGrp="1" noChangeArrowheads="1"/>
          </p:cNvSpPr>
          <p:nvPr>
            <p:ph type="sldNum" sz="quarter" idx="5"/>
          </p:nvPr>
        </p:nvSpPr>
        <p:spPr>
          <a:noFill/>
        </p:spPr>
        <p:txBody>
          <a:bodyPr/>
          <a:lstStyle/>
          <a:p>
            <a:fld id="{F9362A28-211C-4BE5-9E38-71965C9AD5F0}" type="slidenum">
              <a:rPr lang="en-US" smtClean="0"/>
              <a:pPr/>
              <a:t>213</a:t>
            </a:fld>
            <a:endParaRPr lang="en-US"/>
          </a:p>
        </p:txBody>
      </p:sp>
      <p:sp>
        <p:nvSpPr>
          <p:cNvPr id="394243" name="Rectangle 2"/>
          <p:cNvSpPr>
            <a:spLocks noGrp="1" noRot="1" noChangeAspect="1" noChangeArrowheads="1" noTextEdit="1"/>
          </p:cNvSpPr>
          <p:nvPr>
            <p:ph type="sldImg"/>
          </p:nvPr>
        </p:nvSpPr>
        <p:spPr>
          <a:solidFill>
            <a:srgbClr val="FFFFFF"/>
          </a:solidFill>
          <a:ln/>
        </p:spPr>
      </p:sp>
      <p:sp>
        <p:nvSpPr>
          <p:cNvPr id="39424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&lt;tube-view.avi&gt;</a:t>
            </a:r>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7"/>
          <p:cNvSpPr>
            <a:spLocks noGrp="1" noChangeArrowheads="1"/>
          </p:cNvSpPr>
          <p:nvPr>
            <p:ph type="sldNum" sz="quarter" idx="5"/>
          </p:nvPr>
        </p:nvSpPr>
        <p:spPr>
          <a:noFill/>
        </p:spPr>
        <p:txBody>
          <a:bodyPr/>
          <a:lstStyle/>
          <a:p>
            <a:fld id="{809402CD-7237-4513-9462-C7B5CC3125EC}" type="slidenum">
              <a:rPr lang="en-US" smtClean="0"/>
              <a:pPr/>
              <a:t>214</a:t>
            </a:fld>
            <a:endParaRPr lang="en-US"/>
          </a:p>
        </p:txBody>
      </p:sp>
      <p:sp>
        <p:nvSpPr>
          <p:cNvPr id="395267" name="Rectangle 2"/>
          <p:cNvSpPr>
            <a:spLocks noGrp="1" noRot="1" noChangeAspect="1" noChangeArrowheads="1" noTextEdit="1"/>
          </p:cNvSpPr>
          <p:nvPr>
            <p:ph type="sldImg"/>
          </p:nvPr>
        </p:nvSpPr>
        <p:spPr>
          <a:solidFill>
            <a:srgbClr val="FFFFFF"/>
          </a:solidFill>
          <a:ln/>
        </p:spPr>
      </p:sp>
      <p:sp>
        <p:nvSpPr>
          <p:cNvPr id="39526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130.5 degree beta-sheet, annotated</a:t>
            </a:r>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Rectangle 7"/>
          <p:cNvSpPr>
            <a:spLocks noGrp="1" noChangeArrowheads="1"/>
          </p:cNvSpPr>
          <p:nvPr>
            <p:ph type="sldNum" sz="quarter" idx="5"/>
          </p:nvPr>
        </p:nvSpPr>
        <p:spPr>
          <a:noFill/>
        </p:spPr>
        <p:txBody>
          <a:bodyPr/>
          <a:lstStyle/>
          <a:p>
            <a:fld id="{3545F8A9-A9A0-46E7-86A7-A801A4FB0CF2}" type="slidenum">
              <a:rPr lang="en-US" smtClean="0"/>
              <a:pPr/>
              <a:t>215</a:t>
            </a:fld>
            <a:endParaRPr lang="en-US"/>
          </a:p>
        </p:txBody>
      </p:sp>
      <p:sp>
        <p:nvSpPr>
          <p:cNvPr id="396291" name="Rectangle 2"/>
          <p:cNvSpPr>
            <a:spLocks noGrp="1" noRot="1" noChangeAspect="1" noChangeArrowheads="1" noTextEdit="1"/>
          </p:cNvSpPr>
          <p:nvPr>
            <p:ph type="sldImg"/>
          </p:nvPr>
        </p:nvSpPr>
        <p:spPr>
          <a:solidFill>
            <a:srgbClr val="FFFFFF"/>
          </a:solidFill>
          <a:ln/>
        </p:spPr>
      </p:sp>
      <p:sp>
        <p:nvSpPr>
          <p:cNvPr id="39629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Ramachandran Plot, with blue star indicating phi=-130.5, psi=+130.5</a:t>
            </a:r>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216</a:t>
            </a:fld>
            <a:endParaRPr lang="en-US"/>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4" name="Rectangle 7"/>
          <p:cNvSpPr>
            <a:spLocks noGrp="1" noChangeArrowheads="1"/>
          </p:cNvSpPr>
          <p:nvPr>
            <p:ph type="sldNum" sz="quarter" idx="5"/>
          </p:nvPr>
        </p:nvSpPr>
        <p:spPr>
          <a:noFill/>
        </p:spPr>
        <p:txBody>
          <a:bodyPr/>
          <a:lstStyle/>
          <a:p>
            <a:fld id="{9C64F5B1-3833-4D0E-988B-FC5F10DE7D6D}" type="slidenum">
              <a:rPr lang="en-US" smtClean="0"/>
              <a:pPr/>
              <a:t>217</a:t>
            </a:fld>
            <a:endParaRPr lang="en-US"/>
          </a:p>
        </p:txBody>
      </p:sp>
      <p:sp>
        <p:nvSpPr>
          <p:cNvPr id="397315" name="Rectangle 2"/>
          <p:cNvSpPr>
            <a:spLocks noGrp="1" noRot="1" noChangeAspect="1" noChangeArrowheads="1" noTextEdit="1"/>
          </p:cNvSpPr>
          <p:nvPr>
            <p:ph type="sldImg"/>
          </p:nvPr>
        </p:nvSpPr>
        <p:spPr>
          <a:solidFill>
            <a:srgbClr val="FFFFFF"/>
          </a:solidFill>
          <a:ln/>
        </p:spPr>
      </p:sp>
      <p:sp>
        <p:nvSpPr>
          <p:cNvPr id="39731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&lt;schematic-shrink-100.tif&gt;</a:t>
            </a:r>
          </a:p>
        </p:txBody>
      </p:sp>
    </p:spTree>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Rectangle 7"/>
          <p:cNvSpPr>
            <a:spLocks noGrp="1" noChangeArrowheads="1"/>
          </p:cNvSpPr>
          <p:nvPr>
            <p:ph type="sldNum" sz="quarter" idx="5"/>
          </p:nvPr>
        </p:nvSpPr>
        <p:spPr>
          <a:noFill/>
        </p:spPr>
        <p:txBody>
          <a:bodyPr/>
          <a:lstStyle/>
          <a:p>
            <a:fld id="{5AB9B0FD-8731-4B1B-B509-AD3A9C5B3F4E}" type="slidenum">
              <a:rPr lang="en-US" smtClean="0"/>
              <a:pPr/>
              <a:t>218</a:t>
            </a:fld>
            <a:endParaRPr lang="en-US"/>
          </a:p>
        </p:txBody>
      </p:sp>
      <p:sp>
        <p:nvSpPr>
          <p:cNvPr id="398339" name="Rectangle 2"/>
          <p:cNvSpPr>
            <a:spLocks noGrp="1" noRot="1" noChangeAspect="1" noChangeArrowheads="1" noTextEdit="1"/>
          </p:cNvSpPr>
          <p:nvPr>
            <p:ph type="sldImg"/>
          </p:nvPr>
        </p:nvSpPr>
        <p:spPr>
          <a:solidFill>
            <a:srgbClr val="FFFFFF"/>
          </a:solidFill>
          <a:ln/>
        </p:spPr>
      </p:sp>
      <p:sp>
        <p:nvSpPr>
          <p:cNvPr id="39834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&lt;intercolate.avi&gt;  (Movie of intercalation of adjacent DNA duplex)</a:t>
            </a:r>
          </a:p>
        </p:txBody>
      </p:sp>
    </p:spTree>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Rectangle 7"/>
          <p:cNvSpPr>
            <a:spLocks noGrp="1" noChangeArrowheads="1"/>
          </p:cNvSpPr>
          <p:nvPr>
            <p:ph type="sldNum" sz="quarter" idx="5"/>
          </p:nvPr>
        </p:nvSpPr>
        <p:spPr>
          <a:noFill/>
        </p:spPr>
        <p:txBody>
          <a:bodyPr/>
          <a:lstStyle/>
          <a:p>
            <a:fld id="{875FD534-40DF-4A3E-A45B-BC454423AE15}" type="slidenum">
              <a:rPr lang="en-US" smtClean="0"/>
              <a:pPr/>
              <a:t>219</a:t>
            </a:fld>
            <a:endParaRPr lang="en-US"/>
          </a:p>
        </p:txBody>
      </p:sp>
      <p:sp>
        <p:nvSpPr>
          <p:cNvPr id="399363" name="Rectangle 2"/>
          <p:cNvSpPr>
            <a:spLocks noGrp="1" noRot="1" noChangeAspect="1" noChangeArrowheads="1" noTextEdit="1"/>
          </p:cNvSpPr>
          <p:nvPr>
            <p:ph type="sldImg"/>
          </p:nvPr>
        </p:nvSpPr>
        <p:spPr>
          <a:solidFill>
            <a:srgbClr val="FFFFFF"/>
          </a:solidFill>
          <a:ln/>
        </p:spPr>
      </p:sp>
      <p:sp>
        <p:nvSpPr>
          <p:cNvPr id="39936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&lt;gehring-tetramer.avi&gt;  (BUT WHERE’S THE FILE???)</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22</a:t>
            </a:fld>
            <a:endParaRPr lang="en-US"/>
          </a:p>
        </p:txBody>
      </p:sp>
    </p:spTree>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Rectangle 7"/>
          <p:cNvSpPr>
            <a:spLocks noGrp="1" noChangeArrowheads="1"/>
          </p:cNvSpPr>
          <p:nvPr>
            <p:ph type="sldNum" sz="quarter" idx="5"/>
          </p:nvPr>
        </p:nvSpPr>
        <p:spPr>
          <a:noFill/>
        </p:spPr>
        <p:txBody>
          <a:bodyPr/>
          <a:lstStyle/>
          <a:p>
            <a:fld id="{9DC55867-FFA4-45AA-9018-9CEB004F6F53}" type="slidenum">
              <a:rPr lang="en-US" smtClean="0"/>
              <a:pPr/>
              <a:t>220</a:t>
            </a:fld>
            <a:endParaRPr lang="en-US"/>
          </a:p>
        </p:txBody>
      </p:sp>
      <p:sp>
        <p:nvSpPr>
          <p:cNvPr id="400387" name="Rectangle 2"/>
          <p:cNvSpPr>
            <a:spLocks noGrp="1" noRot="1" noChangeAspect="1" noChangeArrowheads="1" noTextEdit="1"/>
          </p:cNvSpPr>
          <p:nvPr>
            <p:ph type="sldImg"/>
          </p:nvPr>
        </p:nvSpPr>
        <p:spPr>
          <a:solidFill>
            <a:srgbClr val="FFFFFF"/>
          </a:solidFill>
          <a:ln/>
        </p:spPr>
      </p:sp>
      <p:sp>
        <p:nvSpPr>
          <p:cNvPr id="40038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&lt;arg-and-disulfide.tif&gt;</a:t>
            </a:r>
          </a:p>
        </p:txBody>
      </p:sp>
    </p:spTree>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0" name="Rectangle 7"/>
          <p:cNvSpPr>
            <a:spLocks noGrp="1" noChangeArrowheads="1"/>
          </p:cNvSpPr>
          <p:nvPr>
            <p:ph type="sldNum" sz="quarter" idx="5"/>
          </p:nvPr>
        </p:nvSpPr>
        <p:spPr>
          <a:noFill/>
        </p:spPr>
        <p:txBody>
          <a:bodyPr/>
          <a:lstStyle/>
          <a:p>
            <a:fld id="{753EE985-6275-419B-A0DA-5106F3E5FBCF}" type="slidenum">
              <a:rPr lang="en-US" smtClean="0"/>
              <a:pPr/>
              <a:t>221</a:t>
            </a:fld>
            <a:endParaRPr lang="en-US"/>
          </a:p>
        </p:txBody>
      </p:sp>
      <p:sp>
        <p:nvSpPr>
          <p:cNvPr id="401411" name="Rectangle 2"/>
          <p:cNvSpPr>
            <a:spLocks noGrp="1" noRot="1" noChangeAspect="1" noChangeArrowheads="1" noTextEdit="1"/>
          </p:cNvSpPr>
          <p:nvPr>
            <p:ph type="sldImg"/>
          </p:nvPr>
        </p:nvSpPr>
        <p:spPr>
          <a:solidFill>
            <a:srgbClr val="FFFFFF"/>
          </a:solidFill>
          <a:ln/>
        </p:spPr>
      </p:sp>
      <p:sp>
        <p:nvSpPr>
          <p:cNvPr id="40141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a:t>&lt;Fig-4A-amira-proj2.tif&gt;</a:t>
            </a:r>
          </a:p>
        </p:txBody>
      </p:sp>
    </p:spTree>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7"/>
          <p:cNvSpPr>
            <a:spLocks noGrp="1" noChangeArrowheads="1"/>
          </p:cNvSpPr>
          <p:nvPr>
            <p:ph type="sldNum" sz="quarter" idx="5"/>
          </p:nvPr>
        </p:nvSpPr>
        <p:spPr>
          <a:noFill/>
        </p:spPr>
        <p:txBody>
          <a:bodyPr/>
          <a:lstStyle/>
          <a:p>
            <a:fld id="{7A7ABF13-E73A-46F6-BE84-A61282C63A23}" type="slidenum">
              <a:rPr lang="en-US" smtClean="0"/>
              <a:pPr/>
              <a:t>222</a:t>
            </a:fld>
            <a:endParaRPr lang="en-US"/>
          </a:p>
        </p:txBody>
      </p:sp>
      <p:sp>
        <p:nvSpPr>
          <p:cNvPr id="402435" name="Rectangle 2"/>
          <p:cNvSpPr>
            <a:spLocks noGrp="1" noRot="1" noChangeAspect="1" noChangeArrowheads="1" noTextEdit="1"/>
          </p:cNvSpPr>
          <p:nvPr>
            <p:ph type="sldImg"/>
          </p:nvPr>
        </p:nvSpPr>
        <p:spPr>
          <a:solidFill>
            <a:srgbClr val="FFFFFF"/>
          </a:solidFill>
          <a:ln/>
        </p:spPr>
      </p:sp>
      <p:sp>
        <p:nvSpPr>
          <p:cNvPr id="40243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&lt;Fig-4A.tif&gt;</a:t>
            </a:r>
          </a:p>
        </p:txBody>
      </p:sp>
    </p:spTree>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Rectangle 7"/>
          <p:cNvSpPr>
            <a:spLocks noGrp="1" noChangeArrowheads="1"/>
          </p:cNvSpPr>
          <p:nvPr>
            <p:ph type="sldNum" sz="quarter" idx="5"/>
          </p:nvPr>
        </p:nvSpPr>
        <p:spPr>
          <a:noFill/>
        </p:spPr>
        <p:txBody>
          <a:bodyPr/>
          <a:lstStyle/>
          <a:p>
            <a:fld id="{06D72A10-FE29-4694-8990-82C878A36138}" type="slidenum">
              <a:rPr lang="en-US" smtClean="0"/>
              <a:pPr/>
              <a:t>223</a:t>
            </a:fld>
            <a:endParaRPr lang="en-US"/>
          </a:p>
        </p:txBody>
      </p:sp>
      <p:sp>
        <p:nvSpPr>
          <p:cNvPr id="403459" name="Rectangle 2"/>
          <p:cNvSpPr>
            <a:spLocks noGrp="1" noRot="1" noChangeAspect="1" noChangeArrowheads="1" noTextEdit="1"/>
          </p:cNvSpPr>
          <p:nvPr>
            <p:ph type="sldImg"/>
          </p:nvPr>
        </p:nvSpPr>
        <p:spPr>
          <a:solidFill>
            <a:srgbClr val="FFFFFF"/>
          </a:solidFill>
          <a:ln/>
        </p:spPr>
      </p:sp>
      <p:sp>
        <p:nvSpPr>
          <p:cNvPr id="40346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&lt;wu-CDEF.avi&gt;  Movie of whole Wu structure.</a:t>
            </a:r>
          </a:p>
          <a:p>
            <a:pPr eaLnBrk="1" hangingPunct="1"/>
            <a:endParaRPr lang="en-US"/>
          </a:p>
        </p:txBody>
      </p:sp>
    </p:spTree>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Rectangle 7"/>
          <p:cNvSpPr>
            <a:spLocks noGrp="1" noChangeArrowheads="1"/>
          </p:cNvSpPr>
          <p:nvPr>
            <p:ph type="sldNum" sz="quarter" idx="5"/>
          </p:nvPr>
        </p:nvSpPr>
        <p:spPr>
          <a:noFill/>
        </p:spPr>
        <p:txBody>
          <a:bodyPr/>
          <a:lstStyle/>
          <a:p>
            <a:fld id="{AB36FDD2-AC8F-4788-AD46-8088962FB10B}" type="slidenum">
              <a:rPr lang="en-US" smtClean="0"/>
              <a:pPr/>
              <a:t>224</a:t>
            </a:fld>
            <a:endParaRPr lang="en-US"/>
          </a:p>
        </p:txBody>
      </p:sp>
      <p:sp>
        <p:nvSpPr>
          <p:cNvPr id="404483" name="Rectangle 2"/>
          <p:cNvSpPr>
            <a:spLocks noGrp="1" noRot="1" noChangeAspect="1" noChangeArrowheads="1" noTextEdit="1"/>
          </p:cNvSpPr>
          <p:nvPr>
            <p:ph type="sldImg"/>
          </p:nvPr>
        </p:nvSpPr>
        <p:spPr>
          <a:solidFill>
            <a:srgbClr val="FFFFFF"/>
          </a:solidFill>
          <a:ln/>
        </p:spPr>
      </p:sp>
      <p:sp>
        <p:nvSpPr>
          <p:cNvPr id="40448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Movie of bilateral whole-unit-cell intercalation.  &lt;complete-FOR-MOVE.avi&gt;.</a:t>
            </a:r>
          </a:p>
        </p:txBody>
      </p:sp>
    </p:spTree>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Rectangle 7"/>
          <p:cNvSpPr>
            <a:spLocks noGrp="1" noChangeArrowheads="1"/>
          </p:cNvSpPr>
          <p:nvPr>
            <p:ph type="sldNum" sz="quarter" idx="5"/>
          </p:nvPr>
        </p:nvSpPr>
        <p:spPr>
          <a:noFill/>
        </p:spPr>
        <p:txBody>
          <a:bodyPr/>
          <a:lstStyle/>
          <a:p>
            <a:fld id="{F1DB608D-5231-4C35-8712-4D6E0C7C33DE}" type="slidenum">
              <a:rPr lang="en-US" smtClean="0"/>
              <a:pPr/>
              <a:t>225</a:t>
            </a:fld>
            <a:endParaRPr lang="en-US"/>
          </a:p>
        </p:txBody>
      </p:sp>
      <p:sp>
        <p:nvSpPr>
          <p:cNvPr id="405507" name="Rectangle 2"/>
          <p:cNvSpPr>
            <a:spLocks noGrp="1" noRot="1" noChangeAspect="1" noChangeArrowheads="1" noTextEdit="1"/>
          </p:cNvSpPr>
          <p:nvPr>
            <p:ph type="sldImg"/>
          </p:nvPr>
        </p:nvSpPr>
        <p:spPr>
          <a:solidFill>
            <a:srgbClr val="FFFFFF"/>
          </a:solidFill>
          <a:ln/>
        </p:spPr>
      </p:sp>
      <p:sp>
        <p:nvSpPr>
          <p:cNvPr id="40550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&lt;rotate_to_top_A.avi&gt;.  Movie, unit cell rotating from Y-Z projection to X-Z projection.  Motion continued on next slide.</a:t>
            </a:r>
          </a:p>
        </p:txBody>
      </p:sp>
    </p:spTree>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Rectangle 7"/>
          <p:cNvSpPr>
            <a:spLocks noGrp="1" noChangeArrowheads="1"/>
          </p:cNvSpPr>
          <p:nvPr>
            <p:ph type="sldNum" sz="quarter" idx="5"/>
          </p:nvPr>
        </p:nvSpPr>
        <p:spPr>
          <a:noFill/>
        </p:spPr>
        <p:txBody>
          <a:bodyPr/>
          <a:lstStyle/>
          <a:p>
            <a:fld id="{879EE24C-AE0B-4372-B3D0-E26FFB2F2D1E}" type="slidenum">
              <a:rPr lang="en-US" smtClean="0"/>
              <a:pPr/>
              <a:t>226</a:t>
            </a:fld>
            <a:endParaRPr lang="en-US"/>
          </a:p>
        </p:txBody>
      </p:sp>
      <p:sp>
        <p:nvSpPr>
          <p:cNvPr id="406531" name="Rectangle 2"/>
          <p:cNvSpPr>
            <a:spLocks noGrp="1" noRot="1" noChangeAspect="1" noChangeArrowheads="1" noTextEdit="1"/>
          </p:cNvSpPr>
          <p:nvPr>
            <p:ph type="sldImg"/>
          </p:nvPr>
        </p:nvSpPr>
        <p:spPr>
          <a:solidFill>
            <a:srgbClr val="FFFFFF"/>
          </a:solidFill>
          <a:ln/>
        </p:spPr>
      </p:sp>
      <p:sp>
        <p:nvSpPr>
          <p:cNvPr id="40653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&lt;rotate_to_top_B.avi&gt;.  Movie, unit cell tipping over into top view.</a:t>
            </a:r>
          </a:p>
        </p:txBody>
      </p:sp>
    </p:spTree>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4" name="Rectangle 7"/>
          <p:cNvSpPr>
            <a:spLocks noGrp="1" noChangeArrowheads="1"/>
          </p:cNvSpPr>
          <p:nvPr>
            <p:ph type="sldNum" sz="quarter" idx="5"/>
          </p:nvPr>
        </p:nvSpPr>
        <p:spPr>
          <a:noFill/>
        </p:spPr>
        <p:txBody>
          <a:bodyPr/>
          <a:lstStyle/>
          <a:p>
            <a:fld id="{D19C9EAC-8A0C-4EF0-AB1F-93F15C55DD24}" type="slidenum">
              <a:rPr lang="en-US" smtClean="0"/>
              <a:pPr/>
              <a:t>227</a:t>
            </a:fld>
            <a:endParaRPr lang="en-US"/>
          </a:p>
        </p:txBody>
      </p:sp>
      <p:sp>
        <p:nvSpPr>
          <p:cNvPr id="407555" name="Rectangle 2"/>
          <p:cNvSpPr>
            <a:spLocks noGrp="1" noRot="1" noChangeAspect="1" noChangeArrowheads="1" noTextEdit="1"/>
          </p:cNvSpPr>
          <p:nvPr>
            <p:ph type="sldImg"/>
          </p:nvPr>
        </p:nvSpPr>
        <p:spPr>
          <a:solidFill>
            <a:srgbClr val="FFFFFF"/>
          </a:solidFill>
          <a:ln/>
        </p:spPr>
      </p:sp>
      <p:sp>
        <p:nvSpPr>
          <p:cNvPr id="40755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a:t>&lt;LARGE-top_view-4e.jpg &gt;.  “This structure continues for the “length” of the cell”.</a:t>
            </a:r>
          </a:p>
        </p:txBody>
      </p:sp>
    </p:spTree>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7"/>
          <p:cNvSpPr>
            <a:spLocks noGrp="1" noChangeArrowheads="1"/>
          </p:cNvSpPr>
          <p:nvPr>
            <p:ph type="sldNum" sz="quarter" idx="5"/>
          </p:nvPr>
        </p:nvSpPr>
        <p:spPr>
          <a:noFill/>
        </p:spPr>
        <p:txBody>
          <a:bodyPr/>
          <a:lstStyle/>
          <a:p>
            <a:fld id="{356D3902-21A3-4B62-B017-DC85317C3175}" type="slidenum">
              <a:rPr lang="en-US" smtClean="0"/>
              <a:pPr/>
              <a:t>228</a:t>
            </a:fld>
            <a:endParaRPr lang="en-US"/>
          </a:p>
        </p:txBody>
      </p:sp>
      <p:sp>
        <p:nvSpPr>
          <p:cNvPr id="408579" name="Rectangle 2"/>
          <p:cNvSpPr>
            <a:spLocks noGrp="1" noRot="1" noChangeAspect="1" noChangeArrowheads="1" noTextEdit="1"/>
          </p:cNvSpPr>
          <p:nvPr>
            <p:ph type="sldImg"/>
          </p:nvPr>
        </p:nvSpPr>
        <p:spPr>
          <a:solidFill>
            <a:srgbClr val="FFFFFF"/>
          </a:solidFill>
          <a:ln/>
        </p:spPr>
      </p:sp>
      <p:sp>
        <p:nvSpPr>
          <p:cNvPr id="40858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&lt;LARGE-move.avi&gt;.  Movie of second row of DNA-Protein-DNA-Protein moving a length of ½ unit cell.</a:t>
            </a:r>
          </a:p>
        </p:txBody>
      </p:sp>
    </p:spTree>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2" name="Rectangle 7"/>
          <p:cNvSpPr>
            <a:spLocks noGrp="1" noChangeArrowheads="1"/>
          </p:cNvSpPr>
          <p:nvPr>
            <p:ph type="sldNum" sz="quarter" idx="5"/>
          </p:nvPr>
        </p:nvSpPr>
        <p:spPr>
          <a:noFill/>
        </p:spPr>
        <p:txBody>
          <a:bodyPr/>
          <a:lstStyle/>
          <a:p>
            <a:fld id="{6D0D3FE9-369D-48A2-B912-EDAF8842D8BC}" type="slidenum">
              <a:rPr lang="en-US" smtClean="0"/>
              <a:pPr/>
              <a:t>229</a:t>
            </a:fld>
            <a:endParaRPr lang="en-US"/>
          </a:p>
        </p:txBody>
      </p:sp>
      <p:sp>
        <p:nvSpPr>
          <p:cNvPr id="409603" name="Rectangle 2"/>
          <p:cNvSpPr>
            <a:spLocks noGrp="1" noRot="1" noChangeAspect="1" noChangeArrowheads="1" noTextEdit="1"/>
          </p:cNvSpPr>
          <p:nvPr>
            <p:ph type="sldImg"/>
          </p:nvPr>
        </p:nvSpPr>
        <p:spPr>
          <a:solidFill>
            <a:srgbClr val="FFFFFF"/>
          </a:solidFill>
          <a:ln/>
        </p:spPr>
      </p:sp>
      <p:sp>
        <p:nvSpPr>
          <p:cNvPr id="40960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fig-6-close_up.jpg</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p:spPr>
        <p:txBody>
          <a:bodyPr/>
          <a:lstStyle/>
          <a:p>
            <a:fld id="{0214736E-B646-4C71-9900-92DE6A934D7A}" type="slidenum">
              <a:rPr lang="en-US" smtClean="0"/>
              <a:pPr/>
              <a:t>23</a:t>
            </a:fld>
            <a:endParaRPr lang="en-US"/>
          </a:p>
        </p:txBody>
      </p:sp>
      <p:sp>
        <p:nvSpPr>
          <p:cNvPr id="259075" name="Rectangle 2"/>
          <p:cNvSpPr>
            <a:spLocks noGrp="1" noRot="1" noChangeAspect="1" noChangeArrowheads="1" noTextEdit="1"/>
          </p:cNvSpPr>
          <p:nvPr>
            <p:ph type="sldImg"/>
          </p:nvPr>
        </p:nvSpPr>
        <p:spPr>
          <a:solidFill>
            <a:srgbClr val="FFFFFF"/>
          </a:solidFill>
          <a:ln/>
        </p:spPr>
      </p:sp>
      <p:sp>
        <p:nvSpPr>
          <p:cNvPr id="25907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&lt;nucleosome_complete.avi&gt;</a:t>
            </a:r>
          </a:p>
        </p:txBody>
      </p:sp>
    </p:spTree>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230</a:t>
            </a:fld>
            <a:endParaRPr lang="en-US"/>
          </a:p>
        </p:txBody>
      </p:sp>
    </p:spTree>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6" name="Rectangle 7"/>
          <p:cNvSpPr>
            <a:spLocks noGrp="1" noChangeArrowheads="1"/>
          </p:cNvSpPr>
          <p:nvPr>
            <p:ph type="sldNum" sz="quarter" idx="5"/>
          </p:nvPr>
        </p:nvSpPr>
        <p:spPr>
          <a:noFill/>
        </p:spPr>
        <p:txBody>
          <a:bodyPr/>
          <a:lstStyle/>
          <a:p>
            <a:fld id="{1DFA9473-567E-4686-B0B5-59B21AB50992}" type="slidenum">
              <a:rPr lang="en-US" smtClean="0"/>
              <a:pPr/>
              <a:t>231</a:t>
            </a:fld>
            <a:endParaRPr lang="en-US"/>
          </a:p>
        </p:txBody>
      </p:sp>
      <p:sp>
        <p:nvSpPr>
          <p:cNvPr id="410627" name="Rectangle 2"/>
          <p:cNvSpPr>
            <a:spLocks noGrp="1" noRot="1" noChangeAspect="1" noChangeArrowheads="1" noTextEdit="1"/>
          </p:cNvSpPr>
          <p:nvPr>
            <p:ph type="sldImg"/>
          </p:nvPr>
        </p:nvSpPr>
        <p:spPr>
          <a:solidFill>
            <a:srgbClr val="FFFFFF"/>
          </a:solidFill>
          <a:ln/>
        </p:spPr>
      </p:sp>
      <p:sp>
        <p:nvSpPr>
          <p:cNvPr id="41062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Should we regard this as a “coincidence”?  I think not.  Note that this is NOT a 1:1 correspondence between DNA phosphate groups and Nucleosome basic residues, but a 2:1 correspondence.  As we shall see, this is the same ratio we shall see in the Protamine-DNA complex.</a:t>
            </a:r>
          </a:p>
        </p:txBody>
      </p:sp>
    </p:spTree>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232</a:t>
            </a:fld>
            <a:endParaRPr lang="en-US"/>
          </a:p>
        </p:txBody>
      </p:sp>
    </p:spTree>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233</a:t>
            </a:fld>
            <a:endParaRPr lang="en-US"/>
          </a:p>
        </p:txBody>
      </p:sp>
    </p:spTree>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234</a:t>
            </a:fld>
            <a:endParaRPr lang="en-US"/>
          </a:p>
        </p:txBody>
      </p:sp>
    </p:spTree>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0" name="Rectangle 7"/>
          <p:cNvSpPr>
            <a:spLocks noGrp="1" noChangeArrowheads="1"/>
          </p:cNvSpPr>
          <p:nvPr>
            <p:ph type="sldNum" sz="quarter" idx="5"/>
          </p:nvPr>
        </p:nvSpPr>
        <p:spPr>
          <a:noFill/>
        </p:spPr>
        <p:txBody>
          <a:bodyPr/>
          <a:lstStyle/>
          <a:p>
            <a:fld id="{F646E354-68B4-4609-A95C-2433BCAB0902}" type="slidenum">
              <a:rPr lang="en-US" smtClean="0"/>
              <a:pPr/>
              <a:t>235</a:t>
            </a:fld>
            <a:endParaRPr lang="en-US"/>
          </a:p>
        </p:txBody>
      </p:sp>
      <p:sp>
        <p:nvSpPr>
          <p:cNvPr id="411651" name="Rectangle 2"/>
          <p:cNvSpPr>
            <a:spLocks noGrp="1" noRot="1" noChangeAspect="1" noChangeArrowheads="1" noTextEdit="1"/>
          </p:cNvSpPr>
          <p:nvPr>
            <p:ph type="sldImg"/>
          </p:nvPr>
        </p:nvSpPr>
        <p:spPr>
          <a:solidFill>
            <a:srgbClr val="FFFFFF"/>
          </a:solidFill>
          <a:ln/>
        </p:spPr>
      </p:sp>
      <p:sp>
        <p:nvSpPr>
          <p:cNvPr id="41165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&lt;tube-view.avi&gt;</a:t>
            </a:r>
          </a:p>
        </p:txBody>
      </p:sp>
    </p:spTree>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236</a:t>
            </a:fld>
            <a:endParaRPr lang="en-US"/>
          </a:p>
        </p:txBody>
      </p:sp>
    </p:spTree>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237</a:t>
            </a:fld>
            <a:endParaRPr lang="en-US"/>
          </a:p>
        </p:txBody>
      </p:sp>
    </p:spTree>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Slide Image Placeholder 1"/>
          <p:cNvSpPr>
            <a:spLocks noGrp="1" noRot="1" noChangeAspect="1" noTextEdit="1"/>
          </p:cNvSpPr>
          <p:nvPr>
            <p:ph type="sldImg"/>
          </p:nvPr>
        </p:nvSpPr>
        <p:spPr>
          <a:ln/>
        </p:spPr>
      </p:sp>
      <p:sp>
        <p:nvSpPr>
          <p:cNvPr id="412675" name="Notes Placeholder 2"/>
          <p:cNvSpPr>
            <a:spLocks noGrp="1"/>
          </p:cNvSpPr>
          <p:nvPr>
            <p:ph type="body" idx="1"/>
          </p:nvPr>
        </p:nvSpPr>
        <p:spPr>
          <a:noFill/>
          <a:ln/>
        </p:spPr>
        <p:txBody>
          <a:bodyPr/>
          <a:lstStyle/>
          <a:p>
            <a:pPr eaLnBrk="1" hangingPunct="1"/>
            <a:endParaRPr lang="en-US"/>
          </a:p>
        </p:txBody>
      </p:sp>
      <p:sp>
        <p:nvSpPr>
          <p:cNvPr id="412676" name="Slide Number Placeholder 3"/>
          <p:cNvSpPr>
            <a:spLocks noGrp="1"/>
          </p:cNvSpPr>
          <p:nvPr>
            <p:ph type="sldNum" sz="quarter" idx="5"/>
          </p:nvPr>
        </p:nvSpPr>
        <p:spPr>
          <a:noFill/>
        </p:spPr>
        <p:txBody>
          <a:bodyPr/>
          <a:lstStyle/>
          <a:p>
            <a:fld id="{1A7C763D-DDD7-45E6-8563-D3A44ACDDEBD}" type="slidenum">
              <a:rPr lang="en-US" smtClean="0"/>
              <a:pPr/>
              <a:t>238</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p:cNvSpPr>
            <a:spLocks noGrp="1" noChangeArrowheads="1"/>
          </p:cNvSpPr>
          <p:nvPr>
            <p:ph type="sldNum" sz="quarter" idx="5"/>
          </p:nvPr>
        </p:nvSpPr>
        <p:spPr>
          <a:noFill/>
        </p:spPr>
        <p:txBody>
          <a:bodyPr/>
          <a:lstStyle/>
          <a:p>
            <a:fld id="{017B4837-7B58-4B9F-B493-345BEF190AC3}" type="slidenum">
              <a:rPr lang="en-US" smtClean="0"/>
              <a:pPr/>
              <a:t>24</a:t>
            </a:fld>
            <a:endParaRPr lang="en-US"/>
          </a:p>
        </p:txBody>
      </p:sp>
      <p:sp>
        <p:nvSpPr>
          <p:cNvPr id="260099" name="Rectangle 2"/>
          <p:cNvSpPr>
            <a:spLocks noGrp="1" noRot="1" noChangeAspect="1" noChangeArrowheads="1" noTextEdit="1"/>
          </p:cNvSpPr>
          <p:nvPr>
            <p:ph type="sldImg"/>
          </p:nvPr>
        </p:nvSpPr>
        <p:spPr>
          <a:solidFill>
            <a:srgbClr val="FFFFFF"/>
          </a:solidFill>
          <a:ln/>
        </p:spPr>
      </p:sp>
      <p:sp>
        <p:nvSpPr>
          <p:cNvPr id="26010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&lt;hist_oct_arg_highlgt.avi&gt;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p:cNvSpPr>
            <a:spLocks noGrp="1" noChangeArrowheads="1"/>
          </p:cNvSpPr>
          <p:nvPr>
            <p:ph type="sldNum" sz="quarter" idx="5"/>
          </p:nvPr>
        </p:nvSpPr>
        <p:spPr>
          <a:noFill/>
        </p:spPr>
        <p:txBody>
          <a:bodyPr/>
          <a:lstStyle/>
          <a:p>
            <a:fld id="{7D00DE0B-32E8-4EFA-AEE5-F5613FB418DA}" type="slidenum">
              <a:rPr lang="en-US" smtClean="0"/>
              <a:pPr/>
              <a:t>26</a:t>
            </a:fld>
            <a:endParaRPr lang="en-US"/>
          </a:p>
        </p:txBody>
      </p:sp>
      <p:sp>
        <p:nvSpPr>
          <p:cNvPr id="261123" name="Rectangle 2"/>
          <p:cNvSpPr>
            <a:spLocks noGrp="1" noRot="1" noChangeAspect="1" noChangeArrowheads="1" noTextEdit="1"/>
          </p:cNvSpPr>
          <p:nvPr>
            <p:ph type="sldImg"/>
          </p:nvPr>
        </p:nvSpPr>
        <p:spPr>
          <a:solidFill>
            <a:srgbClr val="FFFFFF"/>
          </a:solidFill>
          <a:ln/>
        </p:spPr>
      </p:sp>
      <p:sp>
        <p:nvSpPr>
          <p:cNvPr id="26112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&lt;nucleosome_zoom-in.avi&gt;</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p:cNvSpPr>
            <a:spLocks noGrp="1" noChangeArrowheads="1"/>
          </p:cNvSpPr>
          <p:nvPr>
            <p:ph type="sldNum" sz="quarter" idx="5"/>
          </p:nvPr>
        </p:nvSpPr>
        <p:spPr>
          <a:noFill/>
        </p:spPr>
        <p:txBody>
          <a:bodyPr/>
          <a:lstStyle/>
          <a:p>
            <a:fld id="{05D452F1-69BE-4499-ACDC-AD447A9F155F}" type="slidenum">
              <a:rPr lang="en-US" smtClean="0"/>
              <a:pPr/>
              <a:t>27</a:t>
            </a:fld>
            <a:endParaRPr lang="en-US"/>
          </a:p>
        </p:txBody>
      </p:sp>
      <p:sp>
        <p:nvSpPr>
          <p:cNvPr id="262147" name="Rectangle 2"/>
          <p:cNvSpPr>
            <a:spLocks noGrp="1" noRot="1" noChangeAspect="1" noChangeArrowheads="1" noTextEdit="1"/>
          </p:cNvSpPr>
          <p:nvPr>
            <p:ph type="sldImg"/>
          </p:nvPr>
        </p:nvSpPr>
        <p:spPr>
          <a:solidFill>
            <a:srgbClr val="FFFFFF"/>
          </a:solidFill>
          <a:ln/>
        </p:spPr>
      </p:sp>
      <p:sp>
        <p:nvSpPr>
          <p:cNvPr id="26214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&lt;nucleosome_zoom-label.tif&gt;</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7"/>
          <p:cNvSpPr>
            <a:spLocks noGrp="1" noChangeArrowheads="1"/>
          </p:cNvSpPr>
          <p:nvPr>
            <p:ph type="sldNum" sz="quarter" idx="5"/>
          </p:nvPr>
        </p:nvSpPr>
        <p:spPr>
          <a:noFill/>
        </p:spPr>
        <p:txBody>
          <a:bodyPr/>
          <a:lstStyle/>
          <a:p>
            <a:fld id="{24510BA7-5A4C-444F-ADC9-7890B2EF86C6}" type="slidenum">
              <a:rPr lang="en-US" smtClean="0"/>
              <a:pPr/>
              <a:t>28</a:t>
            </a:fld>
            <a:endParaRPr lang="en-US"/>
          </a:p>
        </p:txBody>
      </p:sp>
      <p:sp>
        <p:nvSpPr>
          <p:cNvPr id="263171" name="Rectangle 2"/>
          <p:cNvSpPr>
            <a:spLocks noGrp="1" noRot="1" noChangeAspect="1" noChangeArrowheads="1" noTextEdit="1"/>
          </p:cNvSpPr>
          <p:nvPr>
            <p:ph type="sldImg"/>
          </p:nvPr>
        </p:nvSpPr>
        <p:spPr>
          <a:solidFill>
            <a:srgbClr val="FFFFFF"/>
          </a:solidFill>
          <a:ln/>
        </p:spPr>
      </p:sp>
      <p:sp>
        <p:nvSpPr>
          <p:cNvPr id="26317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&lt;nucleosome_zoom-label.tif&gt;</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Slide Image Placeholder 1"/>
          <p:cNvSpPr>
            <a:spLocks noGrp="1" noRot="1" noChangeAspect="1" noTextEdit="1"/>
          </p:cNvSpPr>
          <p:nvPr>
            <p:ph type="sldImg"/>
          </p:nvPr>
        </p:nvSpPr>
        <p:spPr>
          <a:ln/>
        </p:spPr>
      </p:sp>
      <p:sp>
        <p:nvSpPr>
          <p:cNvPr id="248835" name="Notes Placeholder 2"/>
          <p:cNvSpPr>
            <a:spLocks noGrp="1"/>
          </p:cNvSpPr>
          <p:nvPr>
            <p:ph type="body" idx="1"/>
          </p:nvPr>
        </p:nvSpPr>
        <p:spPr>
          <a:noFill/>
          <a:ln/>
        </p:spPr>
        <p:txBody>
          <a:bodyPr/>
          <a:lstStyle/>
          <a:p>
            <a:endParaRPr lang="en-US"/>
          </a:p>
        </p:txBody>
      </p:sp>
      <p:sp>
        <p:nvSpPr>
          <p:cNvPr id="248836" name="Slide Number Placeholder 3"/>
          <p:cNvSpPr>
            <a:spLocks noGrp="1"/>
          </p:cNvSpPr>
          <p:nvPr>
            <p:ph type="sldNum" sz="quarter" idx="5"/>
          </p:nvPr>
        </p:nvSpPr>
        <p:spPr>
          <a:noFill/>
        </p:spPr>
        <p:txBody>
          <a:bodyPr/>
          <a:lstStyle/>
          <a:p>
            <a:fld id="{69CA6F6C-1207-4A82-B132-0EFBCEEE0E93}"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p:cNvSpPr>
            <a:spLocks noGrp="1" noChangeArrowheads="1"/>
          </p:cNvSpPr>
          <p:nvPr>
            <p:ph type="sldNum" sz="quarter" idx="5"/>
          </p:nvPr>
        </p:nvSpPr>
        <p:spPr>
          <a:noFill/>
        </p:spPr>
        <p:txBody>
          <a:bodyPr/>
          <a:lstStyle/>
          <a:p>
            <a:fld id="{0A45CCC3-257E-4397-9F5C-D44CC69F25CC}" type="slidenum">
              <a:rPr lang="en-US" smtClean="0"/>
              <a:pPr/>
              <a:t>37</a:t>
            </a:fld>
            <a:endParaRPr lang="en-US"/>
          </a:p>
        </p:txBody>
      </p:sp>
      <p:sp>
        <p:nvSpPr>
          <p:cNvPr id="264195" name="Rectangle 2"/>
          <p:cNvSpPr>
            <a:spLocks noGrp="1" noRot="1" noChangeAspect="1" noChangeArrowheads="1" noTextEdit="1"/>
          </p:cNvSpPr>
          <p:nvPr>
            <p:ph type="sldImg"/>
          </p:nvPr>
        </p:nvSpPr>
        <p:spPr>
          <a:solidFill>
            <a:srgbClr val="FFFFFF"/>
          </a:solidFill>
          <a:ln/>
        </p:spPr>
      </p:sp>
      <p:sp>
        <p:nvSpPr>
          <p:cNvPr id="26419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&lt;Fig-3-Original.jpg&gt;</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7"/>
          <p:cNvSpPr>
            <a:spLocks noGrp="1" noChangeArrowheads="1"/>
          </p:cNvSpPr>
          <p:nvPr>
            <p:ph type="sldNum" sz="quarter" idx="5"/>
          </p:nvPr>
        </p:nvSpPr>
        <p:spPr>
          <a:noFill/>
        </p:spPr>
        <p:txBody>
          <a:bodyPr/>
          <a:lstStyle/>
          <a:p>
            <a:fld id="{89ACFB80-66E0-4E95-8EE9-ADAEAA297D22}" type="slidenum">
              <a:rPr lang="en-US" smtClean="0"/>
              <a:pPr/>
              <a:t>38</a:t>
            </a:fld>
            <a:endParaRPr lang="en-US"/>
          </a:p>
        </p:txBody>
      </p:sp>
      <p:sp>
        <p:nvSpPr>
          <p:cNvPr id="265219" name="Rectangle 2"/>
          <p:cNvSpPr>
            <a:spLocks noGrp="1" noRot="1" noChangeAspect="1" noChangeArrowheads="1" noTextEdit="1"/>
          </p:cNvSpPr>
          <p:nvPr>
            <p:ph type="sldImg"/>
          </p:nvPr>
        </p:nvSpPr>
        <p:spPr>
          <a:solidFill>
            <a:srgbClr val="FFFFFF"/>
          </a:solidFill>
          <a:ln/>
        </p:spPr>
      </p:sp>
      <p:sp>
        <p:nvSpPr>
          <p:cNvPr id="26522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&lt;Fig-3-Original_no-nu.jpg&gt;</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7"/>
          <p:cNvSpPr>
            <a:spLocks noGrp="1" noChangeArrowheads="1"/>
          </p:cNvSpPr>
          <p:nvPr>
            <p:ph type="sldNum" sz="quarter" idx="5"/>
          </p:nvPr>
        </p:nvSpPr>
        <p:spPr>
          <a:noFill/>
        </p:spPr>
        <p:txBody>
          <a:bodyPr/>
          <a:lstStyle/>
          <a:p>
            <a:fld id="{9C419B66-A0B9-4B57-90B6-59E9105FF38E}" type="slidenum">
              <a:rPr lang="en-US" smtClean="0"/>
              <a:pPr/>
              <a:t>39</a:t>
            </a:fld>
            <a:endParaRPr lang="en-US"/>
          </a:p>
        </p:txBody>
      </p:sp>
      <p:sp>
        <p:nvSpPr>
          <p:cNvPr id="266243" name="Rectangle 1026"/>
          <p:cNvSpPr>
            <a:spLocks noGrp="1" noRot="1" noChangeAspect="1" noChangeArrowheads="1" noTextEdit="1"/>
          </p:cNvSpPr>
          <p:nvPr>
            <p:ph type="sldImg"/>
          </p:nvPr>
        </p:nvSpPr>
        <p:spPr>
          <a:solidFill>
            <a:srgbClr val="FFFFFF"/>
          </a:solidFill>
          <a:ln/>
        </p:spPr>
      </p:sp>
      <p:sp>
        <p:nvSpPr>
          <p:cNvPr id="266244" name="Rectangle 1027"/>
          <p:cNvSpPr>
            <a:spLocks noGrp="1" noChangeArrowheads="1"/>
          </p:cNvSpPr>
          <p:nvPr>
            <p:ph type="body" idx="1"/>
          </p:nvPr>
        </p:nvSpPr>
        <p:spPr>
          <a:solidFill>
            <a:srgbClr val="FFFFFF"/>
          </a:solidFill>
          <a:ln>
            <a:solidFill>
              <a:srgbClr val="000000"/>
            </a:solidFill>
          </a:ln>
        </p:spPr>
        <p:txBody>
          <a:bodyPr/>
          <a:lstStyle/>
          <a:p>
            <a:pPr eaLnBrk="1" hangingPunct="1"/>
            <a:r>
              <a:rPr lang="en-US"/>
              <a:t>&lt;Fig-3-Original_no-nu.jpg&gt;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7"/>
          <p:cNvSpPr>
            <a:spLocks noGrp="1" noChangeArrowheads="1"/>
          </p:cNvSpPr>
          <p:nvPr>
            <p:ph type="sldNum" sz="quarter" idx="5"/>
          </p:nvPr>
        </p:nvSpPr>
        <p:spPr>
          <a:noFill/>
        </p:spPr>
        <p:txBody>
          <a:bodyPr/>
          <a:lstStyle/>
          <a:p>
            <a:fld id="{7EAA8601-DDA1-49A6-957A-B4B7F1B2FC3D}" type="slidenum">
              <a:rPr lang="en-US" smtClean="0"/>
              <a:pPr/>
              <a:t>40</a:t>
            </a:fld>
            <a:endParaRPr lang="en-US"/>
          </a:p>
        </p:txBody>
      </p:sp>
      <p:sp>
        <p:nvSpPr>
          <p:cNvPr id="267267" name="Rectangle 1026"/>
          <p:cNvSpPr>
            <a:spLocks noGrp="1" noRot="1" noChangeAspect="1" noChangeArrowheads="1" noTextEdit="1"/>
          </p:cNvSpPr>
          <p:nvPr>
            <p:ph type="sldImg"/>
          </p:nvPr>
        </p:nvSpPr>
        <p:spPr>
          <a:solidFill>
            <a:srgbClr val="FFFFFF"/>
          </a:solidFill>
          <a:ln/>
        </p:spPr>
      </p:sp>
      <p:sp>
        <p:nvSpPr>
          <p:cNvPr id="267268" name="Rectangle 1027"/>
          <p:cNvSpPr>
            <a:spLocks noGrp="1" noChangeArrowheads="1"/>
          </p:cNvSpPr>
          <p:nvPr>
            <p:ph type="body" idx="1"/>
          </p:nvPr>
        </p:nvSpPr>
        <p:spPr>
          <a:solidFill>
            <a:srgbClr val="FFFFFF"/>
          </a:solidFill>
          <a:ln>
            <a:solidFill>
              <a:srgbClr val="000000"/>
            </a:solidFill>
          </a:ln>
        </p:spPr>
        <p:txBody>
          <a:bodyPr/>
          <a:lstStyle/>
          <a:p>
            <a:pPr eaLnBrk="1" hangingPunct="1"/>
            <a:r>
              <a:rPr lang="en-US"/>
              <a:t>&lt;Fig-3-Original_no-nu.jpg&gt;</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7"/>
          <p:cNvSpPr>
            <a:spLocks noGrp="1" noChangeArrowheads="1"/>
          </p:cNvSpPr>
          <p:nvPr>
            <p:ph type="sldNum" sz="quarter" idx="5"/>
          </p:nvPr>
        </p:nvSpPr>
        <p:spPr>
          <a:noFill/>
        </p:spPr>
        <p:txBody>
          <a:bodyPr/>
          <a:lstStyle/>
          <a:p>
            <a:fld id="{ADCA88C8-ABD4-457B-94EB-6718A9A4DA2A}" type="slidenum">
              <a:rPr lang="en-US" smtClean="0"/>
              <a:pPr/>
              <a:t>41</a:t>
            </a:fld>
            <a:endParaRPr lang="en-US"/>
          </a:p>
        </p:txBody>
      </p:sp>
      <p:sp>
        <p:nvSpPr>
          <p:cNvPr id="268291" name="Rectangle 2"/>
          <p:cNvSpPr>
            <a:spLocks noGrp="1" noRot="1" noChangeAspect="1" noChangeArrowheads="1" noTextEdit="1"/>
          </p:cNvSpPr>
          <p:nvPr>
            <p:ph type="sldImg"/>
          </p:nvPr>
        </p:nvSpPr>
        <p:spPr>
          <a:solidFill>
            <a:srgbClr val="FFFFFF"/>
          </a:solidFill>
          <a:ln/>
        </p:spPr>
      </p:sp>
      <p:sp>
        <p:nvSpPr>
          <p:cNvPr id="26829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&lt;Fig-3-Arg.jpg&gt;</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7"/>
          <p:cNvSpPr>
            <a:spLocks noGrp="1" noChangeArrowheads="1"/>
          </p:cNvSpPr>
          <p:nvPr>
            <p:ph type="sldNum" sz="quarter" idx="5"/>
          </p:nvPr>
        </p:nvSpPr>
        <p:spPr>
          <a:noFill/>
        </p:spPr>
        <p:txBody>
          <a:bodyPr/>
          <a:lstStyle/>
          <a:p>
            <a:fld id="{8CF828FE-FC79-43F4-9F8B-225941758207}" type="slidenum">
              <a:rPr lang="en-US" smtClean="0"/>
              <a:pPr/>
              <a:t>42</a:t>
            </a:fld>
            <a:endParaRPr lang="en-US"/>
          </a:p>
        </p:txBody>
      </p:sp>
      <p:sp>
        <p:nvSpPr>
          <p:cNvPr id="269315" name="Rectangle 2"/>
          <p:cNvSpPr>
            <a:spLocks noGrp="1" noRot="1" noChangeAspect="1" noChangeArrowheads="1" noTextEdit="1"/>
          </p:cNvSpPr>
          <p:nvPr>
            <p:ph type="sldImg"/>
          </p:nvPr>
        </p:nvSpPr>
        <p:spPr>
          <a:solidFill>
            <a:srgbClr val="FFFFFF"/>
          </a:solidFill>
          <a:ln/>
        </p:spPr>
      </p:sp>
      <p:sp>
        <p:nvSpPr>
          <p:cNvPr id="26931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&lt;Fig-3-Hydrophilic-1.jpg&gt;  2 lysine, 10 histidine.</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p:cNvSpPr>
            <a:spLocks noGrp="1" noChangeArrowheads="1"/>
          </p:cNvSpPr>
          <p:nvPr>
            <p:ph type="sldNum" sz="quarter" idx="5"/>
          </p:nvPr>
        </p:nvSpPr>
        <p:spPr>
          <a:noFill/>
        </p:spPr>
        <p:txBody>
          <a:bodyPr/>
          <a:lstStyle/>
          <a:p>
            <a:fld id="{C0CF291C-9AC5-4E03-BE0D-943D2E27EA09}" type="slidenum">
              <a:rPr lang="en-US" smtClean="0"/>
              <a:pPr/>
              <a:t>43</a:t>
            </a:fld>
            <a:endParaRPr lang="en-US"/>
          </a:p>
        </p:txBody>
      </p:sp>
      <p:sp>
        <p:nvSpPr>
          <p:cNvPr id="270339" name="Rectangle 1026"/>
          <p:cNvSpPr>
            <a:spLocks noGrp="1" noRot="1" noChangeAspect="1" noChangeArrowheads="1" noTextEdit="1"/>
          </p:cNvSpPr>
          <p:nvPr>
            <p:ph type="sldImg"/>
          </p:nvPr>
        </p:nvSpPr>
        <p:spPr>
          <a:solidFill>
            <a:srgbClr val="FFFFFF"/>
          </a:solidFill>
          <a:ln/>
        </p:spPr>
      </p:sp>
      <p:sp>
        <p:nvSpPr>
          <p:cNvPr id="270340" name="Rectangle 1027"/>
          <p:cNvSpPr>
            <a:spLocks noGrp="1" noChangeArrowheads="1"/>
          </p:cNvSpPr>
          <p:nvPr>
            <p:ph type="body" idx="1"/>
          </p:nvPr>
        </p:nvSpPr>
        <p:spPr>
          <a:solidFill>
            <a:srgbClr val="FFFFFF"/>
          </a:solidFill>
          <a:ln>
            <a:solidFill>
              <a:srgbClr val="000000"/>
            </a:solidFill>
          </a:ln>
        </p:spPr>
        <p:txBody>
          <a:bodyPr/>
          <a:lstStyle/>
          <a:p>
            <a:pPr eaLnBrk="1" hangingPunct="1"/>
            <a:r>
              <a:rPr lang="en-US"/>
              <a:t>&lt;Fig-3-Hydrophilic-1.jpg&gt;  2 lysine, 10 histidine.</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7"/>
          <p:cNvSpPr>
            <a:spLocks noGrp="1" noChangeArrowheads="1"/>
          </p:cNvSpPr>
          <p:nvPr>
            <p:ph type="sldNum" sz="quarter" idx="5"/>
          </p:nvPr>
        </p:nvSpPr>
        <p:spPr>
          <a:noFill/>
        </p:spPr>
        <p:txBody>
          <a:bodyPr/>
          <a:lstStyle/>
          <a:p>
            <a:fld id="{8BB1E70A-893F-4B65-B192-E4FE94E47B8C}" type="slidenum">
              <a:rPr lang="en-US" smtClean="0"/>
              <a:pPr/>
              <a:t>44</a:t>
            </a:fld>
            <a:endParaRPr lang="en-US"/>
          </a:p>
        </p:txBody>
      </p:sp>
      <p:sp>
        <p:nvSpPr>
          <p:cNvPr id="271363" name="Rectangle 2"/>
          <p:cNvSpPr>
            <a:spLocks noGrp="1" noRot="1" noChangeAspect="1" noChangeArrowheads="1" noTextEdit="1"/>
          </p:cNvSpPr>
          <p:nvPr>
            <p:ph type="sldImg"/>
          </p:nvPr>
        </p:nvSpPr>
        <p:spPr>
          <a:solidFill>
            <a:srgbClr val="FFFFFF"/>
          </a:solidFill>
          <a:ln/>
        </p:spPr>
      </p:sp>
      <p:sp>
        <p:nvSpPr>
          <p:cNvPr id="27136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&lt;Fig-3-Arg-Lys-His-2.jpg&gt;</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7"/>
          <p:cNvSpPr>
            <a:spLocks noGrp="1" noChangeArrowheads="1"/>
          </p:cNvSpPr>
          <p:nvPr>
            <p:ph type="sldNum" sz="quarter" idx="5"/>
          </p:nvPr>
        </p:nvSpPr>
        <p:spPr>
          <a:noFill/>
        </p:spPr>
        <p:txBody>
          <a:bodyPr/>
          <a:lstStyle/>
          <a:p>
            <a:fld id="{EA63C701-C561-4647-811C-ADCDF7F11B70}" type="slidenum">
              <a:rPr lang="en-US" smtClean="0"/>
              <a:pPr/>
              <a:t>45</a:t>
            </a:fld>
            <a:endParaRPr lang="en-US"/>
          </a:p>
        </p:txBody>
      </p:sp>
      <p:sp>
        <p:nvSpPr>
          <p:cNvPr id="272387" name="Rectangle 2"/>
          <p:cNvSpPr>
            <a:spLocks noGrp="1" noRot="1" noChangeAspect="1" noChangeArrowheads="1" noTextEdit="1"/>
          </p:cNvSpPr>
          <p:nvPr>
            <p:ph type="sldImg"/>
          </p:nvPr>
        </p:nvSpPr>
        <p:spPr>
          <a:solidFill>
            <a:srgbClr val="FFFFFF"/>
          </a:solidFill>
          <a:ln/>
        </p:spPr>
      </p:sp>
      <p:sp>
        <p:nvSpPr>
          <p:cNvPr id="27238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&lt;Fig-3-Hydrophilic-1.jpg&gt;.  Hydrophilic side chains capable of hydrogen-bonding with water, or with DNA phosphate chains:  tyr, cys, ser, aln, and thr.</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7"/>
          <p:cNvSpPr>
            <a:spLocks noGrp="1" noChangeArrowheads="1"/>
          </p:cNvSpPr>
          <p:nvPr>
            <p:ph type="sldNum" sz="quarter" idx="5"/>
          </p:nvPr>
        </p:nvSpPr>
        <p:spPr>
          <a:noFill/>
        </p:spPr>
        <p:txBody>
          <a:bodyPr/>
          <a:lstStyle/>
          <a:p>
            <a:fld id="{E35BE761-B847-462F-976C-4D6F73D84208}" type="slidenum">
              <a:rPr lang="en-US" smtClean="0"/>
              <a:pPr/>
              <a:t>46</a:t>
            </a:fld>
            <a:endParaRPr lang="en-US"/>
          </a:p>
        </p:txBody>
      </p:sp>
      <p:sp>
        <p:nvSpPr>
          <p:cNvPr id="273411" name="Rectangle 1026"/>
          <p:cNvSpPr>
            <a:spLocks noGrp="1" noRot="1" noChangeAspect="1" noChangeArrowheads="1" noTextEdit="1"/>
          </p:cNvSpPr>
          <p:nvPr>
            <p:ph type="sldImg"/>
          </p:nvPr>
        </p:nvSpPr>
        <p:spPr>
          <a:solidFill>
            <a:srgbClr val="FFFFFF"/>
          </a:solidFill>
          <a:ln/>
        </p:spPr>
      </p:sp>
      <p:sp>
        <p:nvSpPr>
          <p:cNvPr id="273412" name="Rectangle 1027"/>
          <p:cNvSpPr>
            <a:spLocks noGrp="1" noChangeArrowheads="1"/>
          </p:cNvSpPr>
          <p:nvPr>
            <p:ph type="body" idx="1"/>
          </p:nvPr>
        </p:nvSpPr>
        <p:spPr>
          <a:solidFill>
            <a:srgbClr val="FFFFFF"/>
          </a:solidFill>
          <a:ln>
            <a:solidFill>
              <a:srgbClr val="000000"/>
            </a:solidFill>
          </a:ln>
        </p:spPr>
        <p:txBody>
          <a:bodyPr/>
          <a:lstStyle/>
          <a:p>
            <a:pPr eaLnBrk="1" hangingPunct="1"/>
            <a:r>
              <a:rPr lang="en-US"/>
              <a:t>&lt;Fig-3-Hydrophilic-1.jpg&gt;.  Hydrophilic side chains capable of hydrogen-bonding with water, or with DNA phosphate chains:  tyr, cys, ser, aln, and thr.</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7"/>
          <p:cNvSpPr>
            <a:spLocks noGrp="1" noChangeArrowheads="1"/>
          </p:cNvSpPr>
          <p:nvPr>
            <p:ph type="sldNum" sz="quarter" idx="5"/>
          </p:nvPr>
        </p:nvSpPr>
        <p:spPr>
          <a:noFill/>
        </p:spPr>
        <p:txBody>
          <a:bodyPr/>
          <a:lstStyle/>
          <a:p>
            <a:fld id="{BEC46AE4-8D92-4F0D-B857-2B9E9BE9E089}" type="slidenum">
              <a:rPr lang="en-US" smtClean="0"/>
              <a:pPr/>
              <a:t>47</a:t>
            </a:fld>
            <a:endParaRPr lang="en-US"/>
          </a:p>
        </p:txBody>
      </p:sp>
      <p:sp>
        <p:nvSpPr>
          <p:cNvPr id="274435" name="Rectangle 2"/>
          <p:cNvSpPr>
            <a:spLocks noGrp="1" noRot="1" noChangeAspect="1" noChangeArrowheads="1" noTextEdit="1"/>
          </p:cNvSpPr>
          <p:nvPr>
            <p:ph type="sldImg"/>
          </p:nvPr>
        </p:nvSpPr>
        <p:spPr>
          <a:solidFill>
            <a:srgbClr val="FFFFFF"/>
          </a:solidFill>
          <a:ln/>
        </p:spPr>
      </p:sp>
      <p:sp>
        <p:nvSpPr>
          <p:cNvPr id="27443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a:t>&lt;Fig-3-Hydrophilic-2.jpg&gt;</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AE7C917-D51A-4295-BE2A-DA9874990013}" type="slidenum">
              <a:rPr lang="en-US" smtClean="0"/>
              <a:pPr/>
              <a:t>5</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7"/>
          <p:cNvSpPr>
            <a:spLocks noGrp="1" noChangeArrowheads="1"/>
          </p:cNvSpPr>
          <p:nvPr>
            <p:ph type="sldNum" sz="quarter" idx="5"/>
          </p:nvPr>
        </p:nvSpPr>
        <p:spPr>
          <a:noFill/>
        </p:spPr>
        <p:txBody>
          <a:bodyPr/>
          <a:lstStyle/>
          <a:p>
            <a:fld id="{7B521DBB-FF9B-44D9-9817-9A4B87A35ACF}" type="slidenum">
              <a:rPr lang="en-US" smtClean="0"/>
              <a:pPr/>
              <a:t>54</a:t>
            </a:fld>
            <a:endParaRPr lang="en-US"/>
          </a:p>
        </p:txBody>
      </p:sp>
      <p:sp>
        <p:nvSpPr>
          <p:cNvPr id="275459" name="Rectangle 2"/>
          <p:cNvSpPr>
            <a:spLocks noGrp="1" noRot="1" noChangeAspect="1" noChangeArrowheads="1" noTextEdit="1"/>
          </p:cNvSpPr>
          <p:nvPr>
            <p:ph type="sldImg"/>
          </p:nvPr>
        </p:nvSpPr>
        <p:spPr>
          <a:solidFill>
            <a:srgbClr val="FFFFFF"/>
          </a:solidFill>
          <a:ln/>
        </p:spPr>
      </p:sp>
      <p:sp>
        <p:nvSpPr>
          <p:cNvPr id="27546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&lt;alpha-helix-backbone.avi&gt;</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7"/>
          <p:cNvSpPr>
            <a:spLocks noGrp="1" noChangeArrowheads="1"/>
          </p:cNvSpPr>
          <p:nvPr>
            <p:ph type="sldNum" sz="quarter" idx="5"/>
          </p:nvPr>
        </p:nvSpPr>
        <p:spPr>
          <a:noFill/>
        </p:spPr>
        <p:txBody>
          <a:bodyPr/>
          <a:lstStyle/>
          <a:p>
            <a:fld id="{14D39068-B501-45FF-A0D1-16C49F59DE0D}" type="slidenum">
              <a:rPr lang="en-US" smtClean="0"/>
              <a:pPr/>
              <a:t>55</a:t>
            </a:fld>
            <a:endParaRPr lang="en-US"/>
          </a:p>
        </p:txBody>
      </p:sp>
      <p:sp>
        <p:nvSpPr>
          <p:cNvPr id="276483" name="Rectangle 1026"/>
          <p:cNvSpPr>
            <a:spLocks noGrp="1" noRot="1" noChangeAspect="1" noChangeArrowheads="1" noTextEdit="1"/>
          </p:cNvSpPr>
          <p:nvPr>
            <p:ph type="sldImg"/>
          </p:nvPr>
        </p:nvSpPr>
        <p:spPr>
          <a:solidFill>
            <a:srgbClr val="FFFFFF"/>
          </a:solidFill>
          <a:ln/>
        </p:spPr>
      </p:sp>
      <p:sp>
        <p:nvSpPr>
          <p:cNvPr id="276484" name="Rectangle 1027"/>
          <p:cNvSpPr>
            <a:spLocks noGrp="1" noChangeArrowheads="1"/>
          </p:cNvSpPr>
          <p:nvPr>
            <p:ph type="body" idx="1"/>
          </p:nvPr>
        </p:nvSpPr>
        <p:spPr>
          <a:solidFill>
            <a:srgbClr val="FFFFFF"/>
          </a:solidFill>
          <a:ln>
            <a:solidFill>
              <a:srgbClr val="000000"/>
            </a:solidFill>
          </a:ln>
        </p:spPr>
        <p:txBody>
          <a:bodyPr/>
          <a:lstStyle/>
          <a:p>
            <a:pPr eaLnBrk="1" hangingPunct="1"/>
            <a:r>
              <a:rPr lang="en-US"/>
              <a:t>&lt;Cube-perspective.jpg&gt;</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7"/>
          <p:cNvSpPr>
            <a:spLocks noGrp="1" noChangeArrowheads="1"/>
          </p:cNvSpPr>
          <p:nvPr>
            <p:ph type="sldNum" sz="quarter" idx="5"/>
          </p:nvPr>
        </p:nvSpPr>
        <p:spPr>
          <a:noFill/>
        </p:spPr>
        <p:txBody>
          <a:bodyPr/>
          <a:lstStyle/>
          <a:p>
            <a:fld id="{EEF224E3-826B-4EAD-808D-DD449ACDEAFF}" type="slidenum">
              <a:rPr lang="en-US" smtClean="0"/>
              <a:pPr/>
              <a:t>56</a:t>
            </a:fld>
            <a:endParaRPr lang="en-US"/>
          </a:p>
        </p:txBody>
      </p:sp>
      <p:sp>
        <p:nvSpPr>
          <p:cNvPr id="277507" name="Rectangle 1026"/>
          <p:cNvSpPr>
            <a:spLocks noGrp="1" noRot="1" noChangeAspect="1" noChangeArrowheads="1" noTextEdit="1"/>
          </p:cNvSpPr>
          <p:nvPr>
            <p:ph type="sldImg"/>
          </p:nvPr>
        </p:nvSpPr>
        <p:spPr>
          <a:solidFill>
            <a:srgbClr val="FFFFFF"/>
          </a:solidFill>
          <a:ln/>
        </p:spPr>
      </p:sp>
      <p:sp>
        <p:nvSpPr>
          <p:cNvPr id="277508" name="Rectangle 1027"/>
          <p:cNvSpPr>
            <a:spLocks noGrp="1" noChangeArrowheads="1"/>
          </p:cNvSpPr>
          <p:nvPr>
            <p:ph type="body" idx="1"/>
          </p:nvPr>
        </p:nvSpPr>
        <p:spPr>
          <a:solidFill>
            <a:srgbClr val="FFFFFF"/>
          </a:solidFill>
          <a:ln>
            <a:solidFill>
              <a:srgbClr val="000000"/>
            </a:solidFill>
          </a:ln>
        </p:spPr>
        <p:txBody>
          <a:bodyPr/>
          <a:lstStyle/>
          <a:p>
            <a:pPr eaLnBrk="1" hangingPunct="1"/>
            <a:r>
              <a:rPr lang="en-US"/>
              <a:t>&lt;alpha-helix-backbone.avi&gt;</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p:cNvSpPr>
            <a:spLocks noGrp="1" noChangeArrowheads="1"/>
          </p:cNvSpPr>
          <p:nvPr>
            <p:ph type="sldNum" sz="quarter" idx="5"/>
          </p:nvPr>
        </p:nvSpPr>
        <p:spPr>
          <a:noFill/>
        </p:spPr>
        <p:txBody>
          <a:bodyPr/>
          <a:lstStyle/>
          <a:p>
            <a:fld id="{CB59DAA1-1EB5-4C93-87A6-FAE5BCA9C92C}" type="slidenum">
              <a:rPr lang="en-US" smtClean="0"/>
              <a:pPr/>
              <a:t>58</a:t>
            </a:fld>
            <a:endParaRPr lang="en-US"/>
          </a:p>
        </p:txBody>
      </p:sp>
      <p:sp>
        <p:nvSpPr>
          <p:cNvPr id="278531" name="Rectangle 2"/>
          <p:cNvSpPr>
            <a:spLocks noGrp="1" noRot="1" noChangeAspect="1" noChangeArrowheads="1" noTextEdit="1"/>
          </p:cNvSpPr>
          <p:nvPr>
            <p:ph type="sldImg"/>
          </p:nvPr>
        </p:nvSpPr>
        <p:spPr>
          <a:solidFill>
            <a:srgbClr val="FFFFFF"/>
          </a:solidFill>
          <a:ln/>
        </p:spPr>
      </p:sp>
      <p:sp>
        <p:nvSpPr>
          <p:cNvPr id="27853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&lt;alpha-helix-backbone.avi&gt;</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7"/>
          <p:cNvSpPr>
            <a:spLocks noGrp="1" noChangeArrowheads="1"/>
          </p:cNvSpPr>
          <p:nvPr>
            <p:ph type="sldNum" sz="quarter" idx="5"/>
          </p:nvPr>
        </p:nvSpPr>
        <p:spPr>
          <a:noFill/>
        </p:spPr>
        <p:txBody>
          <a:bodyPr/>
          <a:lstStyle/>
          <a:p>
            <a:fld id="{568A5210-C1BC-4C3A-B74F-1998631FAD96}" type="slidenum">
              <a:rPr lang="en-US" smtClean="0"/>
              <a:pPr/>
              <a:t>59</a:t>
            </a:fld>
            <a:endParaRPr lang="en-US"/>
          </a:p>
        </p:txBody>
      </p:sp>
      <p:sp>
        <p:nvSpPr>
          <p:cNvPr id="279555" name="Rectangle 2"/>
          <p:cNvSpPr>
            <a:spLocks noGrp="1" noRot="1" noChangeAspect="1" noChangeArrowheads="1" noTextEdit="1"/>
          </p:cNvSpPr>
          <p:nvPr>
            <p:ph type="sldImg"/>
          </p:nvPr>
        </p:nvSpPr>
        <p:spPr>
          <a:solidFill>
            <a:srgbClr val="FFFFFF"/>
          </a:solidFill>
          <a:ln/>
        </p:spPr>
      </p:sp>
      <p:sp>
        <p:nvSpPr>
          <p:cNvPr id="27955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&lt;alpha-helix-complete.avi&gt;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Slide Image Placeholder 1"/>
          <p:cNvSpPr>
            <a:spLocks noGrp="1" noRot="1" noChangeAspect="1" noTextEdit="1"/>
          </p:cNvSpPr>
          <p:nvPr>
            <p:ph type="sldImg"/>
          </p:nvPr>
        </p:nvSpPr>
        <p:spPr>
          <a:ln/>
        </p:spPr>
      </p:sp>
      <p:sp>
        <p:nvSpPr>
          <p:cNvPr id="251907" name="Notes Placeholder 2"/>
          <p:cNvSpPr>
            <a:spLocks noGrp="1"/>
          </p:cNvSpPr>
          <p:nvPr>
            <p:ph type="body" idx="1"/>
          </p:nvPr>
        </p:nvSpPr>
        <p:spPr>
          <a:noFill/>
          <a:ln/>
        </p:spPr>
        <p:txBody>
          <a:bodyPr/>
          <a:lstStyle/>
          <a:p>
            <a:pPr eaLnBrk="1" hangingPunct="1"/>
            <a:endParaRPr lang="en-US"/>
          </a:p>
        </p:txBody>
      </p:sp>
      <p:sp>
        <p:nvSpPr>
          <p:cNvPr id="251908" name="Slide Number Placeholder 3"/>
          <p:cNvSpPr>
            <a:spLocks noGrp="1"/>
          </p:cNvSpPr>
          <p:nvPr>
            <p:ph type="sldNum" sz="quarter" idx="5"/>
          </p:nvPr>
        </p:nvSpPr>
        <p:spPr>
          <a:noFill/>
        </p:spPr>
        <p:txBody>
          <a:bodyPr/>
          <a:lstStyle/>
          <a:p>
            <a:fld id="{1FBDBA22-CC3C-41DC-818E-73EC94864817}" type="slidenum">
              <a:rPr lang="en-US" smtClean="0"/>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7"/>
          <p:cNvSpPr>
            <a:spLocks noGrp="1" noChangeArrowheads="1"/>
          </p:cNvSpPr>
          <p:nvPr>
            <p:ph type="sldNum" sz="quarter" idx="5"/>
          </p:nvPr>
        </p:nvSpPr>
        <p:spPr>
          <a:noFill/>
        </p:spPr>
        <p:txBody>
          <a:bodyPr/>
          <a:lstStyle/>
          <a:p>
            <a:fld id="{B0149F0B-04D8-41CE-92B0-2B42BE2F85FD}" type="slidenum">
              <a:rPr lang="en-US" smtClean="0"/>
              <a:pPr/>
              <a:t>60</a:t>
            </a:fld>
            <a:endParaRPr lang="en-US"/>
          </a:p>
        </p:txBody>
      </p:sp>
      <p:sp>
        <p:nvSpPr>
          <p:cNvPr id="280579" name="Rectangle 2"/>
          <p:cNvSpPr>
            <a:spLocks noGrp="1" noRot="1" noChangeAspect="1" noChangeArrowheads="1" noTextEdit="1"/>
          </p:cNvSpPr>
          <p:nvPr>
            <p:ph type="sldImg"/>
          </p:nvPr>
        </p:nvSpPr>
        <p:spPr>
          <a:solidFill>
            <a:srgbClr val="FFFFFF"/>
          </a:solidFill>
          <a:ln/>
        </p:spPr>
      </p:sp>
      <p:sp>
        <p:nvSpPr>
          <p:cNvPr id="28058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&lt;alpha-helix-highlighted.avi&gt;</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7"/>
          <p:cNvSpPr>
            <a:spLocks noGrp="1" noChangeArrowheads="1"/>
          </p:cNvSpPr>
          <p:nvPr>
            <p:ph type="sldNum" sz="quarter" idx="5"/>
          </p:nvPr>
        </p:nvSpPr>
        <p:spPr>
          <a:noFill/>
        </p:spPr>
        <p:txBody>
          <a:bodyPr/>
          <a:lstStyle/>
          <a:p>
            <a:fld id="{E4EE9659-A582-4F80-AAA5-0ED2121CF8E3}" type="slidenum">
              <a:rPr lang="en-US" smtClean="0"/>
              <a:pPr/>
              <a:t>61</a:t>
            </a:fld>
            <a:endParaRPr lang="en-US"/>
          </a:p>
        </p:txBody>
      </p:sp>
      <p:sp>
        <p:nvSpPr>
          <p:cNvPr id="281603" name="Rectangle 2"/>
          <p:cNvSpPr>
            <a:spLocks noGrp="1" noRot="1" noChangeAspect="1" noChangeArrowheads="1" noTextEdit="1"/>
          </p:cNvSpPr>
          <p:nvPr>
            <p:ph type="sldImg"/>
          </p:nvPr>
        </p:nvSpPr>
        <p:spPr>
          <a:solidFill>
            <a:srgbClr val="FFFFFF"/>
          </a:solidFill>
          <a:ln/>
        </p:spPr>
      </p:sp>
      <p:sp>
        <p:nvSpPr>
          <p:cNvPr id="28160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&lt;alpha-helix-top-view.tif&gt;</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7"/>
          <p:cNvSpPr>
            <a:spLocks noGrp="1" noChangeArrowheads="1"/>
          </p:cNvSpPr>
          <p:nvPr>
            <p:ph type="sldNum" sz="quarter" idx="5"/>
          </p:nvPr>
        </p:nvSpPr>
        <p:spPr>
          <a:noFill/>
        </p:spPr>
        <p:txBody>
          <a:bodyPr/>
          <a:lstStyle/>
          <a:p>
            <a:fld id="{81F38DC6-6DB8-4219-BE24-5E63A2DCD980}" type="slidenum">
              <a:rPr lang="en-US" smtClean="0"/>
              <a:pPr/>
              <a:t>62</a:t>
            </a:fld>
            <a:endParaRPr lang="en-US"/>
          </a:p>
        </p:txBody>
      </p:sp>
      <p:sp>
        <p:nvSpPr>
          <p:cNvPr id="282627" name="Rectangle 2"/>
          <p:cNvSpPr>
            <a:spLocks noGrp="1" noRot="1" noChangeAspect="1" noChangeArrowheads="1" noTextEdit="1"/>
          </p:cNvSpPr>
          <p:nvPr>
            <p:ph type="sldImg"/>
          </p:nvPr>
        </p:nvSpPr>
        <p:spPr>
          <a:solidFill>
            <a:srgbClr val="FFFFFF"/>
          </a:solidFill>
          <a:ln/>
        </p:spPr>
      </p:sp>
      <p:sp>
        <p:nvSpPr>
          <p:cNvPr id="28262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&lt;alpha-helix-w_DNA.avi&gt;</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7"/>
          <p:cNvSpPr>
            <a:spLocks noGrp="1" noChangeArrowheads="1"/>
          </p:cNvSpPr>
          <p:nvPr>
            <p:ph type="sldNum" sz="quarter" idx="5"/>
          </p:nvPr>
        </p:nvSpPr>
        <p:spPr>
          <a:noFill/>
        </p:spPr>
        <p:txBody>
          <a:bodyPr/>
          <a:lstStyle/>
          <a:p>
            <a:fld id="{17DE4D3A-0147-451D-B256-2805FB71415A}" type="slidenum">
              <a:rPr lang="en-US" smtClean="0"/>
              <a:pPr/>
              <a:t>63</a:t>
            </a:fld>
            <a:endParaRPr lang="en-US"/>
          </a:p>
        </p:txBody>
      </p:sp>
      <p:sp>
        <p:nvSpPr>
          <p:cNvPr id="283651" name="Rectangle 2"/>
          <p:cNvSpPr>
            <a:spLocks noGrp="1" noRot="1" noChangeAspect="1" noChangeArrowheads="1" noTextEdit="1"/>
          </p:cNvSpPr>
          <p:nvPr>
            <p:ph type="sldImg"/>
          </p:nvPr>
        </p:nvSpPr>
        <p:spPr>
          <a:solidFill>
            <a:srgbClr val="FFFFFF"/>
          </a:solidFill>
          <a:ln/>
        </p:spPr>
      </p:sp>
      <p:sp>
        <p:nvSpPr>
          <p:cNvPr id="28365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&lt;tube-view.avi&gt;</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65</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66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67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7"/>
          <p:cNvSpPr>
            <a:spLocks noGrp="1" noChangeArrowheads="1"/>
          </p:cNvSpPr>
          <p:nvPr>
            <p:ph type="sldNum" sz="quarter" idx="5"/>
          </p:nvPr>
        </p:nvSpPr>
        <p:spPr>
          <a:noFill/>
        </p:spPr>
        <p:txBody>
          <a:bodyPr/>
          <a:lstStyle/>
          <a:p>
            <a:fld id="{0AE95B6D-FB68-4B21-B4EE-5D425CF90AE8}" type="slidenum">
              <a:rPr lang="en-US" smtClean="0"/>
              <a:pPr/>
              <a:t>7</a:t>
            </a:fld>
            <a:endParaRPr lang="en-US"/>
          </a:p>
        </p:txBody>
      </p:sp>
      <p:sp>
        <p:nvSpPr>
          <p:cNvPr id="252931" name="Rectangle 2"/>
          <p:cNvSpPr>
            <a:spLocks noGrp="1" noRot="1" noChangeAspect="1" noChangeArrowheads="1" noTextEdit="1"/>
          </p:cNvSpPr>
          <p:nvPr>
            <p:ph type="sldImg"/>
          </p:nvPr>
        </p:nvSpPr>
        <p:spPr>
          <a:solidFill>
            <a:srgbClr val="FFFFFF"/>
          </a:solidFill>
          <a:ln/>
        </p:spPr>
      </p:sp>
      <p:sp>
        <p:nvSpPr>
          <p:cNvPr id="25293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&lt;complete-FOR-MOVE-0.jpg&gt;.  Starting slide for movie showing bilateral whole-unit-cell intercalation.</a:t>
            </a: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7"/>
          <p:cNvSpPr>
            <a:spLocks noGrp="1" noChangeArrowheads="1"/>
          </p:cNvSpPr>
          <p:nvPr>
            <p:ph type="sldNum" sz="quarter" idx="5"/>
          </p:nvPr>
        </p:nvSpPr>
        <p:spPr>
          <a:noFill/>
        </p:spPr>
        <p:txBody>
          <a:bodyPr/>
          <a:lstStyle/>
          <a:p>
            <a:fld id="{EED4F21E-7B81-43F8-A025-D2AA3A627719}" type="slidenum">
              <a:rPr lang="en-US" smtClean="0"/>
              <a:pPr/>
              <a:t>70</a:t>
            </a:fld>
            <a:endParaRPr lang="en-US"/>
          </a:p>
        </p:txBody>
      </p:sp>
      <p:sp>
        <p:nvSpPr>
          <p:cNvPr id="284675" name="Rectangle 2"/>
          <p:cNvSpPr>
            <a:spLocks noGrp="1" noRot="1" noChangeAspect="1" noChangeArrowheads="1" noTextEdit="1"/>
          </p:cNvSpPr>
          <p:nvPr>
            <p:ph type="sldImg"/>
          </p:nvPr>
        </p:nvSpPr>
        <p:spPr>
          <a:solidFill>
            <a:srgbClr val="FFFFFF"/>
          </a:solidFill>
          <a:ln/>
        </p:spPr>
      </p:sp>
      <p:sp>
        <p:nvSpPr>
          <p:cNvPr id="28467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Fully-extended beta-sheet, with phi=psi=180 degrees</a:t>
            </a: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7"/>
          <p:cNvSpPr>
            <a:spLocks noGrp="1" noChangeArrowheads="1"/>
          </p:cNvSpPr>
          <p:nvPr>
            <p:ph type="sldNum" sz="quarter" idx="5"/>
          </p:nvPr>
        </p:nvSpPr>
        <p:spPr>
          <a:noFill/>
        </p:spPr>
        <p:txBody>
          <a:bodyPr/>
          <a:lstStyle/>
          <a:p>
            <a:fld id="{B9178A51-D443-42A6-B873-61B8C185EA71}" type="slidenum">
              <a:rPr lang="en-US" smtClean="0"/>
              <a:pPr/>
              <a:t>71</a:t>
            </a:fld>
            <a:endParaRPr lang="en-US"/>
          </a:p>
        </p:txBody>
      </p:sp>
      <p:sp>
        <p:nvSpPr>
          <p:cNvPr id="285699" name="Rectangle 2"/>
          <p:cNvSpPr>
            <a:spLocks noGrp="1" noRot="1" noChangeAspect="1" noChangeArrowheads="1" noTextEdit="1"/>
          </p:cNvSpPr>
          <p:nvPr>
            <p:ph type="sldImg"/>
          </p:nvPr>
        </p:nvSpPr>
        <p:spPr>
          <a:solidFill>
            <a:srgbClr val="FFFFFF"/>
          </a:solidFill>
          <a:ln/>
        </p:spPr>
      </p:sp>
      <p:sp>
        <p:nvSpPr>
          <p:cNvPr id="28570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Fully-extended beta-sheet with dihedral angles and inter-residue spacing indicated</a:t>
            </a: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7"/>
          <p:cNvSpPr>
            <a:spLocks noGrp="1" noChangeArrowheads="1"/>
          </p:cNvSpPr>
          <p:nvPr>
            <p:ph type="sldNum" sz="quarter" idx="5"/>
          </p:nvPr>
        </p:nvSpPr>
        <p:spPr>
          <a:noFill/>
        </p:spPr>
        <p:txBody>
          <a:bodyPr/>
          <a:lstStyle/>
          <a:p>
            <a:fld id="{F7CBC1CD-1DDD-45B5-BA12-B1EEE020B7C8}" type="slidenum">
              <a:rPr lang="en-US" smtClean="0"/>
              <a:pPr/>
              <a:t>72</a:t>
            </a:fld>
            <a:endParaRPr lang="en-US"/>
          </a:p>
        </p:txBody>
      </p:sp>
      <p:sp>
        <p:nvSpPr>
          <p:cNvPr id="286723" name="Rectangle 2"/>
          <p:cNvSpPr>
            <a:spLocks noGrp="1" noRot="1" noChangeAspect="1" noChangeArrowheads="1" noTextEdit="1"/>
          </p:cNvSpPr>
          <p:nvPr>
            <p:ph type="sldImg"/>
          </p:nvPr>
        </p:nvSpPr>
        <p:spPr>
          <a:solidFill>
            <a:srgbClr val="FFFFFF"/>
          </a:solidFill>
          <a:ln/>
        </p:spPr>
      </p:sp>
      <p:sp>
        <p:nvSpPr>
          <p:cNvPr id="28672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&lt;beta-length180.avi&gt;  Rotating movie of fully-extended beta-sheet.</a:t>
            </a: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7"/>
          <p:cNvSpPr>
            <a:spLocks noGrp="1" noChangeArrowheads="1"/>
          </p:cNvSpPr>
          <p:nvPr>
            <p:ph type="sldNum" sz="quarter" idx="5"/>
          </p:nvPr>
        </p:nvSpPr>
        <p:spPr>
          <a:noFill/>
        </p:spPr>
        <p:txBody>
          <a:bodyPr/>
          <a:lstStyle/>
          <a:p>
            <a:fld id="{7A41F2A6-6604-48F0-8862-2AB379626389}" type="slidenum">
              <a:rPr lang="en-US" smtClean="0"/>
              <a:pPr/>
              <a:t>73</a:t>
            </a:fld>
            <a:endParaRPr lang="en-US"/>
          </a:p>
        </p:txBody>
      </p:sp>
      <p:sp>
        <p:nvSpPr>
          <p:cNvPr id="287747" name="Rectangle 2"/>
          <p:cNvSpPr>
            <a:spLocks noGrp="1" noRot="1" noChangeAspect="1" noChangeArrowheads="1" noTextEdit="1"/>
          </p:cNvSpPr>
          <p:nvPr>
            <p:ph type="sldImg"/>
          </p:nvPr>
        </p:nvSpPr>
        <p:spPr>
          <a:solidFill>
            <a:srgbClr val="FFFFFF"/>
          </a:solidFill>
          <a:ln/>
        </p:spPr>
      </p:sp>
      <p:sp>
        <p:nvSpPr>
          <p:cNvPr id="28774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&lt;beta-length-change.avi&gt;  Movie of shrinking phi &amp; psi angles, from 180</a:t>
            </a:r>
            <a:r>
              <a:rPr lang="en-US">
                <a:sym typeface="Wingdings" pitchFamily="2" charset="2"/>
              </a:rPr>
              <a:t> +/- 130.5 degrees.</a:t>
            </a:r>
            <a:endParaRPr lang="en-US"/>
          </a:p>
          <a:p>
            <a:pPr eaLnBrk="1" hangingPunct="1"/>
            <a:endParaRPr lang="en-US"/>
          </a:p>
          <a:p>
            <a:pPr eaLnBrk="1" hangingPunct="1"/>
            <a:r>
              <a:rPr lang="en-US"/>
              <a:t>Presumably opens with still image &lt;beta-length180.tif&gt;, but it’s embedded, and it doesn’t appear in any menus.  Arrow appears at 19 sec, but gets covered by movie, and I CANNOT BRING IT TO THE FOREFRONT (I’ve tried everything).  Movie starts 4 sec after arrow, L=2 sec.  Final image presumably &lt;beta-length131.tif&gt;, but I think it’s actually just the end of the movie.  </a:t>
            </a:r>
          </a:p>
          <a:p>
            <a:pPr eaLnBrk="1" hangingPunct="1"/>
            <a:endParaRPr lang="en-US"/>
          </a:p>
          <a:p>
            <a:pPr eaLnBrk="1" hangingPunct="1"/>
            <a:r>
              <a:rPr lang="en-US"/>
              <a:t>You can push the arrow to the back, but you CAN’T BRING IT TO THE FRONT.  Die Gates, you miserable bastard.  This slide worked fine before Windows “7”.</a:t>
            </a:r>
          </a:p>
          <a:p>
            <a:pPr eaLnBrk="1" hangingPunct="1"/>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7"/>
          <p:cNvSpPr>
            <a:spLocks noGrp="1" noChangeArrowheads="1"/>
          </p:cNvSpPr>
          <p:nvPr>
            <p:ph type="sldNum" sz="quarter" idx="5"/>
          </p:nvPr>
        </p:nvSpPr>
        <p:spPr>
          <a:noFill/>
        </p:spPr>
        <p:txBody>
          <a:bodyPr/>
          <a:lstStyle/>
          <a:p>
            <a:fld id="{8114B511-26CC-4B3D-8932-76E99490EC2C}" type="slidenum">
              <a:rPr lang="en-US" smtClean="0"/>
              <a:pPr/>
              <a:t>74</a:t>
            </a:fld>
            <a:endParaRPr lang="en-US"/>
          </a:p>
        </p:txBody>
      </p:sp>
      <p:sp>
        <p:nvSpPr>
          <p:cNvPr id="288771" name="Rectangle 2"/>
          <p:cNvSpPr>
            <a:spLocks noGrp="1" noRot="1" noChangeAspect="1" noChangeArrowheads="1" noTextEdit="1"/>
          </p:cNvSpPr>
          <p:nvPr>
            <p:ph type="sldImg"/>
          </p:nvPr>
        </p:nvSpPr>
        <p:spPr>
          <a:solidFill>
            <a:srgbClr val="FFFFFF"/>
          </a:solidFill>
          <a:ln/>
        </p:spPr>
      </p:sp>
      <p:sp>
        <p:nvSpPr>
          <p:cNvPr id="28877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Rotating movie of 130.5 degree structure</a:t>
            </a: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936FF5A5-E7DB-4E7E-8374-8193D254A04A}" type="slidenum">
              <a:rPr lang="en-US" smtClean="0"/>
              <a:pPr/>
              <a:t>75</a:t>
            </a:fld>
            <a:endParaRPr lang="en-US"/>
          </a:p>
        </p:txBody>
      </p:sp>
      <p:sp>
        <p:nvSpPr>
          <p:cNvPr id="289795" name="Rectangle 2"/>
          <p:cNvSpPr>
            <a:spLocks noGrp="1" noRot="1" noChangeAspect="1" noChangeArrowheads="1" noTextEdit="1"/>
          </p:cNvSpPr>
          <p:nvPr>
            <p:ph type="sldImg"/>
          </p:nvPr>
        </p:nvSpPr>
        <p:spPr>
          <a:solidFill>
            <a:srgbClr val="FFFFFF"/>
          </a:solidFill>
          <a:ln/>
        </p:spPr>
      </p:sp>
      <p:sp>
        <p:nvSpPr>
          <p:cNvPr id="28979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130.5 degree beta-sheet, annotated</a:t>
            </a: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7"/>
          <p:cNvSpPr>
            <a:spLocks noGrp="1" noChangeArrowheads="1"/>
          </p:cNvSpPr>
          <p:nvPr>
            <p:ph type="sldNum" sz="quarter" idx="5"/>
          </p:nvPr>
        </p:nvSpPr>
        <p:spPr>
          <a:noFill/>
        </p:spPr>
        <p:txBody>
          <a:bodyPr/>
          <a:lstStyle/>
          <a:p>
            <a:fld id="{DF995F53-636B-4C97-9D03-93D60241B601}" type="slidenum">
              <a:rPr lang="en-US" smtClean="0"/>
              <a:pPr/>
              <a:t>76</a:t>
            </a:fld>
            <a:endParaRPr lang="en-US"/>
          </a:p>
        </p:txBody>
      </p:sp>
      <p:sp>
        <p:nvSpPr>
          <p:cNvPr id="290819" name="Rectangle 2"/>
          <p:cNvSpPr>
            <a:spLocks noGrp="1" noRot="1" noChangeAspect="1" noChangeArrowheads="1" noTextEdit="1"/>
          </p:cNvSpPr>
          <p:nvPr>
            <p:ph type="sldImg"/>
          </p:nvPr>
        </p:nvSpPr>
        <p:spPr>
          <a:solidFill>
            <a:srgbClr val="FFFFFF"/>
          </a:solidFill>
          <a:ln/>
        </p:spPr>
      </p:sp>
      <p:sp>
        <p:nvSpPr>
          <p:cNvPr id="29082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Ramachandran Plot, with blue star indicating phi=-130.5, psi=+130.5</a:t>
            </a: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p:spPr>
        <p:txBody>
          <a:bodyPr/>
          <a:lstStyle/>
          <a:p>
            <a:fld id="{F1188D1F-87FB-477F-9683-CCD0AC6DA510}" type="slidenum">
              <a:rPr lang="en-US" smtClean="0"/>
              <a:pPr/>
              <a:t>77</a:t>
            </a:fld>
            <a:endParaRPr lang="en-US"/>
          </a:p>
        </p:txBody>
      </p:sp>
      <p:sp>
        <p:nvSpPr>
          <p:cNvPr id="291843" name="Rectangle 2"/>
          <p:cNvSpPr>
            <a:spLocks noGrp="1" noRot="1" noChangeAspect="1" noChangeArrowheads="1" noTextEdit="1"/>
          </p:cNvSpPr>
          <p:nvPr>
            <p:ph type="sldImg"/>
          </p:nvPr>
        </p:nvSpPr>
        <p:spPr>
          <a:solidFill>
            <a:srgbClr val="FFFFFF"/>
          </a:solidFill>
          <a:ln/>
        </p:spPr>
      </p:sp>
      <p:sp>
        <p:nvSpPr>
          <p:cNvPr id="29184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Ramachandran plot, with phi angle marked with pink line</a:t>
            </a: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p>
            <a:fld id="{7B621EF5-8C3F-42D0-8BA2-BFDE6D155308}" type="slidenum">
              <a:rPr lang="en-US" smtClean="0"/>
              <a:pPr/>
              <a:t>78</a:t>
            </a:fld>
            <a:endParaRPr lang="en-US"/>
          </a:p>
        </p:txBody>
      </p:sp>
      <p:sp>
        <p:nvSpPr>
          <p:cNvPr id="292867" name="Rectangle 2"/>
          <p:cNvSpPr>
            <a:spLocks noGrp="1" noRot="1" noChangeAspect="1" noChangeArrowheads="1" noTextEdit="1"/>
          </p:cNvSpPr>
          <p:nvPr>
            <p:ph type="sldImg"/>
          </p:nvPr>
        </p:nvSpPr>
        <p:spPr>
          <a:solidFill>
            <a:srgbClr val="FFFFFF"/>
          </a:solidFill>
          <a:ln/>
        </p:spPr>
      </p:sp>
      <p:sp>
        <p:nvSpPr>
          <p:cNvPr id="29286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Ramachandran plot, with both phi and psi angles marked with pink lines</a:t>
            </a: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p:spPr>
        <p:txBody>
          <a:bodyPr/>
          <a:lstStyle/>
          <a:p>
            <a:fld id="{C536FE64-CE8E-4502-91A0-6BE0FB98D697}" type="slidenum">
              <a:rPr lang="en-US" smtClean="0"/>
              <a:pPr/>
              <a:t>79</a:t>
            </a:fld>
            <a:endParaRPr lang="en-US"/>
          </a:p>
        </p:txBody>
      </p:sp>
      <p:sp>
        <p:nvSpPr>
          <p:cNvPr id="293891" name="Rectangle 2"/>
          <p:cNvSpPr>
            <a:spLocks noGrp="1" noRot="1" noChangeAspect="1" noChangeArrowheads="1" noTextEdit="1"/>
          </p:cNvSpPr>
          <p:nvPr>
            <p:ph type="sldImg"/>
          </p:nvPr>
        </p:nvSpPr>
        <p:spPr>
          <a:solidFill>
            <a:srgbClr val="FFFFFF"/>
          </a:solidFill>
          <a:ln/>
        </p:spPr>
      </p:sp>
      <p:sp>
        <p:nvSpPr>
          <p:cNvPr id="29389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Ramachandran plot, with crosshairs removed to complete discussion of optimum location of blue star.</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2BE2A656-FA2D-4CCB-BEF0-7128567ABE24}" type="slidenum">
              <a:rPr lang="en-US" smtClean="0"/>
              <a:pPr/>
              <a:t>8</a:t>
            </a:fld>
            <a:endParaRPr lang="en-US"/>
          </a:p>
        </p:txBody>
      </p:sp>
      <p:sp>
        <p:nvSpPr>
          <p:cNvPr id="253955" name="Rectangle 2"/>
          <p:cNvSpPr>
            <a:spLocks noGrp="1" noRot="1" noChangeAspect="1" noChangeArrowheads="1" noTextEdit="1"/>
          </p:cNvSpPr>
          <p:nvPr>
            <p:ph type="sldImg"/>
          </p:nvPr>
        </p:nvSpPr>
        <p:spPr>
          <a:solidFill>
            <a:srgbClr val="FFFFFF"/>
          </a:solidFill>
          <a:ln/>
        </p:spPr>
      </p:sp>
      <p:sp>
        <p:nvSpPr>
          <p:cNvPr id="25395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Movie of bilateral whole-unit-cell intercalation.  &lt;complete-FOR-MOVE.avi&gt;.</a:t>
            </a: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7"/>
          <p:cNvSpPr>
            <a:spLocks noGrp="1" noChangeArrowheads="1"/>
          </p:cNvSpPr>
          <p:nvPr>
            <p:ph type="sldNum" sz="quarter" idx="5"/>
          </p:nvPr>
        </p:nvSpPr>
        <p:spPr>
          <a:noFill/>
        </p:spPr>
        <p:txBody>
          <a:bodyPr/>
          <a:lstStyle/>
          <a:p>
            <a:fld id="{262374A5-B392-4358-8BC7-A6ECCF4BD540}" type="slidenum">
              <a:rPr lang="en-US" smtClean="0"/>
              <a:pPr/>
              <a:t>80</a:t>
            </a:fld>
            <a:endParaRPr lang="en-US"/>
          </a:p>
        </p:txBody>
      </p:sp>
      <p:sp>
        <p:nvSpPr>
          <p:cNvPr id="294915" name="Rectangle 2"/>
          <p:cNvSpPr>
            <a:spLocks noGrp="1" noRot="1" noChangeAspect="1" noChangeArrowheads="1" noTextEdit="1"/>
          </p:cNvSpPr>
          <p:nvPr>
            <p:ph type="sldImg"/>
          </p:nvPr>
        </p:nvSpPr>
        <p:spPr>
          <a:solidFill>
            <a:srgbClr val="FFFFFF"/>
          </a:solidFill>
          <a:ln/>
        </p:spPr>
      </p:sp>
      <p:sp>
        <p:nvSpPr>
          <p:cNvPr id="29491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SAY:  “So far, we’ve dealt with only one beta-sheet.  Protamine has two:  P1 and P2.  How are they oriented wrt one another?</a:t>
            </a: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7"/>
          <p:cNvSpPr>
            <a:spLocks noGrp="1" noChangeArrowheads="1"/>
          </p:cNvSpPr>
          <p:nvPr>
            <p:ph type="sldNum" sz="quarter" idx="5"/>
          </p:nvPr>
        </p:nvSpPr>
        <p:spPr>
          <a:noFill/>
        </p:spPr>
        <p:txBody>
          <a:bodyPr/>
          <a:lstStyle/>
          <a:p>
            <a:fld id="{2FAE9D25-3E6F-481C-8E79-5A46F2A7EA0A}" type="slidenum">
              <a:rPr lang="en-US" smtClean="0"/>
              <a:pPr/>
              <a:t>81</a:t>
            </a:fld>
            <a:endParaRPr lang="en-US"/>
          </a:p>
        </p:txBody>
      </p:sp>
      <p:sp>
        <p:nvSpPr>
          <p:cNvPr id="295939" name="Rectangle 2"/>
          <p:cNvSpPr>
            <a:spLocks noGrp="1" noRot="1" noChangeAspect="1" noChangeArrowheads="1" noTextEdit="1"/>
          </p:cNvSpPr>
          <p:nvPr>
            <p:ph type="sldImg"/>
          </p:nvPr>
        </p:nvSpPr>
        <p:spPr>
          <a:solidFill>
            <a:srgbClr val="FFFFFF"/>
          </a:solidFill>
          <a:ln/>
        </p:spPr>
      </p:sp>
      <p:sp>
        <p:nvSpPr>
          <p:cNvPr id="29594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Ramachandran plot, with crosshairs removed to complete discussion of optimum location of blue star.</a:t>
            </a: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82</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83</a:t>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84</a:t>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85</a:t>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7"/>
          <p:cNvSpPr>
            <a:spLocks noGrp="1" noChangeArrowheads="1"/>
          </p:cNvSpPr>
          <p:nvPr>
            <p:ph type="sldNum" sz="quarter" idx="5"/>
          </p:nvPr>
        </p:nvSpPr>
        <p:spPr>
          <a:noFill/>
        </p:spPr>
        <p:txBody>
          <a:bodyPr/>
          <a:lstStyle/>
          <a:p>
            <a:fld id="{250F4194-6B9E-4DD8-B902-EB92D621D88A}" type="slidenum">
              <a:rPr lang="en-US" smtClean="0"/>
              <a:pPr/>
              <a:t>86</a:t>
            </a:fld>
            <a:endParaRPr lang="en-US"/>
          </a:p>
        </p:txBody>
      </p:sp>
      <p:sp>
        <p:nvSpPr>
          <p:cNvPr id="296963" name="Rectangle 2"/>
          <p:cNvSpPr>
            <a:spLocks noGrp="1" noRot="1" noChangeAspect="1" noChangeArrowheads="1" noTextEdit="1"/>
          </p:cNvSpPr>
          <p:nvPr>
            <p:ph type="sldImg"/>
          </p:nvPr>
        </p:nvSpPr>
        <p:spPr>
          <a:solidFill>
            <a:srgbClr val="FFFFFF"/>
          </a:solidFill>
          <a:ln/>
        </p:spPr>
      </p:sp>
      <p:sp>
        <p:nvSpPr>
          <p:cNvPr id="29696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You MUST comment on the exact numbers in the “HUMAN” line.  What do we do with such coincidences?  Just ignore them?</a:t>
            </a: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87</a:t>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88</a:t>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89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p:cNvSpPr>
            <a:spLocks noGrp="1" noChangeArrowheads="1"/>
          </p:cNvSpPr>
          <p:nvPr>
            <p:ph type="sldNum" sz="quarter" idx="5"/>
          </p:nvPr>
        </p:nvSpPr>
        <p:spPr>
          <a:noFill/>
        </p:spPr>
        <p:txBody>
          <a:bodyPr/>
          <a:lstStyle/>
          <a:p>
            <a:fld id="{96FE9E6A-CA69-4422-AC4C-8FA0E08F293A}" type="slidenum">
              <a:rPr lang="en-US" smtClean="0"/>
              <a:pPr/>
              <a:t>9</a:t>
            </a:fld>
            <a:endParaRPr lang="en-US"/>
          </a:p>
        </p:txBody>
      </p:sp>
      <p:sp>
        <p:nvSpPr>
          <p:cNvPr id="254979" name="Rectangle 2"/>
          <p:cNvSpPr>
            <a:spLocks noGrp="1" noRot="1" noChangeAspect="1" noChangeArrowheads="1" noTextEdit="1"/>
          </p:cNvSpPr>
          <p:nvPr>
            <p:ph type="sldImg"/>
          </p:nvPr>
        </p:nvSpPr>
        <p:spPr>
          <a:solidFill>
            <a:srgbClr val="FFFFFF"/>
          </a:solidFill>
          <a:ln/>
        </p:spPr>
      </p:sp>
      <p:sp>
        <p:nvSpPr>
          <p:cNvPr id="25498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&lt;LARGE-top_view-4e.jpg &gt;.  “This structure continues for the “length” of the cell”.</a:t>
            </a: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90</a:t>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91</a:t>
            </a:fld>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7"/>
          <p:cNvSpPr>
            <a:spLocks noGrp="1" noChangeArrowheads="1"/>
          </p:cNvSpPr>
          <p:nvPr>
            <p:ph type="sldNum" sz="quarter" idx="5"/>
          </p:nvPr>
        </p:nvSpPr>
        <p:spPr>
          <a:noFill/>
        </p:spPr>
        <p:txBody>
          <a:bodyPr/>
          <a:lstStyle/>
          <a:p>
            <a:fld id="{CDEFE101-F204-4550-B588-E0DCC834BB47}" type="slidenum">
              <a:rPr lang="en-US" smtClean="0"/>
              <a:pPr/>
              <a:t>92</a:t>
            </a:fld>
            <a:endParaRPr lang="en-US"/>
          </a:p>
        </p:txBody>
      </p:sp>
      <p:sp>
        <p:nvSpPr>
          <p:cNvPr id="297987" name="Rectangle 2"/>
          <p:cNvSpPr>
            <a:spLocks noGrp="1" noRot="1" noChangeAspect="1" noChangeArrowheads="1" noTextEdit="1"/>
          </p:cNvSpPr>
          <p:nvPr>
            <p:ph type="sldImg"/>
          </p:nvPr>
        </p:nvSpPr>
        <p:spPr>
          <a:solidFill>
            <a:srgbClr val="FFFFFF"/>
          </a:solidFill>
          <a:ln/>
        </p:spPr>
      </p:sp>
      <p:sp>
        <p:nvSpPr>
          <p:cNvPr id="29798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Purpose:  To show that an anti-parallel orientation never gives more than 2 disulfide bonds, and is thus NOT favored.  (I haven’t found an original file for this.  It must be somewhere, but where?).</a:t>
            </a: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93</a:t>
            </a:fld>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94</a:t>
            </a:fld>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7"/>
          <p:cNvSpPr>
            <a:spLocks noGrp="1" noChangeArrowheads="1"/>
          </p:cNvSpPr>
          <p:nvPr>
            <p:ph type="sldNum" sz="quarter" idx="5"/>
          </p:nvPr>
        </p:nvSpPr>
        <p:spPr>
          <a:noFill/>
        </p:spPr>
        <p:txBody>
          <a:bodyPr/>
          <a:lstStyle/>
          <a:p>
            <a:fld id="{8206CE87-A89C-4513-B8A2-FFEC018A068D}" type="slidenum">
              <a:rPr lang="en-US" smtClean="0"/>
              <a:pPr/>
              <a:t>95</a:t>
            </a:fld>
            <a:endParaRPr lang="en-US"/>
          </a:p>
        </p:txBody>
      </p:sp>
      <p:sp>
        <p:nvSpPr>
          <p:cNvPr id="299011" name="Rectangle 2"/>
          <p:cNvSpPr>
            <a:spLocks noGrp="1" noRot="1" noChangeAspect="1" noChangeArrowheads="1" noTextEdit="1"/>
          </p:cNvSpPr>
          <p:nvPr>
            <p:ph type="sldImg"/>
          </p:nvPr>
        </p:nvSpPr>
        <p:spPr>
          <a:solidFill>
            <a:srgbClr val="FFFFFF"/>
          </a:solidFill>
          <a:ln/>
        </p:spPr>
      </p:sp>
      <p:sp>
        <p:nvSpPr>
          <p:cNvPr id="29901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a:t>&lt;P1-P2_cis-relation.avi&gt;  To show “cis” arrangement of P1 and P2 (best seen as structure rotates).  The disulfide bond could not readily form if the chains were “trans”.</a:t>
            </a: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7"/>
          <p:cNvSpPr>
            <a:spLocks noGrp="1" noChangeArrowheads="1"/>
          </p:cNvSpPr>
          <p:nvPr>
            <p:ph type="sldNum" sz="quarter" idx="5"/>
          </p:nvPr>
        </p:nvSpPr>
        <p:spPr>
          <a:noFill/>
        </p:spPr>
        <p:txBody>
          <a:bodyPr/>
          <a:lstStyle/>
          <a:p>
            <a:fld id="{C59D8CC0-1D0B-406D-AC69-D561E54BC212}" type="slidenum">
              <a:rPr lang="en-US" smtClean="0"/>
              <a:pPr/>
              <a:t>96</a:t>
            </a:fld>
            <a:endParaRPr lang="en-US"/>
          </a:p>
        </p:txBody>
      </p:sp>
      <p:sp>
        <p:nvSpPr>
          <p:cNvPr id="300035" name="Rectangle 2"/>
          <p:cNvSpPr>
            <a:spLocks noGrp="1" noRot="1" noChangeAspect="1" noChangeArrowheads="1" noTextEdit="1"/>
          </p:cNvSpPr>
          <p:nvPr>
            <p:ph type="sldImg"/>
          </p:nvPr>
        </p:nvSpPr>
        <p:spPr>
          <a:solidFill>
            <a:srgbClr val="FFFFFF"/>
          </a:solidFill>
          <a:ln/>
        </p:spPr>
      </p:sp>
      <p:sp>
        <p:nvSpPr>
          <p:cNvPr id="30003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&lt;arg-and-disulfide.avi&gt;.  Say “note that although chains are congruent, the Arg’s can be made to point to opposite sides of the dimer”, providing the basis for the structure.</a:t>
            </a: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42C7927-6DA1-4C54-8E6E-00F0FDD3B7ED}" type="slidenum">
              <a:rPr lang="en-US" smtClean="0"/>
              <a:pPr>
                <a:defRPr/>
              </a:pPr>
              <a:t>97</a:t>
            </a:fld>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7"/>
          <p:cNvSpPr>
            <a:spLocks noGrp="1" noChangeArrowheads="1"/>
          </p:cNvSpPr>
          <p:nvPr>
            <p:ph type="sldNum" sz="quarter" idx="5"/>
          </p:nvPr>
        </p:nvSpPr>
        <p:spPr>
          <a:noFill/>
        </p:spPr>
        <p:txBody>
          <a:bodyPr/>
          <a:lstStyle/>
          <a:p>
            <a:fld id="{BFD41423-1E94-4757-9ACC-2EF4116A6E19}" type="slidenum">
              <a:rPr lang="en-US" smtClean="0"/>
              <a:pPr/>
              <a:t>98</a:t>
            </a:fld>
            <a:endParaRPr lang="en-US"/>
          </a:p>
        </p:txBody>
      </p:sp>
      <p:sp>
        <p:nvSpPr>
          <p:cNvPr id="301059" name="Rectangle 2"/>
          <p:cNvSpPr>
            <a:spLocks noGrp="1" noRot="1" noChangeAspect="1" noChangeArrowheads="1" noTextEdit="1"/>
          </p:cNvSpPr>
          <p:nvPr>
            <p:ph type="sldImg"/>
          </p:nvPr>
        </p:nvSpPr>
        <p:spPr>
          <a:ln/>
        </p:spPr>
      </p:sp>
      <p:sp>
        <p:nvSpPr>
          <p:cNvPr id="301060" name="Rectangle 3"/>
          <p:cNvSpPr>
            <a:spLocks noGrp="1" noChangeArrowheads="1"/>
          </p:cNvSpPr>
          <p:nvPr>
            <p:ph type="body" idx="1"/>
          </p:nvPr>
        </p:nvSpPr>
        <p:spPr>
          <a:noFill/>
          <a:ln/>
        </p:spPr>
        <p:txBody>
          <a:bodyPr/>
          <a:lstStyle/>
          <a:p>
            <a:pPr eaLnBrk="1" hangingPunct="1"/>
            <a:r>
              <a:rPr lang="en-US"/>
              <a:t>&lt;schematic-shrink-100.tif&gt;</a:t>
            </a: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7"/>
          <p:cNvSpPr>
            <a:spLocks noGrp="1" noChangeArrowheads="1"/>
          </p:cNvSpPr>
          <p:nvPr>
            <p:ph type="sldNum" sz="quarter" idx="5"/>
          </p:nvPr>
        </p:nvSpPr>
        <p:spPr>
          <a:noFill/>
        </p:spPr>
        <p:txBody>
          <a:bodyPr/>
          <a:lstStyle/>
          <a:p>
            <a:fld id="{7AF31BEB-CAF6-46EA-A229-7108EA96B239}" type="slidenum">
              <a:rPr lang="en-US" smtClean="0"/>
              <a:pPr/>
              <a:t>99</a:t>
            </a:fld>
            <a:endParaRPr lang="en-US"/>
          </a:p>
        </p:txBody>
      </p:sp>
      <p:sp>
        <p:nvSpPr>
          <p:cNvPr id="302083" name="Rectangle 2"/>
          <p:cNvSpPr>
            <a:spLocks noGrp="1" noRot="1" noChangeAspect="1" noChangeArrowheads="1" noTextEdit="1"/>
          </p:cNvSpPr>
          <p:nvPr>
            <p:ph type="sldImg"/>
          </p:nvPr>
        </p:nvSpPr>
        <p:spPr>
          <a:solidFill>
            <a:srgbClr val="FFFFFF"/>
          </a:solidFill>
          <a:ln/>
        </p:spPr>
      </p:sp>
      <p:sp>
        <p:nvSpPr>
          <p:cNvPr id="30208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&lt;schematic-shrink.avi&gt;  (Movie of highly-schematic protamine-DNA unit cell contracting and expanding).</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3B22983-AFF9-4246-BD3C-B20A03BFD0A0}" type="slidenum">
              <a:rPr lang="en-US"/>
              <a:pPr>
                <a:defRPr/>
              </a:pPr>
              <a:t>‹#›</a:t>
            </a:fld>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2046208-1539-434D-BA96-815FC8089BFE}" type="slidenum">
              <a:rPr lang="en-US"/>
              <a:pPr>
                <a:defRPr/>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9130266-1101-4B97-B490-21E36FA628C3}" type="slidenum">
              <a:rPr lang="en-US"/>
              <a:pPr>
                <a:defRPr/>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E5CAD40-200F-4F61-92CE-D12A9A7A3262}" type="slidenum">
              <a:rPr lang="en-US"/>
              <a:pPr>
                <a:defRPr/>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9254D6E-3F59-455E-9D53-70BBE72F5359}" type="slidenum">
              <a:rPr lang="en-US"/>
              <a:pPr>
                <a:defRPr/>
              </a:pPr>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44E1FEE-532E-4AA3-A19C-3D4E7C697099}" type="slidenum">
              <a:rPr lang="en-US"/>
              <a:pPr>
                <a:defRPr/>
              </a:p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BE4CC141-38F8-49A9-9A84-9D6B0C8E2E8B}" type="slidenum">
              <a:rPr lang="en-US"/>
              <a:pPr>
                <a:defRPr/>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A2A3F4A5-C1F9-4F5D-B5A6-B16C8A37C30A}" type="slidenum">
              <a:rPr lang="en-US"/>
              <a:pPr>
                <a:defRPr/>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F57911F5-1C57-4F93-8191-E356B1322351}" type="slidenum">
              <a:rPr lang="en-US"/>
              <a:pPr>
                <a:defRPr/>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7BFB36A-1416-46ED-A7FD-875CF9E92D10}" type="slidenum">
              <a:rPr lang="en-US"/>
              <a:pPr>
                <a:defRPr/>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F1046C5-51C0-4E3C-8DE0-865B294C93EA}" type="slidenum">
              <a:rPr lang="en-US"/>
              <a:pPr>
                <a:defRPr/>
              </a:pPr>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1"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vl1pPr>
          </a:lstStyle>
          <a:p>
            <a:pPr>
              <a:defRPr/>
            </a:pPr>
            <a:fld id="{A8FD7B3E-0AE0-4339-B563-FD465CA6BA1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5pPr>
      <a:lvl6pPr marL="457200" algn="ctr" rtl="0" fontAlgn="base">
        <a:spcBef>
          <a:spcPct val="0"/>
        </a:spcBef>
        <a:spcAft>
          <a:spcPct val="0"/>
        </a:spcAft>
        <a:defRPr sz="4400">
          <a:solidFill>
            <a:schemeClr val="tx2"/>
          </a:solidFill>
          <a:latin typeface="Times New Roman" pitchFamily="18" charset="0"/>
          <a:cs typeface="Times New Roman" pitchFamily="18" charset="0"/>
        </a:defRPr>
      </a:lvl6pPr>
      <a:lvl7pPr marL="914400" algn="ctr" rtl="0" fontAlgn="base">
        <a:spcBef>
          <a:spcPct val="0"/>
        </a:spcBef>
        <a:spcAft>
          <a:spcPct val="0"/>
        </a:spcAft>
        <a:defRPr sz="4400">
          <a:solidFill>
            <a:schemeClr val="tx2"/>
          </a:solidFill>
          <a:latin typeface="Times New Roman" pitchFamily="18" charset="0"/>
          <a:cs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cs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cs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hemeOverride" Target="../theme/themeOverride1.xml"/><Relationship Id="rId5" Type="http://schemas.openxmlformats.org/officeDocument/2006/relationships/hyperlink" Target="mailto:kb@NotAHelix.net" TargetMode="Externa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11.jpeg"/><Relationship Id="rId3" Type="http://schemas.microsoft.com/office/2007/relationships/media" Target="file:///C:\amira-3.1.1\DATA\Nucleosome%20files\AAA%20FINAL%20STRUCTURE\Animations%202013\protamine_dna_2022\slide_10.wav" TargetMode="External"/><Relationship Id="rId7" Type="http://schemas.openxmlformats.org/officeDocument/2006/relationships/image" Target="../media/image10.jpeg"/><Relationship Id="rId2" Type="http://schemas.openxmlformats.org/officeDocument/2006/relationships/tags" Target="../tags/tag11.xml"/><Relationship Id="rId1" Type="http://schemas.openxmlformats.org/officeDocument/2006/relationships/themeOverride" Target="../theme/themeOverride6.xml"/><Relationship Id="rId6" Type="http://schemas.openxmlformats.org/officeDocument/2006/relationships/notesSlide" Target="../notesSlides/notesSlide10.xml"/><Relationship Id="rId5" Type="http://schemas.openxmlformats.org/officeDocument/2006/relationships/slideLayout" Target="../slideLayouts/slideLayout7.xml"/><Relationship Id="rId10" Type="http://schemas.openxmlformats.org/officeDocument/2006/relationships/slide" Target="slide4.xml"/><Relationship Id="rId4" Type="http://schemas.openxmlformats.org/officeDocument/2006/relationships/audio" Target="file:///C:\amira-3.1.1\DATA\Nucleosome%20files\AAA%20FINAL%20STRUCTURE\Animations%202013\protamine_dna_2022\slide_10.wav" TargetMode="External"/><Relationship Id="rId9" Type="http://schemas.openxmlformats.org/officeDocument/2006/relationships/image" Target="../media/image6.png"/></Relationships>
</file>

<file path=ppt/slides/_rels/slide100.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00.wav" TargetMode="External"/><Relationship Id="rId7" Type="http://schemas.openxmlformats.org/officeDocument/2006/relationships/image" Target="../media/image72.png"/><Relationship Id="rId2" Type="http://schemas.openxmlformats.org/officeDocument/2006/relationships/tags" Target="../tags/tag101.xml"/><Relationship Id="rId1" Type="http://schemas.openxmlformats.org/officeDocument/2006/relationships/themeOverride" Target="../theme/themeOverride42.xml"/><Relationship Id="rId6" Type="http://schemas.openxmlformats.org/officeDocument/2006/relationships/notesSlide" Target="../notesSlides/notesSlide100.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00.wav" TargetMode="External"/><Relationship Id="rId9" Type="http://schemas.openxmlformats.org/officeDocument/2006/relationships/image" Target="../media/image6.png"/></Relationships>
</file>

<file path=ppt/slides/_rels/slide101.xml.rels><?xml version="1.0" encoding="UTF-8" standalone="yes"?>
<Relationships xmlns="http://schemas.openxmlformats.org/package/2006/relationships"><Relationship Id="rId8" Type="http://schemas.openxmlformats.org/officeDocument/2006/relationships/notesSlide" Target="../notesSlides/notesSlide101.xml"/><Relationship Id="rId3" Type="http://schemas.microsoft.com/office/2007/relationships/media" Target="file:///C:\amira-3.1.1\DATA\Nucleosome%20files\AAA%20FINAL%20STRUCTURE\Animations%202013\protamine_dna_2022\intercolate.avi" TargetMode="External"/><Relationship Id="rId7" Type="http://schemas.openxmlformats.org/officeDocument/2006/relationships/slideLayout" Target="../slideLayouts/slideLayout7.xml"/><Relationship Id="rId2" Type="http://schemas.openxmlformats.org/officeDocument/2006/relationships/tags" Target="../tags/tag102.xml"/><Relationship Id="rId1" Type="http://schemas.openxmlformats.org/officeDocument/2006/relationships/themeOverride" Target="../theme/themeOverride43.xml"/><Relationship Id="rId6" Type="http://schemas.openxmlformats.org/officeDocument/2006/relationships/audio" Target="file:///C:\amira-3.1.1\DATA\Nucleosome%20files\AAA%20FINAL%20STRUCTURE\Animations%202013\protamine_dna_2022\slide_101.wav" TargetMode="External"/><Relationship Id="rId11" Type="http://schemas.openxmlformats.org/officeDocument/2006/relationships/image" Target="../media/image6.png"/><Relationship Id="rId5" Type="http://schemas.microsoft.com/office/2007/relationships/media" Target="file:///C:\amira-3.1.1\DATA\Nucleosome%20files\AAA%20FINAL%20STRUCTURE\Animations%202013\protamine_dna_2022\slide_101.wav" TargetMode="External"/><Relationship Id="rId10" Type="http://schemas.openxmlformats.org/officeDocument/2006/relationships/slide" Target="slide4.xml"/><Relationship Id="rId4" Type="http://schemas.openxmlformats.org/officeDocument/2006/relationships/video" Target="file:///C:\amira-3.1.1\DATA\Nucleosome%20files\AAA%20FINAL%20STRUCTURE\Animations%202013\protamine_dna_2022\intercolate.avi" TargetMode="External"/><Relationship Id="rId9" Type="http://schemas.openxmlformats.org/officeDocument/2006/relationships/image" Target="../media/image73.png"/></Relationships>
</file>

<file path=ppt/slides/_rels/slide102.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02.wav" TargetMode="External"/><Relationship Id="rId7" Type="http://schemas.openxmlformats.org/officeDocument/2006/relationships/image" Target="../media/image74.png"/><Relationship Id="rId2" Type="http://schemas.openxmlformats.org/officeDocument/2006/relationships/tags" Target="../tags/tag103.xml"/><Relationship Id="rId1" Type="http://schemas.openxmlformats.org/officeDocument/2006/relationships/themeOverride" Target="../theme/themeOverride44.xml"/><Relationship Id="rId6" Type="http://schemas.openxmlformats.org/officeDocument/2006/relationships/notesSlide" Target="../notesSlides/notesSlide102.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02.wav" TargetMode="External"/><Relationship Id="rId9" Type="http://schemas.openxmlformats.org/officeDocument/2006/relationships/image" Target="../media/image6.png"/></Relationships>
</file>

<file path=ppt/slides/_rels/slide103.xml.rels><?xml version="1.0" encoding="UTF-8" standalone="yes"?>
<Relationships xmlns="http://schemas.openxmlformats.org/package/2006/relationships"><Relationship Id="rId8" Type="http://schemas.openxmlformats.org/officeDocument/2006/relationships/notesSlide" Target="../notesSlides/notesSlide103.xml"/><Relationship Id="rId3" Type="http://schemas.microsoft.com/office/2007/relationships/media" Target="file:///C:\amira-3.1.1\DATA\Nucleosome%20files\AAA%20FINAL%20STRUCTURE\Animations%202013\protamine_dna_2022\shrink.avi" TargetMode="External"/><Relationship Id="rId7" Type="http://schemas.openxmlformats.org/officeDocument/2006/relationships/slideLayout" Target="../slideLayouts/slideLayout7.xml"/><Relationship Id="rId2" Type="http://schemas.openxmlformats.org/officeDocument/2006/relationships/tags" Target="../tags/tag104.xml"/><Relationship Id="rId1" Type="http://schemas.openxmlformats.org/officeDocument/2006/relationships/themeOverride" Target="../theme/themeOverride45.xml"/><Relationship Id="rId6" Type="http://schemas.openxmlformats.org/officeDocument/2006/relationships/audio" Target="file:///C:\amira-3.1.1\DATA\Nucleosome%20files\AAA%20FINAL%20STRUCTURE\Animations%202013\protamine_dna_2022\slide_103.wav" TargetMode="External"/><Relationship Id="rId11" Type="http://schemas.openxmlformats.org/officeDocument/2006/relationships/image" Target="../media/image6.png"/><Relationship Id="rId5" Type="http://schemas.microsoft.com/office/2007/relationships/media" Target="file:///C:\amira-3.1.1\DATA\Nucleosome%20files\AAA%20FINAL%20STRUCTURE\Animations%202013\protamine_dna_2022\slide_103.wav" TargetMode="External"/><Relationship Id="rId10" Type="http://schemas.openxmlformats.org/officeDocument/2006/relationships/slide" Target="slide4.xml"/><Relationship Id="rId4" Type="http://schemas.openxmlformats.org/officeDocument/2006/relationships/video" Target="file:///C:\amira-3.1.1\DATA\Nucleosome%20files\AAA%20FINAL%20STRUCTURE\Animations%202013\protamine_dna_2022\shrink.avi" TargetMode="External"/><Relationship Id="rId9" Type="http://schemas.openxmlformats.org/officeDocument/2006/relationships/image" Target="../media/image75.png"/></Relationships>
</file>

<file path=ppt/slides/_rels/slide104.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04.wav" TargetMode="External"/><Relationship Id="rId7" Type="http://schemas.openxmlformats.org/officeDocument/2006/relationships/image" Target="../media/image76.png"/><Relationship Id="rId2" Type="http://schemas.openxmlformats.org/officeDocument/2006/relationships/tags" Target="../tags/tag105.xml"/><Relationship Id="rId1" Type="http://schemas.openxmlformats.org/officeDocument/2006/relationships/themeOverride" Target="../theme/themeOverride46.xml"/><Relationship Id="rId6" Type="http://schemas.openxmlformats.org/officeDocument/2006/relationships/notesSlide" Target="../notesSlides/notesSlide104.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04.wav" TargetMode="External"/><Relationship Id="rId9" Type="http://schemas.openxmlformats.org/officeDocument/2006/relationships/image" Target="../media/image6.png"/></Relationships>
</file>

<file path=ppt/slides/_rels/slide105.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media" Target="file:///C:\amira-3.1.1\DATA\Nucleosome%20files\AAA%20FINAL%20STRUCTURE\Animations%202013\protamine_dna_2022\slide_105.wav" TargetMode="External"/><Relationship Id="rId7" Type="http://schemas.openxmlformats.org/officeDocument/2006/relationships/slide" Target="slide4.xml"/><Relationship Id="rId2" Type="http://schemas.openxmlformats.org/officeDocument/2006/relationships/tags" Target="../tags/tag106.xml"/><Relationship Id="rId1" Type="http://schemas.openxmlformats.org/officeDocument/2006/relationships/themeOverride" Target="../theme/themeOverride47.xml"/><Relationship Id="rId6" Type="http://schemas.openxmlformats.org/officeDocument/2006/relationships/notesSlide" Target="../notesSlides/notesSlide105.xml"/><Relationship Id="rId5" Type="http://schemas.openxmlformats.org/officeDocument/2006/relationships/slideLayout" Target="../slideLayouts/slideLayout6.xml"/><Relationship Id="rId4" Type="http://schemas.openxmlformats.org/officeDocument/2006/relationships/audio" Target="file:///C:\amira-3.1.1\DATA\Nucleosome%20files\AAA%20FINAL%20STRUCTURE\Animations%202013\protamine_dna_2022\slide_105.wav" TargetMode="External"/></Relationships>
</file>

<file path=ppt/slides/_rels/slide106.xml.rels><?xml version="1.0" encoding="UTF-8" standalone="yes"?>
<Relationships xmlns="http://schemas.openxmlformats.org/package/2006/relationships"><Relationship Id="rId8" Type="http://schemas.openxmlformats.org/officeDocument/2006/relationships/notesSlide" Target="../notesSlides/notesSlide106.xml"/><Relationship Id="rId3" Type="http://schemas.microsoft.com/office/2007/relationships/media" Target="file:///C:\amira-3.1.1\DATA\Nucleosome%20files\AAA%20FINAL%20STRUCTURE\Animations%202013\protamine_dna_2022\3BNA-new.avi" TargetMode="External"/><Relationship Id="rId7" Type="http://schemas.openxmlformats.org/officeDocument/2006/relationships/slideLayout" Target="../slideLayouts/slideLayout7.xml"/><Relationship Id="rId2" Type="http://schemas.openxmlformats.org/officeDocument/2006/relationships/tags" Target="../tags/tag107.xml"/><Relationship Id="rId1" Type="http://schemas.openxmlformats.org/officeDocument/2006/relationships/themeOverride" Target="../theme/themeOverride48.xml"/><Relationship Id="rId6" Type="http://schemas.openxmlformats.org/officeDocument/2006/relationships/audio" Target="file:///C:\amira-3.1.1\DATA\Nucleosome%20files\AAA%20FINAL%20STRUCTURE\Animations%202013\protamine_dna_2022\slide_106.wav" TargetMode="External"/><Relationship Id="rId11" Type="http://schemas.openxmlformats.org/officeDocument/2006/relationships/image" Target="../media/image6.png"/><Relationship Id="rId5" Type="http://schemas.microsoft.com/office/2007/relationships/media" Target="file:///C:\amira-3.1.1\DATA\Nucleosome%20files\AAA%20FINAL%20STRUCTURE\Animations%202013\protamine_dna_2022\slide_106.wav" TargetMode="External"/><Relationship Id="rId10" Type="http://schemas.openxmlformats.org/officeDocument/2006/relationships/slide" Target="slide4.xml"/><Relationship Id="rId4" Type="http://schemas.openxmlformats.org/officeDocument/2006/relationships/video" Target="file:///C:\amira-3.1.1\DATA\Nucleosome%20files\AAA%20FINAL%20STRUCTURE\Animations%202013\protamine_dna_2022\3BNA-new.avi" TargetMode="External"/><Relationship Id="rId9" Type="http://schemas.openxmlformats.org/officeDocument/2006/relationships/image" Target="../media/image77.png"/></Relationships>
</file>

<file path=ppt/slides/_rels/slide107.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07.wav" TargetMode="External"/><Relationship Id="rId7" Type="http://schemas.openxmlformats.org/officeDocument/2006/relationships/image" Target="../media/image78.png"/><Relationship Id="rId2" Type="http://schemas.openxmlformats.org/officeDocument/2006/relationships/tags" Target="../tags/tag108.xml"/><Relationship Id="rId1" Type="http://schemas.openxmlformats.org/officeDocument/2006/relationships/themeOverride" Target="../theme/themeOverride49.xml"/><Relationship Id="rId6" Type="http://schemas.openxmlformats.org/officeDocument/2006/relationships/notesSlide" Target="../notesSlides/notesSlide107.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07.wav" TargetMode="External"/><Relationship Id="rId9" Type="http://schemas.openxmlformats.org/officeDocument/2006/relationships/image" Target="../media/image6.png"/></Relationships>
</file>

<file path=ppt/slides/_rels/slide108.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08.wav" TargetMode="External"/><Relationship Id="rId7" Type="http://schemas.openxmlformats.org/officeDocument/2006/relationships/image" Target="../media/image79.png"/><Relationship Id="rId2" Type="http://schemas.openxmlformats.org/officeDocument/2006/relationships/tags" Target="../tags/tag109.xml"/><Relationship Id="rId1" Type="http://schemas.openxmlformats.org/officeDocument/2006/relationships/themeOverride" Target="../theme/themeOverride50.xml"/><Relationship Id="rId6" Type="http://schemas.openxmlformats.org/officeDocument/2006/relationships/notesSlide" Target="../notesSlides/notesSlide108.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08.wav" TargetMode="External"/><Relationship Id="rId9" Type="http://schemas.openxmlformats.org/officeDocument/2006/relationships/image" Target="../media/image6.png"/></Relationships>
</file>

<file path=ppt/slides/_rels/slide109.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09.wav" TargetMode="External"/><Relationship Id="rId7" Type="http://schemas.openxmlformats.org/officeDocument/2006/relationships/image" Target="../media/image80.png"/><Relationship Id="rId2" Type="http://schemas.openxmlformats.org/officeDocument/2006/relationships/tags" Target="../tags/tag110.xml"/><Relationship Id="rId1" Type="http://schemas.openxmlformats.org/officeDocument/2006/relationships/themeOverride" Target="../theme/themeOverride51.xml"/><Relationship Id="rId6" Type="http://schemas.openxmlformats.org/officeDocument/2006/relationships/notesSlide" Target="../notesSlides/notesSlide109.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09.wav" TargetMode="External"/><Relationship Id="rId9" Type="http://schemas.openxmlformats.org/officeDocument/2006/relationships/image" Target="../media/image6.png"/></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3" Type="http://schemas.microsoft.com/office/2007/relationships/media" Target="file:///C:\amira-3.1.1\DATA\Nucleosome%20files\AAA%20FINAL%20STRUCTURE\Animations%202013\protamine_dna_2022\LARGE-move.avi" TargetMode="External"/><Relationship Id="rId7" Type="http://schemas.openxmlformats.org/officeDocument/2006/relationships/slideLayout" Target="../slideLayouts/slideLayout7.xml"/><Relationship Id="rId2" Type="http://schemas.openxmlformats.org/officeDocument/2006/relationships/tags" Target="../tags/tag12.xml"/><Relationship Id="rId1" Type="http://schemas.openxmlformats.org/officeDocument/2006/relationships/themeOverride" Target="../theme/themeOverride7.xml"/><Relationship Id="rId6" Type="http://schemas.openxmlformats.org/officeDocument/2006/relationships/audio" Target="file:///C:\amira-3.1.1\DATA\Nucleosome%20files\AAA%20FINAL%20STRUCTURE\Animations%202013\protamine_dna_2022\slide_11.wav" TargetMode="External"/><Relationship Id="rId11" Type="http://schemas.openxmlformats.org/officeDocument/2006/relationships/slide" Target="slide4.xml"/><Relationship Id="rId5" Type="http://schemas.microsoft.com/office/2007/relationships/media" Target="file:///C:\amira-3.1.1\DATA\Nucleosome%20files\AAA%20FINAL%20STRUCTURE\Animations%202013\protamine_dna_2022\slide_11.wav" TargetMode="External"/><Relationship Id="rId10" Type="http://schemas.openxmlformats.org/officeDocument/2006/relationships/image" Target="../media/image6.png"/><Relationship Id="rId4" Type="http://schemas.openxmlformats.org/officeDocument/2006/relationships/video" Target="file:///C:\amira-3.1.1\DATA\Nucleosome%20files\AAA%20FINAL%20STRUCTURE\Animations%202013\protamine_dna_2022\LARGE-move.avi" TargetMode="External"/><Relationship Id="rId9" Type="http://schemas.openxmlformats.org/officeDocument/2006/relationships/image" Target="../media/image12.png"/></Relationships>
</file>

<file path=ppt/slides/_rels/slide110.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10.wav" TargetMode="External"/><Relationship Id="rId7" Type="http://schemas.openxmlformats.org/officeDocument/2006/relationships/image" Target="../media/image81.png"/><Relationship Id="rId2" Type="http://schemas.openxmlformats.org/officeDocument/2006/relationships/tags" Target="../tags/tag111.xml"/><Relationship Id="rId1" Type="http://schemas.openxmlformats.org/officeDocument/2006/relationships/themeOverride" Target="../theme/themeOverride52.xml"/><Relationship Id="rId6" Type="http://schemas.openxmlformats.org/officeDocument/2006/relationships/notesSlide" Target="../notesSlides/notesSlide110.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10.wav" TargetMode="External"/><Relationship Id="rId9" Type="http://schemas.openxmlformats.org/officeDocument/2006/relationships/image" Target="../media/image6.png"/></Relationships>
</file>

<file path=ppt/slides/_rels/slide111.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11.wav" TargetMode="External"/><Relationship Id="rId7" Type="http://schemas.openxmlformats.org/officeDocument/2006/relationships/image" Target="../media/image82.png"/><Relationship Id="rId2" Type="http://schemas.openxmlformats.org/officeDocument/2006/relationships/tags" Target="../tags/tag112.xml"/><Relationship Id="rId1" Type="http://schemas.openxmlformats.org/officeDocument/2006/relationships/themeOverride" Target="../theme/themeOverride53.xml"/><Relationship Id="rId6" Type="http://schemas.openxmlformats.org/officeDocument/2006/relationships/notesSlide" Target="../notesSlides/notesSlide111.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11.wav" TargetMode="External"/><Relationship Id="rId9" Type="http://schemas.openxmlformats.org/officeDocument/2006/relationships/image" Target="../media/image6.png"/></Relationships>
</file>

<file path=ppt/slides/_rels/slide112.xml.rels><?xml version="1.0" encoding="UTF-8" standalone="yes"?>
<Relationships xmlns="http://schemas.openxmlformats.org/package/2006/relationships"><Relationship Id="rId8" Type="http://schemas.openxmlformats.org/officeDocument/2006/relationships/notesSlide" Target="../notesSlides/notesSlide112.xml"/><Relationship Id="rId3" Type="http://schemas.microsoft.com/office/2007/relationships/media" Target="file:///C:\amira-3.1.1\DATA\Nucleosome%20files\AAA%20FINAL%20STRUCTURE\Animations%202013\protamine_dna_2022\arg-and-disulfide.avi" TargetMode="External"/><Relationship Id="rId7" Type="http://schemas.openxmlformats.org/officeDocument/2006/relationships/slideLayout" Target="../slideLayouts/slideLayout7.xml"/><Relationship Id="rId2" Type="http://schemas.openxmlformats.org/officeDocument/2006/relationships/tags" Target="../tags/tag113.xml"/><Relationship Id="rId1" Type="http://schemas.openxmlformats.org/officeDocument/2006/relationships/themeOverride" Target="../theme/themeOverride54.xml"/><Relationship Id="rId6" Type="http://schemas.openxmlformats.org/officeDocument/2006/relationships/audio" Target="file:///C:\amira-3.1.1\DATA\Nucleosome%20files\AAA%20FINAL%20STRUCTURE\Animations%202013\protamine_dna_2022\slide_112.wav" TargetMode="External"/><Relationship Id="rId11" Type="http://schemas.openxmlformats.org/officeDocument/2006/relationships/image" Target="../media/image6.png"/><Relationship Id="rId5" Type="http://schemas.microsoft.com/office/2007/relationships/media" Target="file:///C:\amira-3.1.1\DATA\Nucleosome%20files\AAA%20FINAL%20STRUCTURE\Animations%202013\protamine_dna_2022\slide_112.wav" TargetMode="External"/><Relationship Id="rId10" Type="http://schemas.openxmlformats.org/officeDocument/2006/relationships/slide" Target="slide4.xml"/><Relationship Id="rId4" Type="http://schemas.openxmlformats.org/officeDocument/2006/relationships/video" Target="file:///C:\amira-3.1.1\DATA\Nucleosome%20files\AAA%20FINAL%20STRUCTURE\Animations%202013\protamine_dna_2022\arg-and-disulfide.avi" TargetMode="External"/><Relationship Id="rId9" Type="http://schemas.openxmlformats.org/officeDocument/2006/relationships/image" Target="../media/image83.png"/></Relationships>
</file>

<file path=ppt/slides/_rels/slide113.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13.wav" TargetMode="External"/><Relationship Id="rId7" Type="http://schemas.openxmlformats.org/officeDocument/2006/relationships/image" Target="../media/image84.png"/><Relationship Id="rId2" Type="http://schemas.openxmlformats.org/officeDocument/2006/relationships/tags" Target="../tags/tag114.xml"/><Relationship Id="rId1" Type="http://schemas.openxmlformats.org/officeDocument/2006/relationships/themeOverride" Target="../theme/themeOverride55.xml"/><Relationship Id="rId6" Type="http://schemas.openxmlformats.org/officeDocument/2006/relationships/notesSlide" Target="../notesSlides/notesSlide113.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13.wav" TargetMode="External"/><Relationship Id="rId9" Type="http://schemas.openxmlformats.org/officeDocument/2006/relationships/image" Target="../media/image6.png"/></Relationships>
</file>

<file path=ppt/slides/_rels/slide114.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14.wav" TargetMode="External"/><Relationship Id="rId7" Type="http://schemas.openxmlformats.org/officeDocument/2006/relationships/image" Target="../media/image85.png"/><Relationship Id="rId2" Type="http://schemas.openxmlformats.org/officeDocument/2006/relationships/tags" Target="../tags/tag115.xml"/><Relationship Id="rId1" Type="http://schemas.openxmlformats.org/officeDocument/2006/relationships/themeOverride" Target="../theme/themeOverride56.xml"/><Relationship Id="rId6" Type="http://schemas.openxmlformats.org/officeDocument/2006/relationships/notesSlide" Target="../notesSlides/notesSlide114.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14.wav" TargetMode="External"/><Relationship Id="rId9" Type="http://schemas.openxmlformats.org/officeDocument/2006/relationships/image" Target="../media/image6.png"/></Relationships>
</file>

<file path=ppt/slides/_rels/slide115.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15.wav" TargetMode="External"/><Relationship Id="rId7" Type="http://schemas.openxmlformats.org/officeDocument/2006/relationships/image" Target="../media/image86.png"/><Relationship Id="rId2" Type="http://schemas.openxmlformats.org/officeDocument/2006/relationships/tags" Target="../tags/tag116.xml"/><Relationship Id="rId1" Type="http://schemas.openxmlformats.org/officeDocument/2006/relationships/themeOverride" Target="../theme/themeOverride57.xml"/><Relationship Id="rId6" Type="http://schemas.openxmlformats.org/officeDocument/2006/relationships/notesSlide" Target="../notesSlides/notesSlide115.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15.wav" TargetMode="External"/><Relationship Id="rId9" Type="http://schemas.openxmlformats.org/officeDocument/2006/relationships/image" Target="../media/image6.png"/></Relationships>
</file>

<file path=ppt/slides/_rels/slide116.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16.wav" TargetMode="External"/><Relationship Id="rId7" Type="http://schemas.openxmlformats.org/officeDocument/2006/relationships/image" Target="../media/image87.png"/><Relationship Id="rId2" Type="http://schemas.openxmlformats.org/officeDocument/2006/relationships/tags" Target="../tags/tag117.xml"/><Relationship Id="rId1" Type="http://schemas.openxmlformats.org/officeDocument/2006/relationships/themeOverride" Target="../theme/themeOverride58.xml"/><Relationship Id="rId6" Type="http://schemas.openxmlformats.org/officeDocument/2006/relationships/notesSlide" Target="../notesSlides/notesSlide116.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16.wav" TargetMode="External"/><Relationship Id="rId9" Type="http://schemas.openxmlformats.org/officeDocument/2006/relationships/image" Target="../media/image6.png"/></Relationships>
</file>

<file path=ppt/slides/_rels/slide117.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17.wav" TargetMode="External"/><Relationship Id="rId7" Type="http://schemas.openxmlformats.org/officeDocument/2006/relationships/image" Target="../media/image88.png"/><Relationship Id="rId2" Type="http://schemas.openxmlformats.org/officeDocument/2006/relationships/tags" Target="../tags/tag118.xml"/><Relationship Id="rId1" Type="http://schemas.openxmlformats.org/officeDocument/2006/relationships/themeOverride" Target="../theme/themeOverride59.xml"/><Relationship Id="rId6" Type="http://schemas.openxmlformats.org/officeDocument/2006/relationships/notesSlide" Target="../notesSlides/notesSlide117.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17.wav" TargetMode="External"/><Relationship Id="rId9" Type="http://schemas.openxmlformats.org/officeDocument/2006/relationships/image" Target="../media/image6.png"/></Relationships>
</file>

<file path=ppt/slides/_rels/slide118.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media" Target="file:///C:\amira-3.1.1\DATA\Nucleosome%20files\AAA%20FINAL%20STRUCTURE\Animations%202013\protamine_dna_2022\slide_118.wav" TargetMode="External"/><Relationship Id="rId7" Type="http://schemas.openxmlformats.org/officeDocument/2006/relationships/slide" Target="slide4.xml"/><Relationship Id="rId2" Type="http://schemas.openxmlformats.org/officeDocument/2006/relationships/tags" Target="../tags/tag119.xml"/><Relationship Id="rId1" Type="http://schemas.openxmlformats.org/officeDocument/2006/relationships/themeOverride" Target="../theme/themeOverride60.xml"/><Relationship Id="rId6" Type="http://schemas.openxmlformats.org/officeDocument/2006/relationships/notesSlide" Target="../notesSlides/notesSlide118.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18.wav" TargetMode="External"/></Relationships>
</file>

<file path=ppt/slides/_rels/slide119.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119.wav" TargetMode="External"/><Relationship Id="rId2" Type="http://schemas.microsoft.com/office/2007/relationships/media" Target="file:///C:\amira-3.1.1\DATA\Nucleosome%20files\AAA%20FINAL%20STRUCTURE\Animations%202013\protamine_dna_2022\slide_119.wav" TargetMode="External"/><Relationship Id="rId1" Type="http://schemas.openxmlformats.org/officeDocument/2006/relationships/tags" Target="../tags/tag120.xml"/><Relationship Id="rId6" Type="http://schemas.openxmlformats.org/officeDocument/2006/relationships/image" Target="../media/image6.png"/><Relationship Id="rId5" Type="http://schemas.openxmlformats.org/officeDocument/2006/relationships/notesSlide" Target="../notesSlides/notesSlide119.xml"/><Relationship Id="rId4"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3.xml"/><Relationship Id="rId1" Type="http://schemas.openxmlformats.org/officeDocument/2006/relationships/themeOverride" Target="../theme/themeOverride8.xml"/><Relationship Id="rId5" Type="http://schemas.openxmlformats.org/officeDocument/2006/relationships/slide" Target="slide4.xml"/><Relationship Id="rId4" Type="http://schemas.openxmlformats.org/officeDocument/2006/relationships/notesSlide" Target="../notesSlides/notesSlide12.xml"/></Relationships>
</file>

<file path=ppt/slides/_rels/slide120.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120.wav" TargetMode="External"/><Relationship Id="rId2" Type="http://schemas.microsoft.com/office/2007/relationships/media" Target="file:///C:\amira-3.1.1\DATA\Nucleosome%20files\AAA%20FINAL%20STRUCTURE\Animations%202013\protamine_dna_2022\slide_120.wav" TargetMode="External"/><Relationship Id="rId1" Type="http://schemas.openxmlformats.org/officeDocument/2006/relationships/tags" Target="../tags/tag121.xml"/><Relationship Id="rId6" Type="http://schemas.openxmlformats.org/officeDocument/2006/relationships/image" Target="../media/image6.png"/><Relationship Id="rId5" Type="http://schemas.openxmlformats.org/officeDocument/2006/relationships/notesSlide" Target="../notesSlides/notesSlide120.xml"/><Relationship Id="rId4"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121.wav" TargetMode="External"/><Relationship Id="rId2" Type="http://schemas.microsoft.com/office/2007/relationships/media" Target="file:///C:\amira-3.1.1\DATA\Nucleosome%20files\AAA%20FINAL%20STRUCTURE\Animations%202013\protamine_dna_2022\slide_121.wav" TargetMode="External"/><Relationship Id="rId1" Type="http://schemas.openxmlformats.org/officeDocument/2006/relationships/tags" Target="../tags/tag122.xml"/><Relationship Id="rId6" Type="http://schemas.openxmlformats.org/officeDocument/2006/relationships/image" Target="../media/image6.png"/><Relationship Id="rId5" Type="http://schemas.openxmlformats.org/officeDocument/2006/relationships/notesSlide" Target="../notesSlides/notesSlide121.xml"/><Relationship Id="rId4"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122.wav" TargetMode="External"/><Relationship Id="rId2" Type="http://schemas.microsoft.com/office/2007/relationships/media" Target="file:///C:\amira-3.1.1\DATA\Nucleosome%20files\AAA%20FINAL%20STRUCTURE\Animations%202013\protamine_dna_2022\slide_122.wav" TargetMode="External"/><Relationship Id="rId1" Type="http://schemas.openxmlformats.org/officeDocument/2006/relationships/tags" Target="../tags/tag123.xml"/><Relationship Id="rId6" Type="http://schemas.openxmlformats.org/officeDocument/2006/relationships/image" Target="../media/image6.png"/><Relationship Id="rId5" Type="http://schemas.openxmlformats.org/officeDocument/2006/relationships/notesSlide" Target="../notesSlides/notesSlide122.xml"/><Relationship Id="rId4"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123.wav" TargetMode="External"/><Relationship Id="rId2" Type="http://schemas.microsoft.com/office/2007/relationships/media" Target="file:///C:\amira-3.1.1\DATA\Nucleosome%20files\AAA%20FINAL%20STRUCTURE\Animations%202013\protamine_dna_2022\slide_123.wav" TargetMode="External"/><Relationship Id="rId1" Type="http://schemas.openxmlformats.org/officeDocument/2006/relationships/tags" Target="../tags/tag124.xml"/><Relationship Id="rId6" Type="http://schemas.openxmlformats.org/officeDocument/2006/relationships/image" Target="../media/image6.png"/><Relationship Id="rId5" Type="http://schemas.openxmlformats.org/officeDocument/2006/relationships/notesSlide" Target="../notesSlides/notesSlide123.xml"/><Relationship Id="rId4"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124.wav" TargetMode="External"/><Relationship Id="rId2" Type="http://schemas.microsoft.com/office/2007/relationships/media" Target="file:///C:\amira-3.1.1\DATA\Nucleosome%20files\AAA%20FINAL%20STRUCTURE\Animations%202013\protamine_dna_2022\slide_124.wav" TargetMode="External"/><Relationship Id="rId1" Type="http://schemas.openxmlformats.org/officeDocument/2006/relationships/tags" Target="../tags/tag125.xml"/><Relationship Id="rId6" Type="http://schemas.openxmlformats.org/officeDocument/2006/relationships/image" Target="../media/image6.png"/><Relationship Id="rId5" Type="http://schemas.openxmlformats.org/officeDocument/2006/relationships/notesSlide" Target="../notesSlides/notesSlide124.xml"/><Relationship Id="rId4"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125.wav" TargetMode="External"/><Relationship Id="rId2" Type="http://schemas.microsoft.com/office/2007/relationships/media" Target="file:///C:\amira-3.1.1\DATA\Nucleosome%20files\AAA%20FINAL%20STRUCTURE\Animations%202013\protamine_dna_2022\slide_125.wav" TargetMode="External"/><Relationship Id="rId1" Type="http://schemas.openxmlformats.org/officeDocument/2006/relationships/tags" Target="../tags/tag126.xml"/><Relationship Id="rId6" Type="http://schemas.openxmlformats.org/officeDocument/2006/relationships/image" Target="../media/image6.png"/><Relationship Id="rId5" Type="http://schemas.openxmlformats.org/officeDocument/2006/relationships/notesSlide" Target="../notesSlides/notesSlide125.xml"/><Relationship Id="rId4"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26.wav" TargetMode="External"/><Relationship Id="rId7" Type="http://schemas.openxmlformats.org/officeDocument/2006/relationships/image" Target="../media/image89.jpeg"/><Relationship Id="rId2" Type="http://schemas.openxmlformats.org/officeDocument/2006/relationships/tags" Target="../tags/tag127.xml"/><Relationship Id="rId1" Type="http://schemas.openxmlformats.org/officeDocument/2006/relationships/themeOverride" Target="../theme/themeOverride61.xml"/><Relationship Id="rId6" Type="http://schemas.openxmlformats.org/officeDocument/2006/relationships/notesSlide" Target="../notesSlides/notesSlide126.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26.wav" TargetMode="External"/><Relationship Id="rId9" Type="http://schemas.openxmlformats.org/officeDocument/2006/relationships/image" Target="../media/image6.png"/></Relationships>
</file>

<file path=ppt/slides/_rels/slide127.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27.wav" TargetMode="External"/><Relationship Id="rId7" Type="http://schemas.openxmlformats.org/officeDocument/2006/relationships/image" Target="../media/image89.jpeg"/><Relationship Id="rId2" Type="http://schemas.openxmlformats.org/officeDocument/2006/relationships/tags" Target="../tags/tag128.xml"/><Relationship Id="rId1" Type="http://schemas.openxmlformats.org/officeDocument/2006/relationships/themeOverride" Target="../theme/themeOverride62.xml"/><Relationship Id="rId6" Type="http://schemas.openxmlformats.org/officeDocument/2006/relationships/notesSlide" Target="../notesSlides/notesSlide127.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27.wav" TargetMode="External"/><Relationship Id="rId9" Type="http://schemas.openxmlformats.org/officeDocument/2006/relationships/image" Target="../media/image6.png"/></Relationships>
</file>

<file path=ppt/slides/_rels/slide128.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media" Target="file:///C:\amira-3.1.1\DATA\Nucleosome%20files\AAA%20FINAL%20STRUCTURE\Animations%202013\protamine_dna_2022\slide_128.wav" TargetMode="External"/><Relationship Id="rId7" Type="http://schemas.openxmlformats.org/officeDocument/2006/relationships/slide" Target="slide4.xml"/><Relationship Id="rId2" Type="http://schemas.openxmlformats.org/officeDocument/2006/relationships/tags" Target="../tags/tag129.xml"/><Relationship Id="rId1" Type="http://schemas.openxmlformats.org/officeDocument/2006/relationships/themeOverride" Target="../theme/themeOverride63.xml"/><Relationship Id="rId6" Type="http://schemas.openxmlformats.org/officeDocument/2006/relationships/notesSlide" Target="../notesSlides/notesSlide128.xml"/><Relationship Id="rId5" Type="http://schemas.openxmlformats.org/officeDocument/2006/relationships/slideLayout" Target="../slideLayouts/slideLayout6.xml"/><Relationship Id="rId4" Type="http://schemas.openxmlformats.org/officeDocument/2006/relationships/audio" Target="file:///C:\amira-3.1.1\DATA\Nucleosome%20files\AAA%20FINAL%20STRUCTURE\Animations%202013\protamine_dna_2022\slide_128.wav" TargetMode="External"/></Relationships>
</file>

<file path=ppt/slides/_rels/slide129.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29.wav" TargetMode="External"/><Relationship Id="rId7" Type="http://schemas.openxmlformats.org/officeDocument/2006/relationships/image" Target="../media/image90.png"/><Relationship Id="rId2" Type="http://schemas.openxmlformats.org/officeDocument/2006/relationships/tags" Target="../tags/tag130.xml"/><Relationship Id="rId1" Type="http://schemas.openxmlformats.org/officeDocument/2006/relationships/themeOverride" Target="../theme/themeOverride64.xml"/><Relationship Id="rId6" Type="http://schemas.openxmlformats.org/officeDocument/2006/relationships/notesSlide" Target="../notesSlides/notesSlide129.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29.wav" TargetMode="External"/><Relationship Id="rId9"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13.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13.wav" TargetMode="External"/><Relationship Id="rId1" Type="http://schemas.openxmlformats.org/officeDocument/2006/relationships/tags" Target="../tags/tag14.xml"/><Relationship Id="rId6" Type="http://schemas.openxmlformats.org/officeDocument/2006/relationships/image" Target="../media/image6.png"/><Relationship Id="rId5" Type="http://schemas.openxmlformats.org/officeDocument/2006/relationships/notesSlide" Target="../notesSlides/notesSlide13.xml"/><Relationship Id="rId4"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130.wav" TargetMode="External"/><Relationship Id="rId7" Type="http://schemas.openxmlformats.org/officeDocument/2006/relationships/image" Target="../media/image6.png"/><Relationship Id="rId2" Type="http://schemas.microsoft.com/office/2007/relationships/media" Target="file:///C:\amira-3.1.1\DATA\Nucleosome%20files\AAA%20FINAL%20STRUCTURE\Animations%202013\protamine_dna_2022\slide_130.wav" TargetMode="External"/><Relationship Id="rId1" Type="http://schemas.openxmlformats.org/officeDocument/2006/relationships/tags" Target="../tags/tag131.xml"/><Relationship Id="rId6" Type="http://schemas.openxmlformats.org/officeDocument/2006/relationships/slide" Target="slide4.xml"/><Relationship Id="rId5" Type="http://schemas.openxmlformats.org/officeDocument/2006/relationships/notesSlide" Target="../notesSlides/notesSlide130.xml"/><Relationship Id="rId4"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31.wav" TargetMode="External"/><Relationship Id="rId7" Type="http://schemas.openxmlformats.org/officeDocument/2006/relationships/image" Target="../media/image91.png"/><Relationship Id="rId2" Type="http://schemas.openxmlformats.org/officeDocument/2006/relationships/tags" Target="../tags/tag132.xml"/><Relationship Id="rId1" Type="http://schemas.openxmlformats.org/officeDocument/2006/relationships/themeOverride" Target="../theme/themeOverride65.xml"/><Relationship Id="rId6" Type="http://schemas.openxmlformats.org/officeDocument/2006/relationships/notesSlide" Target="../notesSlides/notesSlide131.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31.wav" TargetMode="External"/><Relationship Id="rId9" Type="http://schemas.openxmlformats.org/officeDocument/2006/relationships/image" Target="../media/image6.png"/></Relationships>
</file>

<file path=ppt/slides/_rels/slide132.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32.wav" TargetMode="External"/><Relationship Id="rId7" Type="http://schemas.openxmlformats.org/officeDocument/2006/relationships/image" Target="../media/image92.png"/><Relationship Id="rId2" Type="http://schemas.openxmlformats.org/officeDocument/2006/relationships/tags" Target="../tags/tag133.xml"/><Relationship Id="rId1" Type="http://schemas.openxmlformats.org/officeDocument/2006/relationships/themeOverride" Target="../theme/themeOverride66.xml"/><Relationship Id="rId6" Type="http://schemas.openxmlformats.org/officeDocument/2006/relationships/notesSlide" Target="../notesSlides/notesSlide132.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32.wav" TargetMode="External"/><Relationship Id="rId9" Type="http://schemas.openxmlformats.org/officeDocument/2006/relationships/image" Target="../media/image6.png"/></Relationships>
</file>

<file path=ppt/slides/_rels/slide133.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33.wav" TargetMode="External"/><Relationship Id="rId7" Type="http://schemas.openxmlformats.org/officeDocument/2006/relationships/image" Target="../media/image93.png"/><Relationship Id="rId2" Type="http://schemas.openxmlformats.org/officeDocument/2006/relationships/tags" Target="../tags/tag134.xml"/><Relationship Id="rId1" Type="http://schemas.openxmlformats.org/officeDocument/2006/relationships/themeOverride" Target="../theme/themeOverride67.xml"/><Relationship Id="rId6" Type="http://schemas.openxmlformats.org/officeDocument/2006/relationships/notesSlide" Target="../notesSlides/notesSlide133.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33.wav" TargetMode="External"/><Relationship Id="rId9" Type="http://schemas.openxmlformats.org/officeDocument/2006/relationships/image" Target="../media/image6.png"/></Relationships>
</file>

<file path=ppt/slides/_rels/slide134.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34.wav" TargetMode="External"/><Relationship Id="rId7" Type="http://schemas.openxmlformats.org/officeDocument/2006/relationships/image" Target="../media/image94.png"/><Relationship Id="rId2" Type="http://schemas.openxmlformats.org/officeDocument/2006/relationships/tags" Target="../tags/tag135.xml"/><Relationship Id="rId1" Type="http://schemas.openxmlformats.org/officeDocument/2006/relationships/themeOverride" Target="../theme/themeOverride68.xml"/><Relationship Id="rId6" Type="http://schemas.openxmlformats.org/officeDocument/2006/relationships/notesSlide" Target="../notesSlides/notesSlide134.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34.wav" TargetMode="External"/><Relationship Id="rId9" Type="http://schemas.openxmlformats.org/officeDocument/2006/relationships/image" Target="../media/image6.png"/></Relationships>
</file>

<file path=ppt/slides/_rels/slide135.xml.rels><?xml version="1.0" encoding="UTF-8" standalone="yes"?>
<Relationships xmlns="http://schemas.openxmlformats.org/package/2006/relationships"><Relationship Id="rId8" Type="http://schemas.openxmlformats.org/officeDocument/2006/relationships/notesSlide" Target="../notesSlides/notesSlide135.xml"/><Relationship Id="rId3" Type="http://schemas.microsoft.com/office/2007/relationships/media" Target="file:///C:\amira-3.1.1\DATA\Nucleosome%20files\AAA%20FINAL%20STRUCTURE\Animations%202013\protamine_dna_2022\Gehring-tetramer.avi" TargetMode="External"/><Relationship Id="rId7" Type="http://schemas.openxmlformats.org/officeDocument/2006/relationships/slideLayout" Target="../slideLayouts/slideLayout7.xml"/><Relationship Id="rId2" Type="http://schemas.openxmlformats.org/officeDocument/2006/relationships/tags" Target="../tags/tag136.xml"/><Relationship Id="rId1" Type="http://schemas.openxmlformats.org/officeDocument/2006/relationships/themeOverride" Target="../theme/themeOverride69.xml"/><Relationship Id="rId6" Type="http://schemas.openxmlformats.org/officeDocument/2006/relationships/audio" Target="file:///C:\amira-3.1.1\DATA\Nucleosome%20files\AAA%20FINAL%20STRUCTURE\Animations%202013\protamine_dna_2022\slide_135.wav" TargetMode="External"/><Relationship Id="rId11" Type="http://schemas.openxmlformats.org/officeDocument/2006/relationships/image" Target="../media/image6.png"/><Relationship Id="rId5" Type="http://schemas.microsoft.com/office/2007/relationships/media" Target="file:///C:\amira-3.1.1\DATA\Nucleosome%20files\AAA%20FINAL%20STRUCTURE\Animations%202013\protamine_dna_2022\slide_135.wav" TargetMode="External"/><Relationship Id="rId10" Type="http://schemas.openxmlformats.org/officeDocument/2006/relationships/slide" Target="slide4.xml"/><Relationship Id="rId4" Type="http://schemas.openxmlformats.org/officeDocument/2006/relationships/video" Target="file:///C:\amira-3.1.1\DATA\Nucleosome%20files\AAA%20FINAL%20STRUCTURE\Animations%202013\protamine_dna_2022\Gehring-tetramer.avi" TargetMode="External"/><Relationship Id="rId9" Type="http://schemas.openxmlformats.org/officeDocument/2006/relationships/image" Target="../media/image95.png"/></Relationships>
</file>

<file path=ppt/slides/_rels/slide136.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media" Target="file:///C:\amira-3.1.1\DATA\Nucleosome%20files\AAA%20FINAL%20STRUCTURE\Animations%202013\protamine_dna_2022\slide_136.wav" TargetMode="External"/><Relationship Id="rId7" Type="http://schemas.openxmlformats.org/officeDocument/2006/relationships/slide" Target="slide4.xml"/><Relationship Id="rId2" Type="http://schemas.openxmlformats.org/officeDocument/2006/relationships/tags" Target="../tags/tag137.xml"/><Relationship Id="rId1" Type="http://schemas.openxmlformats.org/officeDocument/2006/relationships/themeOverride" Target="../theme/themeOverride70.xml"/><Relationship Id="rId6" Type="http://schemas.openxmlformats.org/officeDocument/2006/relationships/notesSlide" Target="../notesSlides/notesSlide136.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36.wav" TargetMode="External"/></Relationships>
</file>

<file path=ppt/slides/_rels/slide137.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37.wav" TargetMode="External"/><Relationship Id="rId7" Type="http://schemas.openxmlformats.org/officeDocument/2006/relationships/image" Target="../media/image96.png"/><Relationship Id="rId2" Type="http://schemas.openxmlformats.org/officeDocument/2006/relationships/tags" Target="../tags/tag138.xml"/><Relationship Id="rId1" Type="http://schemas.openxmlformats.org/officeDocument/2006/relationships/themeOverride" Target="../theme/themeOverride71.xml"/><Relationship Id="rId6" Type="http://schemas.openxmlformats.org/officeDocument/2006/relationships/notesSlide" Target="../notesSlides/notesSlide137.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37.wav" TargetMode="External"/><Relationship Id="rId9" Type="http://schemas.openxmlformats.org/officeDocument/2006/relationships/image" Target="../media/image6.png"/></Relationships>
</file>

<file path=ppt/slides/_rels/slide138.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38.wav" TargetMode="External"/><Relationship Id="rId7" Type="http://schemas.openxmlformats.org/officeDocument/2006/relationships/image" Target="../media/image97.png"/><Relationship Id="rId2" Type="http://schemas.openxmlformats.org/officeDocument/2006/relationships/tags" Target="../tags/tag139.xml"/><Relationship Id="rId1" Type="http://schemas.openxmlformats.org/officeDocument/2006/relationships/themeOverride" Target="../theme/themeOverride72.xml"/><Relationship Id="rId6" Type="http://schemas.openxmlformats.org/officeDocument/2006/relationships/notesSlide" Target="../notesSlides/notesSlide138.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38.wav" TargetMode="External"/><Relationship Id="rId9" Type="http://schemas.openxmlformats.org/officeDocument/2006/relationships/image" Target="../media/image6.png"/></Relationships>
</file>

<file path=ppt/slides/_rels/slide139.xml.rels><?xml version="1.0" encoding="UTF-8" standalone="yes"?>
<Relationships xmlns="http://schemas.openxmlformats.org/package/2006/relationships"><Relationship Id="rId8" Type="http://schemas.openxmlformats.org/officeDocument/2006/relationships/notesSlide" Target="../notesSlides/notesSlide139.xml"/><Relationship Id="rId3" Type="http://schemas.microsoft.com/office/2007/relationships/media" Target="file:///C:\amira-3.1.1\DATA\Nucleosome%20files\AAA%20FINAL%20STRUCTURE\Animations%202013\protamine_dna_2022\wu-CD_only.avi" TargetMode="External"/><Relationship Id="rId7" Type="http://schemas.openxmlformats.org/officeDocument/2006/relationships/slideLayout" Target="../slideLayouts/slideLayout7.xml"/><Relationship Id="rId2" Type="http://schemas.openxmlformats.org/officeDocument/2006/relationships/tags" Target="../tags/tag140.xml"/><Relationship Id="rId1" Type="http://schemas.openxmlformats.org/officeDocument/2006/relationships/themeOverride" Target="../theme/themeOverride73.xml"/><Relationship Id="rId6" Type="http://schemas.openxmlformats.org/officeDocument/2006/relationships/audio" Target="file:///C:\amira-3.1.1\DATA\Nucleosome%20files\AAA%20FINAL%20STRUCTURE\Animations%202013\protamine_dna_2022\slide_139.wav" TargetMode="External"/><Relationship Id="rId11" Type="http://schemas.openxmlformats.org/officeDocument/2006/relationships/image" Target="../media/image6.png"/><Relationship Id="rId5" Type="http://schemas.microsoft.com/office/2007/relationships/media" Target="file:///C:\amira-3.1.1\DATA\Nucleosome%20files\AAA%20FINAL%20STRUCTURE\Animations%202013\protamine_dna_2022\slide_139.wav" TargetMode="External"/><Relationship Id="rId10" Type="http://schemas.openxmlformats.org/officeDocument/2006/relationships/slide" Target="slide4.xml"/><Relationship Id="rId4" Type="http://schemas.openxmlformats.org/officeDocument/2006/relationships/video" Target="file:///C:\amira-3.1.1\DATA\Nucleosome%20files\AAA%20FINAL%20STRUCTURE\Animations%202013\protamine_dna_2022\wu-CD_only.avi" TargetMode="External"/><Relationship Id="rId9" Type="http://schemas.openxmlformats.org/officeDocument/2006/relationships/image" Target="../media/image98.png"/></Relationships>
</file>

<file path=ppt/slides/_rels/slide14.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media" Target="file:///C:\amira-3.1.1\DATA\Nucleosome%20files\AAA%20FINAL%20STRUCTURE\Animations%202013\protamine_dna_2022\slide_14.wav" TargetMode="External"/><Relationship Id="rId7" Type="http://schemas.openxmlformats.org/officeDocument/2006/relationships/hyperlink" Target="http://www.rcsb.org/pdb/explore/explore.do?structureId=1AOI" TargetMode="External"/><Relationship Id="rId2" Type="http://schemas.openxmlformats.org/officeDocument/2006/relationships/tags" Target="../tags/tag15.xml"/><Relationship Id="rId1" Type="http://schemas.openxmlformats.org/officeDocument/2006/relationships/themeOverride" Target="../theme/themeOverride9.xml"/><Relationship Id="rId6" Type="http://schemas.openxmlformats.org/officeDocument/2006/relationships/notesSlide" Target="../notesSlides/notesSlide14.xml"/><Relationship Id="rId5" Type="http://schemas.openxmlformats.org/officeDocument/2006/relationships/slideLayout" Target="../slideLayouts/slideLayout6.xml"/><Relationship Id="rId4" Type="http://schemas.openxmlformats.org/officeDocument/2006/relationships/audio" Target="file:///C:\amira-3.1.1\DATA\Nucleosome%20files\AAA%20FINAL%20STRUCTURE\Animations%202013\protamine_dna_2022\slide_14.wav" TargetMode="External"/><Relationship Id="rId9" Type="http://schemas.openxmlformats.org/officeDocument/2006/relationships/slide" Target="slide4.xml"/></Relationships>
</file>

<file path=ppt/slides/_rels/slide140.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40.wav" TargetMode="External"/><Relationship Id="rId7" Type="http://schemas.openxmlformats.org/officeDocument/2006/relationships/image" Target="../media/image97.png"/><Relationship Id="rId2" Type="http://schemas.openxmlformats.org/officeDocument/2006/relationships/tags" Target="../tags/tag141.xml"/><Relationship Id="rId1" Type="http://schemas.openxmlformats.org/officeDocument/2006/relationships/themeOverride" Target="../theme/themeOverride74.xml"/><Relationship Id="rId6" Type="http://schemas.openxmlformats.org/officeDocument/2006/relationships/notesSlide" Target="../notesSlides/notesSlide140.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40.wav" TargetMode="External"/><Relationship Id="rId9" Type="http://schemas.openxmlformats.org/officeDocument/2006/relationships/image" Target="../media/image6.png"/></Relationships>
</file>

<file path=ppt/slides/_rels/slide141.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41.wav" TargetMode="External"/><Relationship Id="rId7" Type="http://schemas.openxmlformats.org/officeDocument/2006/relationships/image" Target="../media/image99.png"/><Relationship Id="rId2" Type="http://schemas.openxmlformats.org/officeDocument/2006/relationships/tags" Target="../tags/tag142.xml"/><Relationship Id="rId1" Type="http://schemas.openxmlformats.org/officeDocument/2006/relationships/themeOverride" Target="../theme/themeOverride75.xml"/><Relationship Id="rId6" Type="http://schemas.openxmlformats.org/officeDocument/2006/relationships/notesSlide" Target="../notesSlides/notesSlide141.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41.wav" TargetMode="External"/><Relationship Id="rId9" Type="http://schemas.openxmlformats.org/officeDocument/2006/relationships/image" Target="../media/image6.png"/></Relationships>
</file>

<file path=ppt/slides/_rels/slide142.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42.wav" TargetMode="External"/><Relationship Id="rId7" Type="http://schemas.openxmlformats.org/officeDocument/2006/relationships/image" Target="../media/image100.png"/><Relationship Id="rId2" Type="http://schemas.openxmlformats.org/officeDocument/2006/relationships/tags" Target="../tags/tag143.xml"/><Relationship Id="rId1" Type="http://schemas.openxmlformats.org/officeDocument/2006/relationships/themeOverride" Target="../theme/themeOverride76.xml"/><Relationship Id="rId6" Type="http://schemas.openxmlformats.org/officeDocument/2006/relationships/notesSlide" Target="../notesSlides/notesSlide142.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42.wav" TargetMode="External"/><Relationship Id="rId9" Type="http://schemas.openxmlformats.org/officeDocument/2006/relationships/image" Target="../media/image6.png"/></Relationships>
</file>

<file path=ppt/slides/_rels/slide143.xml.rels><?xml version="1.0" encoding="UTF-8" standalone="yes"?>
<Relationships xmlns="http://schemas.openxmlformats.org/package/2006/relationships"><Relationship Id="rId8" Type="http://schemas.openxmlformats.org/officeDocument/2006/relationships/notesSlide" Target="../notesSlides/notesSlide143.xml"/><Relationship Id="rId3" Type="http://schemas.microsoft.com/office/2007/relationships/media" Target="file:///C:\amira-3.1.1\DATA\Nucleosome%20files\AAA%20FINAL%20STRUCTURE\Animations%202013\protamine_dna_2022\wu-CDEF.avi" TargetMode="External"/><Relationship Id="rId7" Type="http://schemas.openxmlformats.org/officeDocument/2006/relationships/slideLayout" Target="../slideLayouts/slideLayout7.xml"/><Relationship Id="rId2" Type="http://schemas.openxmlformats.org/officeDocument/2006/relationships/tags" Target="../tags/tag144.xml"/><Relationship Id="rId1" Type="http://schemas.openxmlformats.org/officeDocument/2006/relationships/themeOverride" Target="../theme/themeOverride77.xml"/><Relationship Id="rId6" Type="http://schemas.openxmlformats.org/officeDocument/2006/relationships/audio" Target="file:///C:\amira-3.1.1\DATA\Nucleosome%20files\AAA%20FINAL%20STRUCTURE\Animations%202013\protamine_dna_2022\slide_143.wav" TargetMode="External"/><Relationship Id="rId11" Type="http://schemas.openxmlformats.org/officeDocument/2006/relationships/image" Target="../media/image6.png"/><Relationship Id="rId5" Type="http://schemas.microsoft.com/office/2007/relationships/media" Target="file:///C:\amira-3.1.1\DATA\Nucleosome%20files\AAA%20FINAL%20STRUCTURE\Animations%202013\protamine_dna_2022\slide_143.wav" TargetMode="External"/><Relationship Id="rId10" Type="http://schemas.openxmlformats.org/officeDocument/2006/relationships/slide" Target="slide4.xml"/><Relationship Id="rId4" Type="http://schemas.openxmlformats.org/officeDocument/2006/relationships/video" Target="file:///C:\amira-3.1.1\DATA\Nucleosome%20files\AAA%20FINAL%20STRUCTURE\Animations%202013\protamine_dna_2022\wu-CDEF.avi" TargetMode="External"/><Relationship Id="rId9" Type="http://schemas.openxmlformats.org/officeDocument/2006/relationships/image" Target="../media/image101.png"/></Relationships>
</file>

<file path=ppt/slides/_rels/slide144.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144.wav" TargetMode="External"/><Relationship Id="rId7" Type="http://schemas.openxmlformats.org/officeDocument/2006/relationships/image" Target="../media/image6.png"/><Relationship Id="rId2" Type="http://schemas.microsoft.com/office/2007/relationships/media" Target="file:///C:\amira-3.1.1\DATA\Nucleosome%20files\AAA%20FINAL%20STRUCTURE\Animations%202013\protamine_dna_2022\slide_144.wav" TargetMode="External"/><Relationship Id="rId1" Type="http://schemas.openxmlformats.org/officeDocument/2006/relationships/tags" Target="../tags/tag145.xml"/><Relationship Id="rId6" Type="http://schemas.openxmlformats.org/officeDocument/2006/relationships/slide" Target="slide4.xml"/><Relationship Id="rId5" Type="http://schemas.openxmlformats.org/officeDocument/2006/relationships/notesSlide" Target="../notesSlides/notesSlide144.xml"/><Relationship Id="rId4"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145.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145.wav" TargetMode="External"/><Relationship Id="rId1" Type="http://schemas.openxmlformats.org/officeDocument/2006/relationships/tags" Target="../tags/tag146.xml"/><Relationship Id="rId6" Type="http://schemas.openxmlformats.org/officeDocument/2006/relationships/image" Target="../media/image102.png"/><Relationship Id="rId5" Type="http://schemas.openxmlformats.org/officeDocument/2006/relationships/notesSlide" Target="../notesSlides/notesSlide145.xml"/><Relationship Id="rId4"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video" Target="file:///C:\amira-3.1.1\DATA\Nucleosome%20files\AAA%20FINAL%20STRUCTURE\Animations%202013\protamine_dna_2022\dinucleotide_WC.avi" TargetMode="External"/><Relationship Id="rId7" Type="http://schemas.openxmlformats.org/officeDocument/2006/relationships/notesSlide" Target="../notesSlides/notesSlide146.xml"/><Relationship Id="rId2" Type="http://schemas.microsoft.com/office/2007/relationships/media" Target="file:///C:\amira-3.1.1\DATA\Nucleosome%20files\AAA%20FINAL%20STRUCTURE\Animations%202013\protamine_dna_2022\dinucleotide_WC.avi" TargetMode="External"/><Relationship Id="rId1" Type="http://schemas.openxmlformats.org/officeDocument/2006/relationships/tags" Target="../tags/tag147.xml"/><Relationship Id="rId6" Type="http://schemas.openxmlformats.org/officeDocument/2006/relationships/slideLayout" Target="../slideLayouts/slideLayout7.xml"/><Relationship Id="rId5" Type="http://schemas.openxmlformats.org/officeDocument/2006/relationships/audio" Target="file:///C:\amira-3.1.1\DATA\Nucleosome%20files\AAA%20FINAL%20STRUCTURE\Animations%202013\protamine_dna_2022\slide_146.wav" TargetMode="External"/><Relationship Id="rId10" Type="http://schemas.openxmlformats.org/officeDocument/2006/relationships/image" Target="../media/image6.png"/><Relationship Id="rId4" Type="http://schemas.microsoft.com/office/2007/relationships/media" Target="file:///C:\amira-3.1.1\DATA\Nucleosome%20files\AAA%20FINAL%20STRUCTURE\Animations%202013\protamine_dna_2022\slide_146.wav" TargetMode="External"/><Relationship Id="rId9" Type="http://schemas.openxmlformats.org/officeDocument/2006/relationships/slide" Target="slide4.xml"/></Relationships>
</file>

<file path=ppt/slides/_rels/slide14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147.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147.wav" TargetMode="External"/><Relationship Id="rId1" Type="http://schemas.openxmlformats.org/officeDocument/2006/relationships/tags" Target="../tags/tag148.xml"/><Relationship Id="rId6" Type="http://schemas.openxmlformats.org/officeDocument/2006/relationships/image" Target="../media/image104.png"/><Relationship Id="rId5" Type="http://schemas.openxmlformats.org/officeDocument/2006/relationships/notesSlide" Target="../notesSlides/notesSlide147.xml"/><Relationship Id="rId4"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video" Target="file:///C:\amira-3.1.1\DATA\Nucleosome%20files\AAA%20FINAL%20STRUCTURE\Animations%202013\protamine_dna_2022\dinucleotide_TN.avi" TargetMode="External"/><Relationship Id="rId7" Type="http://schemas.openxmlformats.org/officeDocument/2006/relationships/notesSlide" Target="../notesSlides/notesSlide148.xml"/><Relationship Id="rId2" Type="http://schemas.microsoft.com/office/2007/relationships/media" Target="file:///C:\amira-3.1.1\DATA\Nucleosome%20files\AAA%20FINAL%20STRUCTURE\Animations%202013\protamine_dna_2022\dinucleotide_TN.avi" TargetMode="External"/><Relationship Id="rId1" Type="http://schemas.openxmlformats.org/officeDocument/2006/relationships/tags" Target="../tags/tag149.xml"/><Relationship Id="rId6" Type="http://schemas.openxmlformats.org/officeDocument/2006/relationships/slideLayout" Target="../slideLayouts/slideLayout7.xml"/><Relationship Id="rId5" Type="http://schemas.openxmlformats.org/officeDocument/2006/relationships/audio" Target="file:///C:\amira-3.1.1\DATA\Nucleosome%20files\AAA%20FINAL%20STRUCTURE\Animations%202013\protamine_dna_2022\slide_148.wav" TargetMode="External"/><Relationship Id="rId10" Type="http://schemas.openxmlformats.org/officeDocument/2006/relationships/image" Target="../media/image6.png"/><Relationship Id="rId4" Type="http://schemas.microsoft.com/office/2007/relationships/media" Target="file:///C:\amira-3.1.1\DATA\Nucleosome%20files\AAA%20FINAL%20STRUCTURE\Animations%202013\protamine_dna_2022\slide_148.wav" TargetMode="External"/><Relationship Id="rId9" Type="http://schemas.openxmlformats.org/officeDocument/2006/relationships/slide" Target="slide4.xml"/></Relationships>
</file>

<file path=ppt/slides/_rels/slide14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149.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149.wav" TargetMode="External"/><Relationship Id="rId1" Type="http://schemas.openxmlformats.org/officeDocument/2006/relationships/tags" Target="../tags/tag150.xml"/><Relationship Id="rId6" Type="http://schemas.openxmlformats.org/officeDocument/2006/relationships/image" Target="../media/image106.jpeg"/><Relationship Id="rId5" Type="http://schemas.openxmlformats.org/officeDocument/2006/relationships/notesSlide" Target="../notesSlides/notesSlide149.xml"/><Relationship Id="rId4"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15.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15.wav" TargetMode="External"/><Relationship Id="rId1" Type="http://schemas.openxmlformats.org/officeDocument/2006/relationships/tags" Target="../tags/tag16.xml"/><Relationship Id="rId6" Type="http://schemas.openxmlformats.org/officeDocument/2006/relationships/image" Target="../media/image6.png"/><Relationship Id="rId5" Type="http://schemas.openxmlformats.org/officeDocument/2006/relationships/notesSlide" Target="../notesSlides/notesSlide15.xml"/><Relationship Id="rId4"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150.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150.wav" TargetMode="External"/><Relationship Id="rId1" Type="http://schemas.openxmlformats.org/officeDocument/2006/relationships/tags" Target="../tags/tag151.xml"/><Relationship Id="rId6" Type="http://schemas.openxmlformats.org/officeDocument/2006/relationships/image" Target="../media/image107.jpeg"/><Relationship Id="rId5" Type="http://schemas.openxmlformats.org/officeDocument/2006/relationships/notesSlide" Target="../notesSlides/notesSlide150.xml"/><Relationship Id="rId4"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151.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151.wav" TargetMode="External"/><Relationship Id="rId1" Type="http://schemas.openxmlformats.org/officeDocument/2006/relationships/tags" Target="../tags/tag152.xml"/><Relationship Id="rId6" Type="http://schemas.openxmlformats.org/officeDocument/2006/relationships/image" Target="../media/image106.jpeg"/><Relationship Id="rId5" Type="http://schemas.openxmlformats.org/officeDocument/2006/relationships/notesSlide" Target="../notesSlides/notesSlide151.xml"/><Relationship Id="rId4"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audio" Target="file:///C:\amira-3.1.1\DATA\Nucleosome%20files\AAA%20FINAL%20STRUCTURE\Animations%202013\protamine_dna_2022\slide_152.wav" TargetMode="External"/><Relationship Id="rId7" Type="http://schemas.openxmlformats.org/officeDocument/2006/relationships/image" Target="../media/image109.jpeg"/><Relationship Id="rId2" Type="http://schemas.microsoft.com/office/2007/relationships/media" Target="file:///C:\amira-3.1.1\DATA\Nucleosome%20files\AAA%20FINAL%20STRUCTURE\Animations%202013\protamine_dna_2022\slide_152.wav" TargetMode="External"/><Relationship Id="rId1" Type="http://schemas.openxmlformats.org/officeDocument/2006/relationships/tags" Target="../tags/tag153.xml"/><Relationship Id="rId6" Type="http://schemas.openxmlformats.org/officeDocument/2006/relationships/image" Target="../media/image108.jpeg"/><Relationship Id="rId5" Type="http://schemas.openxmlformats.org/officeDocument/2006/relationships/notesSlide" Target="../notesSlides/notesSlide152.xml"/><Relationship Id="rId4" Type="http://schemas.openxmlformats.org/officeDocument/2006/relationships/slideLayout" Target="../slideLayouts/slideLayout7.xml"/><Relationship Id="rId9" Type="http://schemas.openxmlformats.org/officeDocument/2006/relationships/image" Target="../media/image6.png"/></Relationships>
</file>

<file path=ppt/slides/_rels/slide15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153.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153.wav" TargetMode="External"/><Relationship Id="rId1" Type="http://schemas.openxmlformats.org/officeDocument/2006/relationships/tags" Target="../tags/tag154.xml"/><Relationship Id="rId6" Type="http://schemas.openxmlformats.org/officeDocument/2006/relationships/image" Target="../media/image106.jpeg"/><Relationship Id="rId5" Type="http://schemas.openxmlformats.org/officeDocument/2006/relationships/notesSlide" Target="../notesSlides/notesSlide153.xml"/><Relationship Id="rId4"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8" Type="http://schemas.openxmlformats.org/officeDocument/2006/relationships/image" Target="../media/image112.jpeg"/><Relationship Id="rId13" Type="http://schemas.openxmlformats.org/officeDocument/2006/relationships/image" Target="../media/image117.jpeg"/><Relationship Id="rId1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154.wav" TargetMode="External"/><Relationship Id="rId7" Type="http://schemas.openxmlformats.org/officeDocument/2006/relationships/image" Target="../media/image111.jpeg"/><Relationship Id="rId12" Type="http://schemas.openxmlformats.org/officeDocument/2006/relationships/image" Target="../media/image116.jpeg"/><Relationship Id="rId17" Type="http://schemas.openxmlformats.org/officeDocument/2006/relationships/slide" Target="slide4.xml"/><Relationship Id="rId2" Type="http://schemas.microsoft.com/office/2007/relationships/media" Target="file:///C:\amira-3.1.1\DATA\Nucleosome%20files\AAA%20FINAL%20STRUCTURE\Animations%202013\protamine_dna_2022\slide_154.wav" TargetMode="External"/><Relationship Id="rId16" Type="http://schemas.openxmlformats.org/officeDocument/2006/relationships/image" Target="../media/image120.jpeg"/><Relationship Id="rId1" Type="http://schemas.openxmlformats.org/officeDocument/2006/relationships/tags" Target="../tags/tag155.xml"/><Relationship Id="rId6" Type="http://schemas.openxmlformats.org/officeDocument/2006/relationships/image" Target="../media/image110.jpeg"/><Relationship Id="rId11" Type="http://schemas.openxmlformats.org/officeDocument/2006/relationships/image" Target="../media/image115.jpeg"/><Relationship Id="rId5" Type="http://schemas.openxmlformats.org/officeDocument/2006/relationships/notesSlide" Target="../notesSlides/notesSlide154.xml"/><Relationship Id="rId15" Type="http://schemas.openxmlformats.org/officeDocument/2006/relationships/image" Target="../media/image119.jpeg"/><Relationship Id="rId10" Type="http://schemas.openxmlformats.org/officeDocument/2006/relationships/image" Target="../media/image114.jpeg"/><Relationship Id="rId4" Type="http://schemas.openxmlformats.org/officeDocument/2006/relationships/slideLayout" Target="../slideLayouts/slideLayout7.xml"/><Relationship Id="rId9" Type="http://schemas.openxmlformats.org/officeDocument/2006/relationships/image" Target="../media/image113.jpeg"/><Relationship Id="rId14" Type="http://schemas.openxmlformats.org/officeDocument/2006/relationships/image" Target="../media/image118.jpeg"/></Relationships>
</file>

<file path=ppt/slides/_rels/slide155.xml.rels><?xml version="1.0" encoding="UTF-8" standalone="yes"?>
<Relationships xmlns="http://schemas.openxmlformats.org/package/2006/relationships"><Relationship Id="rId8" Type="http://schemas.openxmlformats.org/officeDocument/2006/relationships/image" Target="../media/image122.jpeg"/><Relationship Id="rId3" Type="http://schemas.microsoft.com/office/2007/relationships/media" Target="file:///C:\amira-3.1.1\DATA\Nucleosome%20files\AAA%20FINAL%20STRUCTURE\Animations%202013\protamine_dna_2022\slide_155.wav" TargetMode="External"/><Relationship Id="rId7" Type="http://schemas.openxmlformats.org/officeDocument/2006/relationships/image" Target="../media/image121.jpeg"/><Relationship Id="rId12" Type="http://schemas.openxmlformats.org/officeDocument/2006/relationships/image" Target="../media/image6.png"/><Relationship Id="rId2" Type="http://schemas.openxmlformats.org/officeDocument/2006/relationships/tags" Target="../tags/tag156.xml"/><Relationship Id="rId1" Type="http://schemas.openxmlformats.org/officeDocument/2006/relationships/themeOverride" Target="../theme/themeOverride78.xml"/><Relationship Id="rId6" Type="http://schemas.openxmlformats.org/officeDocument/2006/relationships/notesSlide" Target="../notesSlides/notesSlide155.xml"/><Relationship Id="rId11" Type="http://schemas.openxmlformats.org/officeDocument/2006/relationships/slide" Target="slide4.xml"/><Relationship Id="rId5" Type="http://schemas.openxmlformats.org/officeDocument/2006/relationships/slideLayout" Target="../slideLayouts/slideLayout7.xml"/><Relationship Id="rId10" Type="http://schemas.openxmlformats.org/officeDocument/2006/relationships/image" Target="../media/image124.jpeg"/><Relationship Id="rId4" Type="http://schemas.openxmlformats.org/officeDocument/2006/relationships/audio" Target="file:///C:\amira-3.1.1\DATA\Nucleosome%20files\AAA%20FINAL%20STRUCTURE\Animations%202013\protamine_dna_2022\slide_155.wav" TargetMode="External"/><Relationship Id="rId9" Type="http://schemas.openxmlformats.org/officeDocument/2006/relationships/image" Target="../media/image123.jpeg"/></Relationships>
</file>

<file path=ppt/slides/_rels/slide15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156.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156.wav" TargetMode="External"/><Relationship Id="rId1" Type="http://schemas.openxmlformats.org/officeDocument/2006/relationships/tags" Target="../tags/tag157.xml"/><Relationship Id="rId6" Type="http://schemas.openxmlformats.org/officeDocument/2006/relationships/image" Target="../media/image125.jpeg"/><Relationship Id="rId5" Type="http://schemas.openxmlformats.org/officeDocument/2006/relationships/notesSlide" Target="../notesSlides/notesSlide156.xml"/><Relationship Id="rId4"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157.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157.wav" TargetMode="External"/><Relationship Id="rId1" Type="http://schemas.openxmlformats.org/officeDocument/2006/relationships/tags" Target="../tags/tag158.xml"/><Relationship Id="rId6" Type="http://schemas.openxmlformats.org/officeDocument/2006/relationships/image" Target="../media/image126.jpeg"/><Relationship Id="rId5" Type="http://schemas.openxmlformats.org/officeDocument/2006/relationships/notesSlide" Target="../notesSlides/notesSlide157.xml"/><Relationship Id="rId4"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158.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158.wav" TargetMode="External"/><Relationship Id="rId1" Type="http://schemas.openxmlformats.org/officeDocument/2006/relationships/tags" Target="../tags/tag159.xml"/><Relationship Id="rId6" Type="http://schemas.openxmlformats.org/officeDocument/2006/relationships/image" Target="../media/image106.jpeg"/><Relationship Id="rId5" Type="http://schemas.openxmlformats.org/officeDocument/2006/relationships/notesSlide" Target="../notesSlides/notesSlide158.xml"/><Relationship Id="rId4"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159.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159.wav" TargetMode="External"/><Relationship Id="rId1" Type="http://schemas.openxmlformats.org/officeDocument/2006/relationships/tags" Target="../tags/tag160.xml"/><Relationship Id="rId6" Type="http://schemas.openxmlformats.org/officeDocument/2006/relationships/image" Target="../media/image127.png"/><Relationship Id="rId5" Type="http://schemas.openxmlformats.org/officeDocument/2006/relationships/notesSlide" Target="../notesSlides/notesSlide159.xml"/><Relationship Id="rId4"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16.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16.wav" TargetMode="External"/><Relationship Id="rId1" Type="http://schemas.openxmlformats.org/officeDocument/2006/relationships/tags" Target="../tags/tag17.xml"/><Relationship Id="rId6" Type="http://schemas.openxmlformats.org/officeDocument/2006/relationships/image" Target="../media/image6.png"/><Relationship Id="rId5" Type="http://schemas.openxmlformats.org/officeDocument/2006/relationships/notesSlide" Target="../notesSlides/notesSlide16.xml"/><Relationship Id="rId4"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160.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160.wav" TargetMode="External"/><Relationship Id="rId1" Type="http://schemas.openxmlformats.org/officeDocument/2006/relationships/tags" Target="../tags/tag161.xml"/><Relationship Id="rId6" Type="http://schemas.openxmlformats.org/officeDocument/2006/relationships/image" Target="../media/image127.png"/><Relationship Id="rId5" Type="http://schemas.openxmlformats.org/officeDocument/2006/relationships/notesSlide" Target="../notesSlides/notesSlide160.xml"/><Relationship Id="rId4"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161.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161.wav" TargetMode="External"/><Relationship Id="rId1" Type="http://schemas.openxmlformats.org/officeDocument/2006/relationships/tags" Target="../tags/tag162.xml"/><Relationship Id="rId6" Type="http://schemas.openxmlformats.org/officeDocument/2006/relationships/image" Target="../media/image128.jpeg"/><Relationship Id="rId5" Type="http://schemas.openxmlformats.org/officeDocument/2006/relationships/notesSlide" Target="../notesSlides/notesSlide161.xml"/><Relationship Id="rId4"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162.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162.wav" TargetMode="External"/><Relationship Id="rId1" Type="http://schemas.openxmlformats.org/officeDocument/2006/relationships/tags" Target="../tags/tag163.xml"/><Relationship Id="rId6" Type="http://schemas.openxmlformats.org/officeDocument/2006/relationships/image" Target="../media/image129.jpeg"/><Relationship Id="rId5" Type="http://schemas.openxmlformats.org/officeDocument/2006/relationships/notesSlide" Target="../notesSlides/notesSlide162.xml"/><Relationship Id="rId4"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163.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163.wav" TargetMode="External"/><Relationship Id="rId1" Type="http://schemas.openxmlformats.org/officeDocument/2006/relationships/tags" Target="../tags/tag164.xml"/><Relationship Id="rId6" Type="http://schemas.openxmlformats.org/officeDocument/2006/relationships/image" Target="../media/image129.jpeg"/><Relationship Id="rId5" Type="http://schemas.openxmlformats.org/officeDocument/2006/relationships/notesSlide" Target="../notesSlides/notesSlide163.xml"/><Relationship Id="rId4" Type="http://schemas.openxmlformats.org/officeDocument/2006/relationships/slideLayout" Target="../slideLayouts/slideLayout7.xml"/></Relationships>
</file>

<file path=ppt/slides/_rels/slide16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164.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164.wav" TargetMode="External"/><Relationship Id="rId1" Type="http://schemas.openxmlformats.org/officeDocument/2006/relationships/tags" Target="../tags/tag165.xml"/><Relationship Id="rId6" Type="http://schemas.openxmlformats.org/officeDocument/2006/relationships/image" Target="../media/image129.jpeg"/><Relationship Id="rId5" Type="http://schemas.openxmlformats.org/officeDocument/2006/relationships/notesSlide" Target="../notesSlides/notesSlide164.xml"/><Relationship Id="rId4" Type="http://schemas.openxmlformats.org/officeDocument/2006/relationships/slideLayout" Target="../slideLayouts/slideLayout7.xml"/></Relationships>
</file>

<file path=ppt/slides/_rels/slide16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165.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165.wav" TargetMode="External"/><Relationship Id="rId1" Type="http://schemas.openxmlformats.org/officeDocument/2006/relationships/tags" Target="../tags/tag166.xml"/><Relationship Id="rId6" Type="http://schemas.openxmlformats.org/officeDocument/2006/relationships/image" Target="../media/image129.jpeg"/><Relationship Id="rId5" Type="http://schemas.openxmlformats.org/officeDocument/2006/relationships/notesSlide" Target="../notesSlides/notesSlide165.xml"/><Relationship Id="rId4"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166.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166.wav" TargetMode="External"/><Relationship Id="rId1" Type="http://schemas.openxmlformats.org/officeDocument/2006/relationships/tags" Target="../tags/tag167.xml"/><Relationship Id="rId6" Type="http://schemas.openxmlformats.org/officeDocument/2006/relationships/image" Target="../media/image129.jpeg"/><Relationship Id="rId5" Type="http://schemas.openxmlformats.org/officeDocument/2006/relationships/notesSlide" Target="../notesSlides/notesSlide166.xml"/><Relationship Id="rId4"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167.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167.wav" TargetMode="External"/><Relationship Id="rId1" Type="http://schemas.openxmlformats.org/officeDocument/2006/relationships/tags" Target="../tags/tag168.xml"/><Relationship Id="rId6" Type="http://schemas.openxmlformats.org/officeDocument/2006/relationships/image" Target="../media/image129.jpeg"/><Relationship Id="rId5" Type="http://schemas.openxmlformats.org/officeDocument/2006/relationships/notesSlide" Target="../notesSlides/notesSlide167.xml"/><Relationship Id="rId4"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69.xml"/><Relationship Id="rId1" Type="http://schemas.openxmlformats.org/officeDocument/2006/relationships/themeOverride" Target="../theme/themeOverride79.xml"/><Relationship Id="rId5" Type="http://schemas.openxmlformats.org/officeDocument/2006/relationships/slide" Target="slide4.xml"/><Relationship Id="rId4" Type="http://schemas.openxmlformats.org/officeDocument/2006/relationships/notesSlide" Target="../notesSlides/notesSlide168.xml"/></Relationships>
</file>

<file path=ppt/slides/_rels/slide169.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69.wav" TargetMode="External"/><Relationship Id="rId7" Type="http://schemas.openxmlformats.org/officeDocument/2006/relationships/image" Target="../media/image130.jpeg"/><Relationship Id="rId2" Type="http://schemas.openxmlformats.org/officeDocument/2006/relationships/tags" Target="../tags/tag170.xml"/><Relationship Id="rId1" Type="http://schemas.openxmlformats.org/officeDocument/2006/relationships/themeOverride" Target="../theme/themeOverride80.xml"/><Relationship Id="rId6" Type="http://schemas.openxmlformats.org/officeDocument/2006/relationships/notesSlide" Target="../notesSlides/notesSlide169.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69.wav" TargetMode="External"/><Relationship Id="rId9"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17.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17.wav" TargetMode="External"/><Relationship Id="rId1" Type="http://schemas.openxmlformats.org/officeDocument/2006/relationships/tags" Target="../tags/tag18.xml"/><Relationship Id="rId6" Type="http://schemas.openxmlformats.org/officeDocument/2006/relationships/image" Target="../media/image6.png"/><Relationship Id="rId5" Type="http://schemas.openxmlformats.org/officeDocument/2006/relationships/notesSlide" Target="../notesSlides/notesSlide17.xml"/><Relationship Id="rId4"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8" Type="http://schemas.openxmlformats.org/officeDocument/2006/relationships/notesSlide" Target="../notesSlides/notesSlide170.xml"/><Relationship Id="rId3" Type="http://schemas.microsoft.com/office/2007/relationships/media" Target="file:///C:\amira-3.1.1\DATA\Nucleosome%20files\AAA%20FINAL%20STRUCTURE\Animations%202013\protamine_dna_2022\complete-no-hyd.avi" TargetMode="External"/><Relationship Id="rId7" Type="http://schemas.openxmlformats.org/officeDocument/2006/relationships/slideLayout" Target="../slideLayouts/slideLayout7.xml"/><Relationship Id="rId2" Type="http://schemas.openxmlformats.org/officeDocument/2006/relationships/tags" Target="../tags/tag171.xml"/><Relationship Id="rId1" Type="http://schemas.openxmlformats.org/officeDocument/2006/relationships/themeOverride" Target="../theme/themeOverride81.xml"/><Relationship Id="rId6" Type="http://schemas.openxmlformats.org/officeDocument/2006/relationships/audio" Target="file:///C:\amira-3.1.1\DATA\Nucleosome%20files\AAA%20FINAL%20STRUCTURE\Animations%202013\protamine_dna_2022\slide_170.wav" TargetMode="External"/><Relationship Id="rId11" Type="http://schemas.openxmlformats.org/officeDocument/2006/relationships/image" Target="../media/image6.png"/><Relationship Id="rId5" Type="http://schemas.microsoft.com/office/2007/relationships/media" Target="file:///C:\amira-3.1.1\DATA\Nucleosome%20files\AAA%20FINAL%20STRUCTURE\Animations%202013\protamine_dna_2022\slide_170.wav" TargetMode="External"/><Relationship Id="rId10" Type="http://schemas.openxmlformats.org/officeDocument/2006/relationships/slide" Target="slide4.xml"/><Relationship Id="rId4" Type="http://schemas.openxmlformats.org/officeDocument/2006/relationships/video" Target="file:///C:\amira-3.1.1\DATA\Nucleosome%20files\AAA%20FINAL%20STRUCTURE\Animations%202013\protamine_dna_2022\complete-no-hyd.avi" TargetMode="External"/><Relationship Id="rId9" Type="http://schemas.openxmlformats.org/officeDocument/2006/relationships/image" Target="../media/image131.png"/></Relationships>
</file>

<file path=ppt/slides/_rels/slide171.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71.wav" TargetMode="External"/><Relationship Id="rId7" Type="http://schemas.openxmlformats.org/officeDocument/2006/relationships/image" Target="../media/image132.jpeg"/><Relationship Id="rId2" Type="http://schemas.openxmlformats.org/officeDocument/2006/relationships/tags" Target="../tags/tag172.xml"/><Relationship Id="rId1" Type="http://schemas.openxmlformats.org/officeDocument/2006/relationships/themeOverride" Target="../theme/themeOverride82.xml"/><Relationship Id="rId6" Type="http://schemas.openxmlformats.org/officeDocument/2006/relationships/notesSlide" Target="../notesSlides/notesSlide171.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71.wav" TargetMode="External"/><Relationship Id="rId9" Type="http://schemas.openxmlformats.org/officeDocument/2006/relationships/image" Target="../media/image6.png"/></Relationships>
</file>

<file path=ppt/slides/_rels/slide172.xml.rels><?xml version="1.0" encoding="UTF-8" standalone="yes"?>
<Relationships xmlns="http://schemas.openxmlformats.org/package/2006/relationships"><Relationship Id="rId8" Type="http://schemas.openxmlformats.org/officeDocument/2006/relationships/notesSlide" Target="../notesSlides/notesSlide172.xml"/><Relationship Id="rId3" Type="http://schemas.microsoft.com/office/2007/relationships/media" Target="file:///C:\amira-3.1.1\DATA\Nucleosome%20files\AAA%20FINAL%20STRUCTURE\Animations%202013\protamine_dna_2022\complete-rotate2.avi" TargetMode="External"/><Relationship Id="rId7" Type="http://schemas.openxmlformats.org/officeDocument/2006/relationships/slideLayout" Target="../slideLayouts/slideLayout7.xml"/><Relationship Id="rId2" Type="http://schemas.openxmlformats.org/officeDocument/2006/relationships/tags" Target="../tags/tag173.xml"/><Relationship Id="rId1" Type="http://schemas.openxmlformats.org/officeDocument/2006/relationships/themeOverride" Target="../theme/themeOverride83.xml"/><Relationship Id="rId6" Type="http://schemas.openxmlformats.org/officeDocument/2006/relationships/audio" Target="file:///C:\amira-3.1.1\DATA\Nucleosome%20files\AAA%20FINAL%20STRUCTURE\Animations%202013\protamine_dna_2022\slide_172.wav" TargetMode="External"/><Relationship Id="rId11" Type="http://schemas.openxmlformats.org/officeDocument/2006/relationships/image" Target="../media/image6.png"/><Relationship Id="rId5" Type="http://schemas.microsoft.com/office/2007/relationships/media" Target="file:///C:\amira-3.1.1\DATA\Nucleosome%20files\AAA%20FINAL%20STRUCTURE\Animations%202013\protamine_dna_2022\slide_172.wav" TargetMode="External"/><Relationship Id="rId10" Type="http://schemas.openxmlformats.org/officeDocument/2006/relationships/slide" Target="slide4.xml"/><Relationship Id="rId4" Type="http://schemas.openxmlformats.org/officeDocument/2006/relationships/video" Target="file:///C:\amira-3.1.1\DATA\Nucleosome%20files\AAA%20FINAL%20STRUCTURE\Animations%202013\protamine_dna_2022\complete-rotate2.avi" TargetMode="External"/><Relationship Id="rId9" Type="http://schemas.openxmlformats.org/officeDocument/2006/relationships/image" Target="../media/image133.png"/></Relationships>
</file>

<file path=ppt/slides/_rels/slide173.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73.wav" TargetMode="External"/><Relationship Id="rId7" Type="http://schemas.openxmlformats.org/officeDocument/2006/relationships/image" Target="../media/image134.jpeg"/><Relationship Id="rId2" Type="http://schemas.openxmlformats.org/officeDocument/2006/relationships/tags" Target="../tags/tag174.xml"/><Relationship Id="rId1" Type="http://schemas.openxmlformats.org/officeDocument/2006/relationships/themeOverride" Target="../theme/themeOverride84.xml"/><Relationship Id="rId6" Type="http://schemas.openxmlformats.org/officeDocument/2006/relationships/notesSlide" Target="../notesSlides/notesSlide173.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73.wav" TargetMode="External"/><Relationship Id="rId9" Type="http://schemas.openxmlformats.org/officeDocument/2006/relationships/image" Target="../media/image6.png"/></Relationships>
</file>

<file path=ppt/slides/_rels/slide174.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74.wav" TargetMode="External"/><Relationship Id="rId7" Type="http://schemas.openxmlformats.org/officeDocument/2006/relationships/image" Target="../media/image135.jpeg"/><Relationship Id="rId2" Type="http://schemas.openxmlformats.org/officeDocument/2006/relationships/tags" Target="../tags/tag175.xml"/><Relationship Id="rId1" Type="http://schemas.openxmlformats.org/officeDocument/2006/relationships/themeOverride" Target="../theme/themeOverride85.xml"/><Relationship Id="rId6" Type="http://schemas.openxmlformats.org/officeDocument/2006/relationships/notesSlide" Target="../notesSlides/notesSlide174.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74.wav" TargetMode="External"/><Relationship Id="rId9" Type="http://schemas.openxmlformats.org/officeDocument/2006/relationships/image" Target="../media/image6.png"/></Relationships>
</file>

<file path=ppt/slides/_rels/slide175.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75.wav" TargetMode="External"/><Relationship Id="rId7" Type="http://schemas.openxmlformats.org/officeDocument/2006/relationships/image" Target="../media/image136.jpeg"/><Relationship Id="rId2" Type="http://schemas.openxmlformats.org/officeDocument/2006/relationships/tags" Target="../tags/tag176.xml"/><Relationship Id="rId1" Type="http://schemas.openxmlformats.org/officeDocument/2006/relationships/themeOverride" Target="../theme/themeOverride86.xml"/><Relationship Id="rId6" Type="http://schemas.openxmlformats.org/officeDocument/2006/relationships/notesSlide" Target="../notesSlides/notesSlide175.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75.wav" TargetMode="External"/><Relationship Id="rId9" Type="http://schemas.openxmlformats.org/officeDocument/2006/relationships/image" Target="../media/image6.png"/></Relationships>
</file>

<file path=ppt/slides/_rels/slide176.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76.wav" TargetMode="External"/><Relationship Id="rId7" Type="http://schemas.openxmlformats.org/officeDocument/2006/relationships/image" Target="../media/image137.jpeg"/><Relationship Id="rId2" Type="http://schemas.openxmlformats.org/officeDocument/2006/relationships/tags" Target="../tags/tag177.xml"/><Relationship Id="rId1" Type="http://schemas.openxmlformats.org/officeDocument/2006/relationships/themeOverride" Target="../theme/themeOverride87.xml"/><Relationship Id="rId6" Type="http://schemas.openxmlformats.org/officeDocument/2006/relationships/notesSlide" Target="../notesSlides/notesSlide176.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76.wav" TargetMode="External"/><Relationship Id="rId9" Type="http://schemas.openxmlformats.org/officeDocument/2006/relationships/image" Target="../media/image6.png"/></Relationships>
</file>

<file path=ppt/slides/_rels/slide177.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77.wav" TargetMode="External"/><Relationship Id="rId7" Type="http://schemas.openxmlformats.org/officeDocument/2006/relationships/image" Target="../media/image138.jpeg"/><Relationship Id="rId2" Type="http://schemas.openxmlformats.org/officeDocument/2006/relationships/tags" Target="../tags/tag178.xml"/><Relationship Id="rId1" Type="http://schemas.openxmlformats.org/officeDocument/2006/relationships/themeOverride" Target="../theme/themeOverride88.xml"/><Relationship Id="rId6" Type="http://schemas.openxmlformats.org/officeDocument/2006/relationships/notesSlide" Target="../notesSlides/notesSlide177.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77.wav" TargetMode="External"/><Relationship Id="rId9" Type="http://schemas.openxmlformats.org/officeDocument/2006/relationships/image" Target="../media/image6.png"/></Relationships>
</file>

<file path=ppt/slides/_rels/slide178.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78.wav" TargetMode="External"/><Relationship Id="rId7" Type="http://schemas.openxmlformats.org/officeDocument/2006/relationships/image" Target="../media/image7.jpeg"/><Relationship Id="rId2" Type="http://schemas.openxmlformats.org/officeDocument/2006/relationships/tags" Target="../tags/tag179.xml"/><Relationship Id="rId1" Type="http://schemas.openxmlformats.org/officeDocument/2006/relationships/themeOverride" Target="../theme/themeOverride89.xml"/><Relationship Id="rId6" Type="http://schemas.openxmlformats.org/officeDocument/2006/relationships/notesSlide" Target="../notesSlides/notesSlide178.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78.wav" TargetMode="External"/><Relationship Id="rId9" Type="http://schemas.openxmlformats.org/officeDocument/2006/relationships/image" Target="../media/image6.png"/></Relationships>
</file>

<file path=ppt/slides/_rels/slide179.xml.rels><?xml version="1.0" encoding="UTF-8" standalone="yes"?>
<Relationships xmlns="http://schemas.openxmlformats.org/package/2006/relationships"><Relationship Id="rId8" Type="http://schemas.openxmlformats.org/officeDocument/2006/relationships/notesSlide" Target="../notesSlides/notesSlide179.xml"/><Relationship Id="rId3" Type="http://schemas.microsoft.com/office/2007/relationships/media" Target="file:///C:\amira-3.1.1\DATA\Nucleosome%20files\AAA%20FINAL%20STRUCTURE\Animations%202013\protamine_dna_2022\complete-FOR-MOVE.avi" TargetMode="External"/><Relationship Id="rId7" Type="http://schemas.openxmlformats.org/officeDocument/2006/relationships/slideLayout" Target="../slideLayouts/slideLayout7.xml"/><Relationship Id="rId2" Type="http://schemas.openxmlformats.org/officeDocument/2006/relationships/tags" Target="../tags/tag180.xml"/><Relationship Id="rId1" Type="http://schemas.openxmlformats.org/officeDocument/2006/relationships/themeOverride" Target="../theme/themeOverride90.xml"/><Relationship Id="rId6" Type="http://schemas.openxmlformats.org/officeDocument/2006/relationships/audio" Target="file:///C:\amira-3.1.1\DATA\Nucleosome%20files\AAA%20FINAL%20STRUCTURE\Animations%202013\protamine_dna_2022\slide_179.wav" TargetMode="External"/><Relationship Id="rId11" Type="http://schemas.openxmlformats.org/officeDocument/2006/relationships/image" Target="../media/image6.png"/><Relationship Id="rId5" Type="http://schemas.microsoft.com/office/2007/relationships/media" Target="file:///C:\amira-3.1.1\DATA\Nucleosome%20files\AAA%20FINAL%20STRUCTURE\Animations%202013\protamine_dna_2022\slide_179.wav" TargetMode="External"/><Relationship Id="rId10" Type="http://schemas.openxmlformats.org/officeDocument/2006/relationships/slide" Target="slide4.xml"/><Relationship Id="rId4" Type="http://schemas.openxmlformats.org/officeDocument/2006/relationships/video" Target="file:///C:\amira-3.1.1\DATA\Nucleosome%20files\AAA%20FINAL%20STRUCTURE\Animations%202013\protamine_dna_2022\complete-FOR-MOVE.avi" TargetMode="External"/><Relationship Id="rId9"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18.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18.wav" TargetMode="External"/><Relationship Id="rId1" Type="http://schemas.openxmlformats.org/officeDocument/2006/relationships/tags" Target="../tags/tag19.xml"/><Relationship Id="rId6" Type="http://schemas.openxmlformats.org/officeDocument/2006/relationships/image" Target="../media/image6.png"/><Relationship Id="rId5" Type="http://schemas.openxmlformats.org/officeDocument/2006/relationships/notesSlide" Target="../notesSlides/notesSlide18.xml"/><Relationship Id="rId4"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80.wav" TargetMode="External"/><Relationship Id="rId7" Type="http://schemas.openxmlformats.org/officeDocument/2006/relationships/image" Target="../media/image7.jpeg"/><Relationship Id="rId2" Type="http://schemas.openxmlformats.org/officeDocument/2006/relationships/tags" Target="../tags/tag181.xml"/><Relationship Id="rId1" Type="http://schemas.openxmlformats.org/officeDocument/2006/relationships/themeOverride" Target="../theme/themeOverride91.xml"/><Relationship Id="rId6" Type="http://schemas.openxmlformats.org/officeDocument/2006/relationships/notesSlide" Target="../notesSlides/notesSlide180.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80.wav" TargetMode="External"/><Relationship Id="rId9" Type="http://schemas.openxmlformats.org/officeDocument/2006/relationships/image" Target="../media/image6.png"/></Relationships>
</file>

<file path=ppt/slides/_rels/slide181.xml.rels><?xml version="1.0" encoding="UTF-8" standalone="yes"?>
<Relationships xmlns="http://schemas.openxmlformats.org/package/2006/relationships"><Relationship Id="rId8" Type="http://schemas.openxmlformats.org/officeDocument/2006/relationships/notesSlide" Target="../notesSlides/notesSlide181.xml"/><Relationship Id="rId3" Type="http://schemas.microsoft.com/office/2007/relationships/media" Target="file:///C:\amira-3.1.1\DATA\Nucleosome%20files\AAA%20FINAL%20STRUCTURE\Animations%202013\protamine_dna_2022\rotate_to_top_A.avi" TargetMode="External"/><Relationship Id="rId7" Type="http://schemas.openxmlformats.org/officeDocument/2006/relationships/slideLayout" Target="../slideLayouts/slideLayout7.xml"/><Relationship Id="rId2" Type="http://schemas.openxmlformats.org/officeDocument/2006/relationships/tags" Target="../tags/tag182.xml"/><Relationship Id="rId1" Type="http://schemas.openxmlformats.org/officeDocument/2006/relationships/themeOverride" Target="../theme/themeOverride92.xml"/><Relationship Id="rId6" Type="http://schemas.openxmlformats.org/officeDocument/2006/relationships/audio" Target="file:///C:\amira-3.1.1\DATA\Nucleosome%20files\AAA%20FINAL%20STRUCTURE\Animations%202013\protamine_dna_2022\slide_181.wav" TargetMode="External"/><Relationship Id="rId11" Type="http://schemas.openxmlformats.org/officeDocument/2006/relationships/image" Target="../media/image6.png"/><Relationship Id="rId5" Type="http://schemas.microsoft.com/office/2007/relationships/media" Target="file:///C:\amira-3.1.1\DATA\Nucleosome%20files\AAA%20FINAL%20STRUCTURE\Animations%202013\protamine_dna_2022\slide_181.wav" TargetMode="External"/><Relationship Id="rId10" Type="http://schemas.openxmlformats.org/officeDocument/2006/relationships/slide" Target="slide4.xml"/><Relationship Id="rId4" Type="http://schemas.openxmlformats.org/officeDocument/2006/relationships/video" Target="file:///C:\amira-3.1.1\DATA\Nucleosome%20files\AAA%20FINAL%20STRUCTURE\Animations%202013\protamine_dna_2022\rotate_to_top_A.avi" TargetMode="External"/><Relationship Id="rId9" Type="http://schemas.openxmlformats.org/officeDocument/2006/relationships/image" Target="../media/image139.png"/></Relationships>
</file>

<file path=ppt/slides/_rels/slide182.xml.rels><?xml version="1.0" encoding="UTF-8" standalone="yes"?>
<Relationships xmlns="http://schemas.openxmlformats.org/package/2006/relationships"><Relationship Id="rId8" Type="http://schemas.openxmlformats.org/officeDocument/2006/relationships/notesSlide" Target="../notesSlides/notesSlide182.xml"/><Relationship Id="rId3" Type="http://schemas.microsoft.com/office/2007/relationships/media" Target="file:///C:\amira-3.1.1\DATA\Nucleosome%20files\AAA%20FINAL%20STRUCTURE\Animations%202013\protamine_dna_2022\rotate_to_top_B.avi" TargetMode="External"/><Relationship Id="rId7" Type="http://schemas.openxmlformats.org/officeDocument/2006/relationships/slideLayout" Target="../slideLayouts/slideLayout7.xml"/><Relationship Id="rId2" Type="http://schemas.openxmlformats.org/officeDocument/2006/relationships/tags" Target="../tags/tag183.xml"/><Relationship Id="rId1" Type="http://schemas.openxmlformats.org/officeDocument/2006/relationships/themeOverride" Target="../theme/themeOverride93.xml"/><Relationship Id="rId6" Type="http://schemas.openxmlformats.org/officeDocument/2006/relationships/audio" Target="file:///C:\amira-3.1.1\DATA\Nucleosome%20files\AAA%20FINAL%20STRUCTURE\Animations%202013\protamine_dna_2022\slide_182.wav" TargetMode="External"/><Relationship Id="rId11" Type="http://schemas.openxmlformats.org/officeDocument/2006/relationships/image" Target="../media/image6.png"/><Relationship Id="rId5" Type="http://schemas.microsoft.com/office/2007/relationships/media" Target="file:///C:\amira-3.1.1\DATA\Nucleosome%20files\AAA%20FINAL%20STRUCTURE\Animations%202013\protamine_dna_2022\slide_182.wav" TargetMode="External"/><Relationship Id="rId10" Type="http://schemas.openxmlformats.org/officeDocument/2006/relationships/slide" Target="slide4.xml"/><Relationship Id="rId4" Type="http://schemas.openxmlformats.org/officeDocument/2006/relationships/video" Target="file:///C:\amira-3.1.1\DATA\Nucleosome%20files\AAA%20FINAL%20STRUCTURE\Animations%202013\protamine_dna_2022\rotate_to_top_B.avi" TargetMode="External"/><Relationship Id="rId9" Type="http://schemas.openxmlformats.org/officeDocument/2006/relationships/image" Target="../media/image140.png"/></Relationships>
</file>

<file path=ppt/slides/_rels/slide183.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83.wav" TargetMode="External"/><Relationship Id="rId7" Type="http://schemas.openxmlformats.org/officeDocument/2006/relationships/image" Target="../media/image141.jpeg"/><Relationship Id="rId2" Type="http://schemas.openxmlformats.org/officeDocument/2006/relationships/tags" Target="../tags/tag184.xml"/><Relationship Id="rId1" Type="http://schemas.openxmlformats.org/officeDocument/2006/relationships/themeOverride" Target="../theme/themeOverride94.xml"/><Relationship Id="rId6" Type="http://schemas.openxmlformats.org/officeDocument/2006/relationships/notesSlide" Target="../notesSlides/notesSlide183.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83.wav" TargetMode="External"/><Relationship Id="rId9" Type="http://schemas.openxmlformats.org/officeDocument/2006/relationships/image" Target="../media/image6.png"/></Relationships>
</file>

<file path=ppt/slides/_rels/slide184.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84.wav" TargetMode="External"/><Relationship Id="rId7" Type="http://schemas.openxmlformats.org/officeDocument/2006/relationships/image" Target="../media/image142.jpeg"/><Relationship Id="rId2" Type="http://schemas.openxmlformats.org/officeDocument/2006/relationships/tags" Target="../tags/tag185.xml"/><Relationship Id="rId1" Type="http://schemas.openxmlformats.org/officeDocument/2006/relationships/themeOverride" Target="../theme/themeOverride95.xml"/><Relationship Id="rId6" Type="http://schemas.openxmlformats.org/officeDocument/2006/relationships/notesSlide" Target="../notesSlides/notesSlide184.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84.wav" TargetMode="External"/><Relationship Id="rId9" Type="http://schemas.openxmlformats.org/officeDocument/2006/relationships/image" Target="../media/image6.png"/></Relationships>
</file>

<file path=ppt/slides/_rels/slide185.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85.wav" TargetMode="External"/><Relationship Id="rId7" Type="http://schemas.openxmlformats.org/officeDocument/2006/relationships/image" Target="../media/image143.jpeg"/><Relationship Id="rId2" Type="http://schemas.openxmlformats.org/officeDocument/2006/relationships/tags" Target="../tags/tag186.xml"/><Relationship Id="rId1" Type="http://schemas.openxmlformats.org/officeDocument/2006/relationships/themeOverride" Target="../theme/themeOverride96.xml"/><Relationship Id="rId6" Type="http://schemas.openxmlformats.org/officeDocument/2006/relationships/notesSlide" Target="../notesSlides/notesSlide185.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85.wav" TargetMode="External"/><Relationship Id="rId9" Type="http://schemas.openxmlformats.org/officeDocument/2006/relationships/image" Target="../media/image6.png"/></Relationships>
</file>

<file path=ppt/slides/_rels/slide186.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86.wav" TargetMode="External"/><Relationship Id="rId7" Type="http://schemas.openxmlformats.org/officeDocument/2006/relationships/image" Target="../media/image142.jpeg"/><Relationship Id="rId2" Type="http://schemas.openxmlformats.org/officeDocument/2006/relationships/tags" Target="../tags/tag187.xml"/><Relationship Id="rId1" Type="http://schemas.openxmlformats.org/officeDocument/2006/relationships/themeOverride" Target="../theme/themeOverride97.xml"/><Relationship Id="rId6" Type="http://schemas.openxmlformats.org/officeDocument/2006/relationships/notesSlide" Target="../notesSlides/notesSlide186.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86.wav" TargetMode="External"/><Relationship Id="rId9" Type="http://schemas.openxmlformats.org/officeDocument/2006/relationships/image" Target="../media/image6.png"/></Relationships>
</file>

<file path=ppt/slides/_rels/slide18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88.xml"/><Relationship Id="rId1" Type="http://schemas.openxmlformats.org/officeDocument/2006/relationships/themeOverride" Target="../theme/themeOverride98.xml"/><Relationship Id="rId6" Type="http://schemas.openxmlformats.org/officeDocument/2006/relationships/slide" Target="slide4.xml"/><Relationship Id="rId5" Type="http://schemas.openxmlformats.org/officeDocument/2006/relationships/image" Target="../media/image144.jpeg"/><Relationship Id="rId4" Type="http://schemas.openxmlformats.org/officeDocument/2006/relationships/notesSlide" Target="../notesSlides/notesSlide187.xml"/></Relationships>
</file>

<file path=ppt/slides/_rels/slide18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89.xml"/><Relationship Id="rId1" Type="http://schemas.openxmlformats.org/officeDocument/2006/relationships/themeOverride" Target="../theme/themeOverride99.xml"/><Relationship Id="rId6" Type="http://schemas.openxmlformats.org/officeDocument/2006/relationships/slide" Target="slide4.xml"/><Relationship Id="rId5" Type="http://schemas.openxmlformats.org/officeDocument/2006/relationships/image" Target="../media/image145.jpeg"/><Relationship Id="rId4" Type="http://schemas.openxmlformats.org/officeDocument/2006/relationships/notesSlide" Target="../notesSlides/notesSlide188.xml"/></Relationships>
</file>

<file path=ppt/slides/_rels/slide18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90.xml"/><Relationship Id="rId1" Type="http://schemas.openxmlformats.org/officeDocument/2006/relationships/themeOverride" Target="../theme/themeOverride100.xml"/><Relationship Id="rId6" Type="http://schemas.openxmlformats.org/officeDocument/2006/relationships/slide" Target="slide4.xml"/><Relationship Id="rId5" Type="http://schemas.openxmlformats.org/officeDocument/2006/relationships/image" Target="../media/image146.jpeg"/><Relationship Id="rId4" Type="http://schemas.openxmlformats.org/officeDocument/2006/relationships/notesSlide" Target="../notesSlides/notesSlide189.xml"/></Relationships>
</file>

<file path=ppt/slides/_rels/slide19.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19.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19.wav" TargetMode="External"/><Relationship Id="rId1" Type="http://schemas.openxmlformats.org/officeDocument/2006/relationships/tags" Target="../tags/tag20.xml"/><Relationship Id="rId6" Type="http://schemas.openxmlformats.org/officeDocument/2006/relationships/image" Target="../media/image6.png"/><Relationship Id="rId5" Type="http://schemas.openxmlformats.org/officeDocument/2006/relationships/notesSlide" Target="../notesSlides/notesSlide19.xml"/><Relationship Id="rId4" Type="http://schemas.openxmlformats.org/officeDocument/2006/relationships/slideLayout" Target="../slideLayouts/slideLayout7.xml"/></Relationships>
</file>

<file path=ppt/slides/_rels/slide19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91.xml"/><Relationship Id="rId1" Type="http://schemas.openxmlformats.org/officeDocument/2006/relationships/themeOverride" Target="../theme/themeOverride101.xml"/><Relationship Id="rId6" Type="http://schemas.openxmlformats.org/officeDocument/2006/relationships/slide" Target="slide4.xml"/><Relationship Id="rId5" Type="http://schemas.openxmlformats.org/officeDocument/2006/relationships/image" Target="../media/image147.jpeg"/><Relationship Id="rId4" Type="http://schemas.openxmlformats.org/officeDocument/2006/relationships/notesSlide" Target="../notesSlides/notesSlide190.xml"/></Relationships>
</file>

<file path=ppt/slides/_rels/slide191.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91.wav" TargetMode="External"/><Relationship Id="rId7" Type="http://schemas.openxmlformats.org/officeDocument/2006/relationships/image" Target="../media/image148.jpeg"/><Relationship Id="rId2" Type="http://schemas.openxmlformats.org/officeDocument/2006/relationships/tags" Target="../tags/tag192.xml"/><Relationship Id="rId1" Type="http://schemas.openxmlformats.org/officeDocument/2006/relationships/themeOverride" Target="../theme/themeOverride102.xml"/><Relationship Id="rId6" Type="http://schemas.openxmlformats.org/officeDocument/2006/relationships/notesSlide" Target="../notesSlides/notesSlide191.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91.wav" TargetMode="External"/><Relationship Id="rId9" Type="http://schemas.openxmlformats.org/officeDocument/2006/relationships/image" Target="../media/image6.png"/></Relationships>
</file>

<file path=ppt/slides/_rels/slide19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93.xml"/><Relationship Id="rId1" Type="http://schemas.openxmlformats.org/officeDocument/2006/relationships/themeOverride" Target="../theme/themeOverride103.xml"/><Relationship Id="rId6" Type="http://schemas.openxmlformats.org/officeDocument/2006/relationships/slide" Target="slide4.xml"/><Relationship Id="rId5" Type="http://schemas.openxmlformats.org/officeDocument/2006/relationships/image" Target="../media/image149.jpeg"/><Relationship Id="rId4" Type="http://schemas.openxmlformats.org/officeDocument/2006/relationships/notesSlide" Target="../notesSlides/notesSlide192.xml"/></Relationships>
</file>

<file path=ppt/slides/_rels/slide19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94.xml"/><Relationship Id="rId1" Type="http://schemas.openxmlformats.org/officeDocument/2006/relationships/themeOverride" Target="../theme/themeOverride104.xml"/><Relationship Id="rId6" Type="http://schemas.openxmlformats.org/officeDocument/2006/relationships/slide" Target="slide4.xml"/><Relationship Id="rId5" Type="http://schemas.openxmlformats.org/officeDocument/2006/relationships/image" Target="../media/image150.jpeg"/><Relationship Id="rId4" Type="http://schemas.openxmlformats.org/officeDocument/2006/relationships/notesSlide" Target="../notesSlides/notesSlide193.xml"/></Relationships>
</file>

<file path=ppt/slides/_rels/slide19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95.xml"/><Relationship Id="rId1" Type="http://schemas.openxmlformats.org/officeDocument/2006/relationships/themeOverride" Target="../theme/themeOverride105.xml"/><Relationship Id="rId6" Type="http://schemas.openxmlformats.org/officeDocument/2006/relationships/slide" Target="slide4.xml"/><Relationship Id="rId5" Type="http://schemas.openxmlformats.org/officeDocument/2006/relationships/image" Target="../media/image151.jpeg"/><Relationship Id="rId4" Type="http://schemas.openxmlformats.org/officeDocument/2006/relationships/notesSlide" Target="../notesSlides/notesSlide194.xml"/></Relationships>
</file>

<file path=ppt/slides/_rels/slide195.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195.wav" TargetMode="External"/><Relationship Id="rId7" Type="http://schemas.openxmlformats.org/officeDocument/2006/relationships/image" Target="../media/image9.jpeg"/><Relationship Id="rId2" Type="http://schemas.openxmlformats.org/officeDocument/2006/relationships/tags" Target="../tags/tag196.xml"/><Relationship Id="rId1" Type="http://schemas.openxmlformats.org/officeDocument/2006/relationships/themeOverride" Target="../theme/themeOverride106.xml"/><Relationship Id="rId6" Type="http://schemas.openxmlformats.org/officeDocument/2006/relationships/notesSlide" Target="../notesSlides/notesSlide195.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195.wav" TargetMode="External"/><Relationship Id="rId9" Type="http://schemas.openxmlformats.org/officeDocument/2006/relationships/image" Target="../media/image6.png"/></Relationships>
</file>

<file path=ppt/slides/_rels/slide196.xml.rels><?xml version="1.0" encoding="UTF-8" standalone="yes"?>
<Relationships xmlns="http://schemas.openxmlformats.org/package/2006/relationships"><Relationship Id="rId8" Type="http://schemas.openxmlformats.org/officeDocument/2006/relationships/image" Target="../media/image11.jpeg"/><Relationship Id="rId3" Type="http://schemas.microsoft.com/office/2007/relationships/media" Target="file:///C:\amira-3.1.1\DATA\Nucleosome%20files\AAA%20FINAL%20STRUCTURE\Animations%202013\protamine_dna_2022\slide_196.wav" TargetMode="External"/><Relationship Id="rId7" Type="http://schemas.openxmlformats.org/officeDocument/2006/relationships/image" Target="../media/image10.jpeg"/><Relationship Id="rId2" Type="http://schemas.openxmlformats.org/officeDocument/2006/relationships/tags" Target="../tags/tag197.xml"/><Relationship Id="rId1" Type="http://schemas.openxmlformats.org/officeDocument/2006/relationships/themeOverride" Target="../theme/themeOverride107.xml"/><Relationship Id="rId6" Type="http://schemas.openxmlformats.org/officeDocument/2006/relationships/notesSlide" Target="../notesSlides/notesSlide196.xml"/><Relationship Id="rId5" Type="http://schemas.openxmlformats.org/officeDocument/2006/relationships/slideLayout" Target="../slideLayouts/slideLayout7.xml"/><Relationship Id="rId10" Type="http://schemas.openxmlformats.org/officeDocument/2006/relationships/image" Target="../media/image6.png"/><Relationship Id="rId4" Type="http://schemas.openxmlformats.org/officeDocument/2006/relationships/audio" Target="file:///C:\amira-3.1.1\DATA\Nucleosome%20files\AAA%20FINAL%20STRUCTURE\Animations%202013\protamine_dna_2022\slide_196.wav" TargetMode="External"/><Relationship Id="rId9" Type="http://schemas.openxmlformats.org/officeDocument/2006/relationships/slide" Target="slide4.xml"/></Relationships>
</file>

<file path=ppt/slides/_rels/slide197.xml.rels><?xml version="1.0" encoding="UTF-8" standalone="yes"?>
<Relationships xmlns="http://schemas.openxmlformats.org/package/2006/relationships"><Relationship Id="rId8" Type="http://schemas.openxmlformats.org/officeDocument/2006/relationships/notesSlide" Target="../notesSlides/notesSlide197.xml"/><Relationship Id="rId3" Type="http://schemas.microsoft.com/office/2007/relationships/media" Target="file:///C:\amira-3.1.1\DATA\Nucleosome%20files\AAA%20FINAL%20STRUCTURE\Animations%202013\protamine_dna_2022\LARGE-move.avi" TargetMode="External"/><Relationship Id="rId7" Type="http://schemas.openxmlformats.org/officeDocument/2006/relationships/slideLayout" Target="../slideLayouts/slideLayout7.xml"/><Relationship Id="rId2" Type="http://schemas.openxmlformats.org/officeDocument/2006/relationships/tags" Target="../tags/tag198.xml"/><Relationship Id="rId1" Type="http://schemas.openxmlformats.org/officeDocument/2006/relationships/themeOverride" Target="../theme/themeOverride108.xml"/><Relationship Id="rId6" Type="http://schemas.openxmlformats.org/officeDocument/2006/relationships/audio" Target="file:///C:\amira-3.1.1\DATA\Nucleosome%20files\AAA%20FINAL%20STRUCTURE\Animations%202013\protamine_dna_2022\slide_197.wav" TargetMode="External"/><Relationship Id="rId11" Type="http://schemas.openxmlformats.org/officeDocument/2006/relationships/image" Target="../media/image6.png"/><Relationship Id="rId5" Type="http://schemas.microsoft.com/office/2007/relationships/media" Target="file:///C:\amira-3.1.1\DATA\Nucleosome%20files\AAA%20FINAL%20STRUCTURE\Animations%202013\protamine_dna_2022\slide_197.wav" TargetMode="External"/><Relationship Id="rId10" Type="http://schemas.openxmlformats.org/officeDocument/2006/relationships/slide" Target="slide4.xml"/><Relationship Id="rId4" Type="http://schemas.openxmlformats.org/officeDocument/2006/relationships/video" Target="file:///C:\amira-3.1.1\DATA\Nucleosome%20files\AAA%20FINAL%20STRUCTURE\Animations%202013\protamine_dna_2022\LARGE-move.avi" TargetMode="External"/><Relationship Id="rId9" Type="http://schemas.openxmlformats.org/officeDocument/2006/relationships/image" Target="../media/image12.png"/></Relationships>
</file>

<file path=ppt/slides/_rels/slide19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198.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198.wav" TargetMode="External"/><Relationship Id="rId1" Type="http://schemas.openxmlformats.org/officeDocument/2006/relationships/tags" Target="../tags/tag199.xml"/><Relationship Id="rId6" Type="http://schemas.openxmlformats.org/officeDocument/2006/relationships/image" Target="../media/image152.jpeg"/><Relationship Id="rId5" Type="http://schemas.openxmlformats.org/officeDocument/2006/relationships/notesSlide" Target="../notesSlides/notesSlide198.xml"/><Relationship Id="rId4" Type="http://schemas.openxmlformats.org/officeDocument/2006/relationships/slideLayout" Target="../slideLayouts/slideLayout7.xml"/></Relationships>
</file>

<file path=ppt/slides/_rels/slide19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199.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199.wav" TargetMode="External"/><Relationship Id="rId1" Type="http://schemas.openxmlformats.org/officeDocument/2006/relationships/tags" Target="../tags/tag200.xml"/><Relationship Id="rId6" Type="http://schemas.openxmlformats.org/officeDocument/2006/relationships/image" Target="../media/image153.jpeg"/><Relationship Id="rId5" Type="http://schemas.openxmlformats.org/officeDocument/2006/relationships/notesSlide" Target="../notesSlides/notesSlide199.xml"/><Relationship Id="rId4"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20.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20.wav" TargetMode="External"/><Relationship Id="rId1" Type="http://schemas.openxmlformats.org/officeDocument/2006/relationships/tags" Target="../tags/tag21.xml"/><Relationship Id="rId6" Type="http://schemas.openxmlformats.org/officeDocument/2006/relationships/image" Target="../media/image6.png"/><Relationship Id="rId5" Type="http://schemas.openxmlformats.org/officeDocument/2006/relationships/notesSlide" Target="../notesSlides/notesSlide20.xml"/><Relationship Id="rId4" Type="http://schemas.openxmlformats.org/officeDocument/2006/relationships/slideLayout" Target="../slideLayouts/slideLayout7.xml"/></Relationships>
</file>

<file path=ppt/slides/_rels/slide20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200.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200.wav" TargetMode="External"/><Relationship Id="rId1" Type="http://schemas.openxmlformats.org/officeDocument/2006/relationships/tags" Target="../tags/tag201.xml"/><Relationship Id="rId6" Type="http://schemas.openxmlformats.org/officeDocument/2006/relationships/image" Target="../media/image154.jpeg"/><Relationship Id="rId5" Type="http://schemas.openxmlformats.org/officeDocument/2006/relationships/notesSlide" Target="../notesSlides/notesSlide200.xml"/><Relationship Id="rId4" Type="http://schemas.openxmlformats.org/officeDocument/2006/relationships/slideLayout" Target="../slideLayouts/slideLayout7.xml"/></Relationships>
</file>

<file path=ppt/slides/_rels/slide20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201.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201.wav" TargetMode="External"/><Relationship Id="rId1" Type="http://schemas.openxmlformats.org/officeDocument/2006/relationships/tags" Target="../tags/tag202.xml"/><Relationship Id="rId6" Type="http://schemas.openxmlformats.org/officeDocument/2006/relationships/image" Target="../media/image154.jpeg"/><Relationship Id="rId5" Type="http://schemas.openxmlformats.org/officeDocument/2006/relationships/notesSlide" Target="../notesSlides/notesSlide201.xml"/><Relationship Id="rId4" Type="http://schemas.openxmlformats.org/officeDocument/2006/relationships/slideLayout" Target="../slideLayouts/slideLayout7.xml"/></Relationships>
</file>

<file path=ppt/slides/_rels/slide202.xml.rels><?xml version="1.0" encoding="UTF-8" standalone="yes"?>
<Relationships xmlns="http://schemas.openxmlformats.org/package/2006/relationships"><Relationship Id="rId8" Type="http://schemas.openxmlformats.org/officeDocument/2006/relationships/oleObject" Target="../embeddings/oleObject1.bin"/><Relationship Id="rId3" Type="http://schemas.microsoft.com/office/2007/relationships/media" Target="file:///C:\amira-3.1.1\DATA\Nucleosome%20files\AAA%20FINAL%20STRUCTURE\Animations%202013\protamine_dna_2022\slide_202.wav" TargetMode="External"/><Relationship Id="rId7" Type="http://schemas.openxmlformats.org/officeDocument/2006/relationships/image" Target="../media/image154.jpeg"/><Relationship Id="rId2" Type="http://schemas.openxmlformats.org/officeDocument/2006/relationships/tags" Target="../tags/tag203.xml"/><Relationship Id="rId1" Type="http://schemas.openxmlformats.org/officeDocument/2006/relationships/vmlDrawing" Target="../drawings/vmlDrawing1.vml"/><Relationship Id="rId6" Type="http://schemas.openxmlformats.org/officeDocument/2006/relationships/notesSlide" Target="../notesSlides/notesSlide202.xml"/><Relationship Id="rId11" Type="http://schemas.openxmlformats.org/officeDocument/2006/relationships/image" Target="../media/image6.png"/><Relationship Id="rId5" Type="http://schemas.openxmlformats.org/officeDocument/2006/relationships/slideLayout" Target="../slideLayouts/slideLayout7.xml"/><Relationship Id="rId10" Type="http://schemas.openxmlformats.org/officeDocument/2006/relationships/slide" Target="slide4.xml"/><Relationship Id="rId4" Type="http://schemas.openxmlformats.org/officeDocument/2006/relationships/audio" Target="file:///C:\amira-3.1.1\DATA\Nucleosome%20files\AAA%20FINAL%20STRUCTURE\Animations%202013\protamine_dna_2022\slide_202.wav" TargetMode="External"/><Relationship Id="rId9" Type="http://schemas.openxmlformats.org/officeDocument/2006/relationships/image" Target="../media/image155.wmf"/></Relationships>
</file>

<file path=ppt/slides/_rels/slide203.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media" Target="file:///C:\amira-3.1.1\DATA\Nucleosome%20files\AAA%20FINAL%20STRUCTURE\Animations%202013\protamine_dna_2022\slide_203.wav" TargetMode="External"/><Relationship Id="rId7" Type="http://schemas.openxmlformats.org/officeDocument/2006/relationships/slide" Target="slide4.xml"/><Relationship Id="rId2" Type="http://schemas.openxmlformats.org/officeDocument/2006/relationships/tags" Target="../tags/tag204.xml"/><Relationship Id="rId1" Type="http://schemas.openxmlformats.org/officeDocument/2006/relationships/themeOverride" Target="../theme/themeOverride109.xml"/><Relationship Id="rId6" Type="http://schemas.openxmlformats.org/officeDocument/2006/relationships/notesSlide" Target="../notesSlides/notesSlide203.xml"/><Relationship Id="rId5" Type="http://schemas.openxmlformats.org/officeDocument/2006/relationships/slideLayout" Target="../slideLayouts/slideLayout6.xml"/><Relationship Id="rId4" Type="http://schemas.openxmlformats.org/officeDocument/2006/relationships/audio" Target="file:///C:\amira-3.1.1\DATA\Nucleosome%20files\AAA%20FINAL%20STRUCTURE\Animations%202013\protamine_dna_2022\slide_203.wav" TargetMode="External"/></Relationships>
</file>

<file path=ppt/slides/_rels/slide204.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audio" Target="file:///C:\amira-3.1.1\DATA\Nucleosome%20files\AAA%20FINAL%20STRUCTURE\Animations%202013\protamine_dna_2022\slide_204.wav" TargetMode="External"/><Relationship Id="rId7" Type="http://schemas.openxmlformats.org/officeDocument/2006/relationships/hyperlink" Target="http://www.uhmc.sunysb.edu/urology/male_infertility/SEMEN_ANALYSIS.html" TargetMode="External"/><Relationship Id="rId2" Type="http://schemas.microsoft.com/office/2007/relationships/media" Target="file:///C:\amira-3.1.1\DATA\Nucleosome%20files\AAA%20FINAL%20STRUCTURE\Animations%202013\protamine_dna_2022\slide_204.wav" TargetMode="External"/><Relationship Id="rId1" Type="http://schemas.openxmlformats.org/officeDocument/2006/relationships/tags" Target="../tags/tag205.xml"/><Relationship Id="rId6" Type="http://schemas.openxmlformats.org/officeDocument/2006/relationships/image" Target="../media/image156.jpeg"/><Relationship Id="rId5" Type="http://schemas.openxmlformats.org/officeDocument/2006/relationships/notesSlide" Target="../notesSlides/notesSlide204.xml"/><Relationship Id="rId4" Type="http://schemas.openxmlformats.org/officeDocument/2006/relationships/slideLayout" Target="../slideLayouts/slideLayout7.xml"/><Relationship Id="rId9" Type="http://schemas.openxmlformats.org/officeDocument/2006/relationships/image" Target="../media/image6.png"/></Relationships>
</file>

<file path=ppt/slides/_rels/slide205.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audio" Target="file:///C:\amira-3.1.1\DATA\Nucleosome%20files\AAA%20FINAL%20STRUCTURE\Animations%202013\protamine_dna_2022\slide_205.wav" TargetMode="External"/><Relationship Id="rId7" Type="http://schemas.openxmlformats.org/officeDocument/2006/relationships/image" Target="../media/image158.jpeg"/><Relationship Id="rId2" Type="http://schemas.microsoft.com/office/2007/relationships/media" Target="file:///C:\amira-3.1.1\DATA\Nucleosome%20files\AAA%20FINAL%20STRUCTURE\Animations%202013\protamine_dna_2022\slide_205.wav" TargetMode="External"/><Relationship Id="rId1" Type="http://schemas.openxmlformats.org/officeDocument/2006/relationships/tags" Target="../tags/tag206.xml"/><Relationship Id="rId6" Type="http://schemas.openxmlformats.org/officeDocument/2006/relationships/image" Target="../media/image157.jpeg"/><Relationship Id="rId5" Type="http://schemas.openxmlformats.org/officeDocument/2006/relationships/notesSlide" Target="../notesSlides/notesSlide205.xml"/><Relationship Id="rId4" Type="http://schemas.openxmlformats.org/officeDocument/2006/relationships/slideLayout" Target="../slideLayouts/slideLayout7.xml"/><Relationship Id="rId9" Type="http://schemas.openxmlformats.org/officeDocument/2006/relationships/image" Target="../media/image6.png"/></Relationships>
</file>

<file path=ppt/slides/_rels/slide206.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audio" Target="file:///C:\amira-3.1.1\DATA\Nucleosome%20files\AAA%20FINAL%20STRUCTURE\Animations%202013\protamine_dna_2022\slide_206.wav" TargetMode="External"/><Relationship Id="rId7" Type="http://schemas.openxmlformats.org/officeDocument/2006/relationships/image" Target="../media/image160.jpeg"/><Relationship Id="rId2" Type="http://schemas.microsoft.com/office/2007/relationships/media" Target="file:///C:\amira-3.1.1\DATA\Nucleosome%20files\AAA%20FINAL%20STRUCTURE\Animations%202013\protamine_dna_2022\slide_206.wav" TargetMode="External"/><Relationship Id="rId1" Type="http://schemas.openxmlformats.org/officeDocument/2006/relationships/tags" Target="../tags/tag207.xml"/><Relationship Id="rId6" Type="http://schemas.openxmlformats.org/officeDocument/2006/relationships/image" Target="../media/image159.jpeg"/><Relationship Id="rId5" Type="http://schemas.openxmlformats.org/officeDocument/2006/relationships/notesSlide" Target="../notesSlides/notesSlide206.xml"/><Relationship Id="rId4" Type="http://schemas.openxmlformats.org/officeDocument/2006/relationships/slideLayout" Target="../slideLayouts/slideLayout7.xml"/><Relationship Id="rId9" Type="http://schemas.openxmlformats.org/officeDocument/2006/relationships/image" Target="../media/image6.png"/></Relationships>
</file>

<file path=ppt/slides/_rels/slide207.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media" Target="file:///C:\amira-3.1.1\DATA\Nucleosome%20files\AAA%20FINAL%20STRUCTURE\Animations%202013\protamine_dna_2022\slide_207.wav" TargetMode="External"/><Relationship Id="rId7" Type="http://schemas.openxmlformats.org/officeDocument/2006/relationships/slide" Target="slide4.xml"/><Relationship Id="rId2" Type="http://schemas.openxmlformats.org/officeDocument/2006/relationships/tags" Target="../tags/tag208.xml"/><Relationship Id="rId1" Type="http://schemas.openxmlformats.org/officeDocument/2006/relationships/themeOverride" Target="../theme/themeOverride110.xml"/><Relationship Id="rId6" Type="http://schemas.openxmlformats.org/officeDocument/2006/relationships/notesSlide" Target="../notesSlides/notesSlide207.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207.wav" TargetMode="External"/></Relationships>
</file>

<file path=ppt/slides/_rels/slide20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video" Target="file:///C:\amira-3.1.1\DATA\Nucleosome%20files\AAA%20FINAL%20STRUCTURE\Animations%202013\protamine_dna_2022\nucleosome_zoom-in.avi" TargetMode="External"/><Relationship Id="rId7" Type="http://schemas.openxmlformats.org/officeDocument/2006/relationships/notesSlide" Target="../notesSlides/notesSlide208.xml"/><Relationship Id="rId2" Type="http://schemas.microsoft.com/office/2007/relationships/media" Target="file:///C:\amira-3.1.1\DATA\Nucleosome%20files\AAA%20FINAL%20STRUCTURE\Animations%202013\protamine_dna_2022\nucleosome_zoom-in.avi" TargetMode="External"/><Relationship Id="rId1" Type="http://schemas.openxmlformats.org/officeDocument/2006/relationships/tags" Target="../tags/tag209.xml"/><Relationship Id="rId6" Type="http://schemas.openxmlformats.org/officeDocument/2006/relationships/slideLayout" Target="../slideLayouts/slideLayout7.xml"/><Relationship Id="rId5" Type="http://schemas.openxmlformats.org/officeDocument/2006/relationships/audio" Target="file:///C:\amira-3.1.1\DATA\Nucleosome%20files\AAA%20FINAL%20STRUCTURE\Animations%202013\protamine_dna_2022\slide_208.wav" TargetMode="External"/><Relationship Id="rId10" Type="http://schemas.openxmlformats.org/officeDocument/2006/relationships/image" Target="../media/image6.png"/><Relationship Id="rId4" Type="http://schemas.microsoft.com/office/2007/relationships/media" Target="file:///C:\amira-3.1.1\DATA\Nucleosome%20files\AAA%20FINAL%20STRUCTURE\Animations%202013\protamine_dna_2022\slide_208.wav" TargetMode="External"/><Relationship Id="rId9" Type="http://schemas.openxmlformats.org/officeDocument/2006/relationships/slide" Target="slide4.xml"/></Relationships>
</file>

<file path=ppt/slides/_rels/slide20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209.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209.wav" TargetMode="External"/><Relationship Id="rId1" Type="http://schemas.openxmlformats.org/officeDocument/2006/relationships/tags" Target="../tags/tag210.xml"/><Relationship Id="rId6" Type="http://schemas.openxmlformats.org/officeDocument/2006/relationships/image" Target="../media/image17.png"/><Relationship Id="rId5" Type="http://schemas.openxmlformats.org/officeDocument/2006/relationships/notesSlide" Target="../notesSlides/notesSlide209.xml"/><Relationship Id="rId4"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21.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21.wav" TargetMode="External"/><Relationship Id="rId1" Type="http://schemas.openxmlformats.org/officeDocument/2006/relationships/tags" Target="../tags/tag22.xml"/><Relationship Id="rId6" Type="http://schemas.openxmlformats.org/officeDocument/2006/relationships/image" Target="../media/image6.png"/><Relationship Id="rId5" Type="http://schemas.openxmlformats.org/officeDocument/2006/relationships/notesSlide" Target="../notesSlides/notesSlide21.xml"/><Relationship Id="rId4" Type="http://schemas.openxmlformats.org/officeDocument/2006/relationships/slideLayout" Target="../slideLayouts/slideLayout7.xml"/></Relationships>
</file>

<file path=ppt/slides/_rels/slide210.xml.rels><?xml version="1.0" encoding="UTF-8" standalone="yes"?>
<Relationships xmlns="http://schemas.openxmlformats.org/package/2006/relationships"><Relationship Id="rId8" Type="http://schemas.openxmlformats.org/officeDocument/2006/relationships/image" Target="../media/image25.jpeg"/><Relationship Id="rId13"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210.wav" TargetMode="External"/><Relationship Id="rId7" Type="http://schemas.openxmlformats.org/officeDocument/2006/relationships/image" Target="../media/image23.jpeg"/><Relationship Id="rId12" Type="http://schemas.openxmlformats.org/officeDocument/2006/relationships/slide" Target="slide4.xml"/><Relationship Id="rId2" Type="http://schemas.microsoft.com/office/2007/relationships/media" Target="file:///C:\amira-3.1.1\DATA\Nucleosome%20files\AAA%20FINAL%20STRUCTURE\Animations%202013\protamine_dna_2022\slide_210.wav" TargetMode="External"/><Relationship Id="rId1" Type="http://schemas.openxmlformats.org/officeDocument/2006/relationships/tags" Target="../tags/tag211.xml"/><Relationship Id="rId6" Type="http://schemas.openxmlformats.org/officeDocument/2006/relationships/image" Target="../media/image22.jpeg"/><Relationship Id="rId11" Type="http://schemas.openxmlformats.org/officeDocument/2006/relationships/image" Target="../media/image30.jpeg"/><Relationship Id="rId5" Type="http://schemas.openxmlformats.org/officeDocument/2006/relationships/notesSlide" Target="../notesSlides/notesSlide210.xml"/><Relationship Id="rId10" Type="http://schemas.openxmlformats.org/officeDocument/2006/relationships/image" Target="../media/image29.jpeg"/><Relationship Id="rId4" Type="http://schemas.openxmlformats.org/officeDocument/2006/relationships/slideLayout" Target="../slideLayouts/slideLayout7.xml"/><Relationship Id="rId9" Type="http://schemas.openxmlformats.org/officeDocument/2006/relationships/image" Target="../media/image28.jpeg"/></Relationships>
</file>

<file path=ppt/slides/_rels/slide211.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media" Target="file:///C:\amira-3.1.1\DATA\Nucleosome%20files\AAA%20FINAL%20STRUCTURE\Animations%202013\protamine_dna_2022\slide_211.wav" TargetMode="External"/><Relationship Id="rId7" Type="http://schemas.openxmlformats.org/officeDocument/2006/relationships/slide" Target="slide4.xml"/><Relationship Id="rId2" Type="http://schemas.openxmlformats.org/officeDocument/2006/relationships/tags" Target="../tags/tag212.xml"/><Relationship Id="rId1" Type="http://schemas.openxmlformats.org/officeDocument/2006/relationships/themeOverride" Target="../theme/themeOverride111.xml"/><Relationship Id="rId6" Type="http://schemas.openxmlformats.org/officeDocument/2006/relationships/notesSlide" Target="../notesSlides/notesSlide211.xml"/><Relationship Id="rId5" Type="http://schemas.openxmlformats.org/officeDocument/2006/relationships/slideLayout" Target="../slideLayouts/slideLayout6.xml"/><Relationship Id="rId4" Type="http://schemas.openxmlformats.org/officeDocument/2006/relationships/audio" Target="file:///C:\amira-3.1.1\DATA\Nucleosome%20files\AAA%20FINAL%20STRUCTURE\Animations%202013\protamine_dna_2022\slide_211.wav" TargetMode="External"/></Relationships>
</file>

<file path=ppt/slides/_rels/slide212.xml.rels><?xml version="1.0" encoding="UTF-8" standalone="yes"?>
<Relationships xmlns="http://schemas.openxmlformats.org/package/2006/relationships"><Relationship Id="rId8" Type="http://schemas.openxmlformats.org/officeDocument/2006/relationships/notesSlide" Target="../notesSlides/notesSlide212.xml"/><Relationship Id="rId3" Type="http://schemas.microsoft.com/office/2007/relationships/media" Target="file:///C:\amira-3.1.1\DATA\Nucleosome%20files\AAA%20FINAL%20STRUCTURE\Animations%202013\protamine_dna_2022\alpha-helix-w_DNA.avi" TargetMode="External"/><Relationship Id="rId7" Type="http://schemas.openxmlformats.org/officeDocument/2006/relationships/slideLayout" Target="../slideLayouts/slideLayout7.xml"/><Relationship Id="rId2" Type="http://schemas.openxmlformats.org/officeDocument/2006/relationships/tags" Target="../tags/tag213.xml"/><Relationship Id="rId1" Type="http://schemas.openxmlformats.org/officeDocument/2006/relationships/themeOverride" Target="../theme/themeOverride112.xml"/><Relationship Id="rId6" Type="http://schemas.openxmlformats.org/officeDocument/2006/relationships/audio" Target="file:///C:\amira-3.1.1\DATA\Nucleosome%20files\AAA%20FINAL%20STRUCTURE\Animations%202013\protamine_dna_2022\slide_212.wav" TargetMode="External"/><Relationship Id="rId11" Type="http://schemas.openxmlformats.org/officeDocument/2006/relationships/image" Target="../media/image6.png"/><Relationship Id="rId5" Type="http://schemas.microsoft.com/office/2007/relationships/media" Target="file:///C:\amira-3.1.1\DATA\Nucleosome%20files\AAA%20FINAL%20STRUCTURE\Animations%202013\protamine_dna_2022\slide_212.wav" TargetMode="External"/><Relationship Id="rId10" Type="http://schemas.openxmlformats.org/officeDocument/2006/relationships/slide" Target="slide4.xml"/><Relationship Id="rId4" Type="http://schemas.openxmlformats.org/officeDocument/2006/relationships/video" Target="file:///C:\amira-3.1.1\DATA\Nucleosome%20files\AAA%20FINAL%20STRUCTURE\Animations%202013\protamine_dna_2022\alpha-helix-w_DNA.avi" TargetMode="External"/><Relationship Id="rId9" Type="http://schemas.openxmlformats.org/officeDocument/2006/relationships/image" Target="../media/image40.png"/></Relationships>
</file>

<file path=ppt/slides/_rels/slide213.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video" Target="file:///C:\amira-3.1.1\DATA\Nucleosome%20files\AAA%20FINAL%20STRUCTURE\Animations%202013\protamine_dna_2022\tube-view.avi" TargetMode="External"/><Relationship Id="rId7" Type="http://schemas.openxmlformats.org/officeDocument/2006/relationships/notesSlide" Target="../notesSlides/notesSlide213.xml"/><Relationship Id="rId2" Type="http://schemas.microsoft.com/office/2007/relationships/media" Target="file:///C:\amira-3.1.1\DATA\Nucleosome%20files\AAA%20FINAL%20STRUCTURE\Animations%202013\protamine_dna_2022\tube-view.avi" TargetMode="External"/><Relationship Id="rId1" Type="http://schemas.openxmlformats.org/officeDocument/2006/relationships/tags" Target="../tags/tag214.xml"/><Relationship Id="rId6" Type="http://schemas.openxmlformats.org/officeDocument/2006/relationships/slideLayout" Target="../slideLayouts/slideLayout7.xml"/><Relationship Id="rId5" Type="http://schemas.openxmlformats.org/officeDocument/2006/relationships/audio" Target="file:///C:\amira-3.1.1\DATA\Nucleosome%20files\AAA%20FINAL%20STRUCTURE\Animations%202013\protamine_dna_2022\slide_213.wav" TargetMode="External"/><Relationship Id="rId10" Type="http://schemas.openxmlformats.org/officeDocument/2006/relationships/image" Target="../media/image6.png"/><Relationship Id="rId4" Type="http://schemas.microsoft.com/office/2007/relationships/media" Target="file:///C:\amira-3.1.1\DATA\Nucleosome%20files\AAA%20FINAL%20STRUCTURE\Animations%202013\protamine_dna_2022\slide_213.wav" TargetMode="External"/><Relationship Id="rId9" Type="http://schemas.openxmlformats.org/officeDocument/2006/relationships/slide" Target="slide4.xml"/></Relationships>
</file>

<file path=ppt/slides/_rels/slide214.xml.rels><?xml version="1.0" encoding="UTF-8" standalone="yes"?>
<Relationships xmlns="http://schemas.openxmlformats.org/package/2006/relationships"><Relationship Id="rId8" Type="http://schemas.openxmlformats.org/officeDocument/2006/relationships/image" Target="../media/image79.png"/><Relationship Id="rId3" Type="http://schemas.microsoft.com/office/2007/relationships/media" Target="file:///C:\amira-3.1.1\DATA\Nucleosome%20files\AAA%20FINAL%20STRUCTURE\Animations%202013\protamine_dna_2022\slide_214.wav" TargetMode="External"/><Relationship Id="rId7" Type="http://schemas.openxmlformats.org/officeDocument/2006/relationships/image" Target="../media/image60.png"/><Relationship Id="rId2" Type="http://schemas.openxmlformats.org/officeDocument/2006/relationships/tags" Target="../tags/tag215.xml"/><Relationship Id="rId1" Type="http://schemas.openxmlformats.org/officeDocument/2006/relationships/themeOverride" Target="../theme/themeOverride113.xml"/><Relationship Id="rId6" Type="http://schemas.openxmlformats.org/officeDocument/2006/relationships/notesSlide" Target="../notesSlides/notesSlide214.xml"/><Relationship Id="rId5" Type="http://schemas.openxmlformats.org/officeDocument/2006/relationships/slideLayout" Target="../slideLayouts/slideLayout7.xml"/><Relationship Id="rId10" Type="http://schemas.openxmlformats.org/officeDocument/2006/relationships/image" Target="../media/image6.png"/><Relationship Id="rId4" Type="http://schemas.openxmlformats.org/officeDocument/2006/relationships/audio" Target="file:///C:\amira-3.1.1\DATA\Nucleosome%20files\AAA%20FINAL%20STRUCTURE\Animations%202013\protamine_dna_2022\slide_214.wav" TargetMode="External"/><Relationship Id="rId9" Type="http://schemas.openxmlformats.org/officeDocument/2006/relationships/slide" Target="slide4.xml"/></Relationships>
</file>

<file path=ppt/slides/_rels/slide21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215.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215.wav" TargetMode="External"/><Relationship Id="rId1" Type="http://schemas.openxmlformats.org/officeDocument/2006/relationships/tags" Target="../tags/tag216.xml"/><Relationship Id="rId6" Type="http://schemas.openxmlformats.org/officeDocument/2006/relationships/image" Target="../media/image61.jpeg"/><Relationship Id="rId5" Type="http://schemas.openxmlformats.org/officeDocument/2006/relationships/notesSlide" Target="../notesSlides/notesSlide215.xml"/><Relationship Id="rId4" Type="http://schemas.openxmlformats.org/officeDocument/2006/relationships/slideLayout" Target="../slideLayouts/slideLayout7.xml"/></Relationships>
</file>

<file path=ppt/slides/_rels/slide216.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216.wav" TargetMode="External"/><Relationship Id="rId2" Type="http://schemas.microsoft.com/office/2007/relationships/media" Target="file:///C:\amira-3.1.1\DATA\Nucleosome%20files\AAA%20FINAL%20STRUCTURE\Animations%202013\protamine_dna_2022\slide_216.wav" TargetMode="External"/><Relationship Id="rId1" Type="http://schemas.openxmlformats.org/officeDocument/2006/relationships/tags" Target="../tags/tag217.xml"/><Relationship Id="rId6" Type="http://schemas.openxmlformats.org/officeDocument/2006/relationships/image" Target="../media/image6.png"/><Relationship Id="rId5" Type="http://schemas.openxmlformats.org/officeDocument/2006/relationships/notesSlide" Target="../notesSlides/notesSlide216.xml"/><Relationship Id="rId4" Type="http://schemas.openxmlformats.org/officeDocument/2006/relationships/slideLayout" Target="../slideLayouts/slideLayout7.xml"/></Relationships>
</file>

<file path=ppt/slides/_rels/slide217.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217.wav" TargetMode="External"/><Relationship Id="rId7" Type="http://schemas.openxmlformats.org/officeDocument/2006/relationships/image" Target="../media/image70.png"/><Relationship Id="rId2" Type="http://schemas.openxmlformats.org/officeDocument/2006/relationships/tags" Target="../tags/tag218.xml"/><Relationship Id="rId1" Type="http://schemas.openxmlformats.org/officeDocument/2006/relationships/themeOverride" Target="../theme/themeOverride114.xml"/><Relationship Id="rId6" Type="http://schemas.openxmlformats.org/officeDocument/2006/relationships/notesSlide" Target="../notesSlides/notesSlide217.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217.wav" TargetMode="External"/><Relationship Id="rId9" Type="http://schemas.openxmlformats.org/officeDocument/2006/relationships/image" Target="../media/image6.png"/></Relationships>
</file>

<file path=ppt/slides/_rels/slide218.xml.rels><?xml version="1.0" encoding="UTF-8" standalone="yes"?>
<Relationships xmlns="http://schemas.openxmlformats.org/package/2006/relationships"><Relationship Id="rId8" Type="http://schemas.openxmlformats.org/officeDocument/2006/relationships/notesSlide" Target="../notesSlides/notesSlide218.xml"/><Relationship Id="rId3" Type="http://schemas.microsoft.com/office/2007/relationships/media" Target="file:///C:\amira-3.1.1\DATA\Nucleosome%20files\AAA%20FINAL%20STRUCTURE\Animations%202013\protamine_dna_2022\intercolate.avi" TargetMode="External"/><Relationship Id="rId7" Type="http://schemas.openxmlformats.org/officeDocument/2006/relationships/slideLayout" Target="../slideLayouts/slideLayout7.xml"/><Relationship Id="rId2" Type="http://schemas.openxmlformats.org/officeDocument/2006/relationships/tags" Target="../tags/tag219.xml"/><Relationship Id="rId1" Type="http://schemas.openxmlformats.org/officeDocument/2006/relationships/themeOverride" Target="../theme/themeOverride115.xml"/><Relationship Id="rId6" Type="http://schemas.openxmlformats.org/officeDocument/2006/relationships/audio" Target="file:///C:\amira-3.1.1\DATA\Nucleosome%20files\AAA%20FINAL%20STRUCTURE\Animations%202013\protamine_dna_2022\slide_218.wav" TargetMode="External"/><Relationship Id="rId11" Type="http://schemas.openxmlformats.org/officeDocument/2006/relationships/image" Target="../media/image6.png"/><Relationship Id="rId5" Type="http://schemas.microsoft.com/office/2007/relationships/media" Target="file:///C:\amira-3.1.1\DATA\Nucleosome%20files\AAA%20FINAL%20STRUCTURE\Animations%202013\protamine_dna_2022\slide_218.wav" TargetMode="External"/><Relationship Id="rId10" Type="http://schemas.openxmlformats.org/officeDocument/2006/relationships/slide" Target="slide4.xml"/><Relationship Id="rId4" Type="http://schemas.openxmlformats.org/officeDocument/2006/relationships/video" Target="file:///C:\amira-3.1.1\DATA\Nucleosome%20files\AAA%20FINAL%20STRUCTURE\Animations%202013\protamine_dna_2022\intercolate.avi" TargetMode="External"/><Relationship Id="rId9" Type="http://schemas.openxmlformats.org/officeDocument/2006/relationships/image" Target="../media/image73.png"/></Relationships>
</file>

<file path=ppt/slides/_rels/slide219.xml.rels><?xml version="1.0" encoding="UTF-8" standalone="yes"?>
<Relationships xmlns="http://schemas.openxmlformats.org/package/2006/relationships"><Relationship Id="rId8" Type="http://schemas.openxmlformats.org/officeDocument/2006/relationships/notesSlide" Target="../notesSlides/notesSlide219.xml"/><Relationship Id="rId3" Type="http://schemas.microsoft.com/office/2007/relationships/media" Target="file:///C:\amira-3.1.1\DATA\Nucleosome%20files\AAA%20FINAL%20STRUCTURE\Animations%202013\protamine_dna_2022\Gehring-tetramer.avi" TargetMode="External"/><Relationship Id="rId7" Type="http://schemas.openxmlformats.org/officeDocument/2006/relationships/slideLayout" Target="../slideLayouts/slideLayout7.xml"/><Relationship Id="rId2" Type="http://schemas.openxmlformats.org/officeDocument/2006/relationships/tags" Target="../tags/tag220.xml"/><Relationship Id="rId1" Type="http://schemas.openxmlformats.org/officeDocument/2006/relationships/themeOverride" Target="../theme/themeOverride116.xml"/><Relationship Id="rId6" Type="http://schemas.openxmlformats.org/officeDocument/2006/relationships/audio" Target="file:///C:\amira-3.1.1\DATA\Nucleosome%20files\AAA%20FINAL%20STRUCTURE\Animations%202013\protamine_dna_2022\slide_219.wav" TargetMode="External"/><Relationship Id="rId11" Type="http://schemas.openxmlformats.org/officeDocument/2006/relationships/image" Target="../media/image6.png"/><Relationship Id="rId5" Type="http://schemas.microsoft.com/office/2007/relationships/media" Target="file:///C:\amira-3.1.1\DATA\Nucleosome%20files\AAA%20FINAL%20STRUCTURE\Animations%202013\protamine_dna_2022\slide_219.wav" TargetMode="External"/><Relationship Id="rId10" Type="http://schemas.openxmlformats.org/officeDocument/2006/relationships/slide" Target="slide4.xml"/><Relationship Id="rId4" Type="http://schemas.openxmlformats.org/officeDocument/2006/relationships/video" Target="file:///C:\amira-3.1.1\DATA\Nucleosome%20files\AAA%20FINAL%20STRUCTURE\Animations%202013\protamine_dna_2022\Gehring-tetramer.avi" TargetMode="External"/><Relationship Id="rId9" Type="http://schemas.openxmlformats.org/officeDocument/2006/relationships/image" Target="../media/image95.png"/></Relationships>
</file>

<file path=ppt/slides/_rels/slide22.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22.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22.wav" TargetMode="External"/><Relationship Id="rId1" Type="http://schemas.openxmlformats.org/officeDocument/2006/relationships/tags" Target="../tags/tag23.xml"/><Relationship Id="rId6" Type="http://schemas.openxmlformats.org/officeDocument/2006/relationships/image" Target="../media/image6.png"/><Relationship Id="rId5" Type="http://schemas.openxmlformats.org/officeDocument/2006/relationships/notesSlide" Target="../notesSlides/notesSlide22.xml"/><Relationship Id="rId4" Type="http://schemas.openxmlformats.org/officeDocument/2006/relationships/slideLayout" Target="../slideLayouts/slideLayout1.xml"/></Relationships>
</file>

<file path=ppt/slides/_rels/slide220.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220.wav" TargetMode="External"/><Relationship Id="rId7" Type="http://schemas.openxmlformats.org/officeDocument/2006/relationships/image" Target="../media/image84.png"/><Relationship Id="rId2" Type="http://schemas.openxmlformats.org/officeDocument/2006/relationships/tags" Target="../tags/tag221.xml"/><Relationship Id="rId1" Type="http://schemas.openxmlformats.org/officeDocument/2006/relationships/themeOverride" Target="../theme/themeOverride117.xml"/><Relationship Id="rId6" Type="http://schemas.openxmlformats.org/officeDocument/2006/relationships/notesSlide" Target="../notesSlides/notesSlide220.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220.wav" TargetMode="External"/><Relationship Id="rId9" Type="http://schemas.openxmlformats.org/officeDocument/2006/relationships/image" Target="../media/image6.png"/></Relationships>
</file>

<file path=ppt/slides/_rels/slide221.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221.wav" TargetMode="External"/><Relationship Id="rId7" Type="http://schemas.openxmlformats.org/officeDocument/2006/relationships/image" Target="../media/image86.png"/><Relationship Id="rId2" Type="http://schemas.openxmlformats.org/officeDocument/2006/relationships/tags" Target="../tags/tag222.xml"/><Relationship Id="rId1" Type="http://schemas.openxmlformats.org/officeDocument/2006/relationships/themeOverride" Target="../theme/themeOverride118.xml"/><Relationship Id="rId6" Type="http://schemas.openxmlformats.org/officeDocument/2006/relationships/notesSlide" Target="../notesSlides/notesSlide221.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221.wav" TargetMode="External"/><Relationship Id="rId9" Type="http://schemas.openxmlformats.org/officeDocument/2006/relationships/image" Target="../media/image6.png"/></Relationships>
</file>

<file path=ppt/slides/_rels/slide222.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222.wav" TargetMode="External"/><Relationship Id="rId7" Type="http://schemas.openxmlformats.org/officeDocument/2006/relationships/image" Target="../media/image87.png"/><Relationship Id="rId2" Type="http://schemas.openxmlformats.org/officeDocument/2006/relationships/tags" Target="../tags/tag223.xml"/><Relationship Id="rId1" Type="http://schemas.openxmlformats.org/officeDocument/2006/relationships/themeOverride" Target="../theme/themeOverride119.xml"/><Relationship Id="rId6" Type="http://schemas.openxmlformats.org/officeDocument/2006/relationships/notesSlide" Target="../notesSlides/notesSlide222.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222.wav" TargetMode="External"/><Relationship Id="rId9" Type="http://schemas.openxmlformats.org/officeDocument/2006/relationships/image" Target="../media/image6.png"/></Relationships>
</file>

<file path=ppt/slides/_rels/slide223.xml.rels><?xml version="1.0" encoding="UTF-8" standalone="yes"?>
<Relationships xmlns="http://schemas.openxmlformats.org/package/2006/relationships"><Relationship Id="rId8" Type="http://schemas.openxmlformats.org/officeDocument/2006/relationships/notesSlide" Target="../notesSlides/notesSlide223.xml"/><Relationship Id="rId3" Type="http://schemas.microsoft.com/office/2007/relationships/media" Target="file:///C:\amira-3.1.1\DATA\Nucleosome%20files\AAA%20FINAL%20STRUCTURE\Animations%202013\protamine_dna_2022\wu-CDEF.avi" TargetMode="External"/><Relationship Id="rId7" Type="http://schemas.openxmlformats.org/officeDocument/2006/relationships/slideLayout" Target="../slideLayouts/slideLayout7.xml"/><Relationship Id="rId2" Type="http://schemas.openxmlformats.org/officeDocument/2006/relationships/tags" Target="../tags/tag224.xml"/><Relationship Id="rId1" Type="http://schemas.openxmlformats.org/officeDocument/2006/relationships/themeOverride" Target="../theme/themeOverride120.xml"/><Relationship Id="rId6" Type="http://schemas.openxmlformats.org/officeDocument/2006/relationships/audio" Target="file:///C:\amira-3.1.1\DATA\Nucleosome%20files\AAA%20FINAL%20STRUCTURE\Animations%202013\protamine_dna_2022\slide_223.wav" TargetMode="External"/><Relationship Id="rId11" Type="http://schemas.openxmlformats.org/officeDocument/2006/relationships/image" Target="../media/image6.png"/><Relationship Id="rId5" Type="http://schemas.microsoft.com/office/2007/relationships/media" Target="file:///C:\amira-3.1.1\DATA\Nucleosome%20files\AAA%20FINAL%20STRUCTURE\Animations%202013\protamine_dna_2022\slide_223.wav" TargetMode="External"/><Relationship Id="rId10" Type="http://schemas.openxmlformats.org/officeDocument/2006/relationships/slide" Target="slide4.xml"/><Relationship Id="rId4" Type="http://schemas.openxmlformats.org/officeDocument/2006/relationships/video" Target="file:///C:\amira-3.1.1\DATA\Nucleosome%20files\AAA%20FINAL%20STRUCTURE\Animations%202013\protamine_dna_2022\wu-CDEF.avi" TargetMode="External"/><Relationship Id="rId9" Type="http://schemas.openxmlformats.org/officeDocument/2006/relationships/image" Target="../media/image101.png"/></Relationships>
</file>

<file path=ppt/slides/_rels/slide224.xml.rels><?xml version="1.0" encoding="UTF-8" standalone="yes"?>
<Relationships xmlns="http://schemas.openxmlformats.org/package/2006/relationships"><Relationship Id="rId8" Type="http://schemas.openxmlformats.org/officeDocument/2006/relationships/notesSlide" Target="../notesSlides/notesSlide224.xml"/><Relationship Id="rId3" Type="http://schemas.microsoft.com/office/2007/relationships/media" Target="file:///C:\amira-3.1.1\DATA\Nucleosome%20files\AAA%20FINAL%20STRUCTURE\Animations%202013\protamine_dna_2022\complete-FOR-MOVE.avi" TargetMode="External"/><Relationship Id="rId7" Type="http://schemas.openxmlformats.org/officeDocument/2006/relationships/slideLayout" Target="../slideLayouts/slideLayout7.xml"/><Relationship Id="rId2" Type="http://schemas.openxmlformats.org/officeDocument/2006/relationships/tags" Target="../tags/tag225.xml"/><Relationship Id="rId1" Type="http://schemas.openxmlformats.org/officeDocument/2006/relationships/themeOverride" Target="../theme/themeOverride121.xml"/><Relationship Id="rId6" Type="http://schemas.openxmlformats.org/officeDocument/2006/relationships/audio" Target="file:///C:\amira-3.1.1\DATA\Nucleosome%20files\AAA%20FINAL%20STRUCTURE\Animations%202013\protamine_dna_2022\slide_224.wav" TargetMode="External"/><Relationship Id="rId11" Type="http://schemas.openxmlformats.org/officeDocument/2006/relationships/image" Target="../media/image6.png"/><Relationship Id="rId5" Type="http://schemas.microsoft.com/office/2007/relationships/media" Target="file:///C:\amira-3.1.1\DATA\Nucleosome%20files\AAA%20FINAL%20STRUCTURE\Animations%202013\protamine_dna_2022\slide_224.wav" TargetMode="External"/><Relationship Id="rId10" Type="http://schemas.openxmlformats.org/officeDocument/2006/relationships/slide" Target="slide4.xml"/><Relationship Id="rId4" Type="http://schemas.openxmlformats.org/officeDocument/2006/relationships/video" Target="file:///C:\amira-3.1.1\DATA\Nucleosome%20files\AAA%20FINAL%20STRUCTURE\Animations%202013\protamine_dna_2022\complete-FOR-MOVE.avi" TargetMode="External"/><Relationship Id="rId9" Type="http://schemas.openxmlformats.org/officeDocument/2006/relationships/image" Target="../media/image8.png"/></Relationships>
</file>

<file path=ppt/slides/_rels/slide225.xml.rels><?xml version="1.0" encoding="UTF-8" standalone="yes"?>
<Relationships xmlns="http://schemas.openxmlformats.org/package/2006/relationships"><Relationship Id="rId8" Type="http://schemas.openxmlformats.org/officeDocument/2006/relationships/notesSlide" Target="../notesSlides/notesSlide225.xml"/><Relationship Id="rId3" Type="http://schemas.microsoft.com/office/2007/relationships/media" Target="file:///C:\amira-3.1.1\DATA\Nucleosome%20files\AAA%20FINAL%20STRUCTURE\Animations%202013\protamine_dna_2022\rotate_to_top_A.avi" TargetMode="External"/><Relationship Id="rId7" Type="http://schemas.openxmlformats.org/officeDocument/2006/relationships/slideLayout" Target="../slideLayouts/slideLayout7.xml"/><Relationship Id="rId2" Type="http://schemas.openxmlformats.org/officeDocument/2006/relationships/tags" Target="../tags/tag226.xml"/><Relationship Id="rId1" Type="http://schemas.openxmlformats.org/officeDocument/2006/relationships/themeOverride" Target="../theme/themeOverride122.xml"/><Relationship Id="rId6" Type="http://schemas.openxmlformats.org/officeDocument/2006/relationships/audio" Target="file:///C:\amira-3.1.1\DATA\Nucleosome%20files\AAA%20FINAL%20STRUCTURE\Animations%202013\protamine_dna_2022\slide_225.wav" TargetMode="External"/><Relationship Id="rId11" Type="http://schemas.openxmlformats.org/officeDocument/2006/relationships/image" Target="../media/image6.png"/><Relationship Id="rId5" Type="http://schemas.microsoft.com/office/2007/relationships/media" Target="file:///C:\amira-3.1.1\DATA\Nucleosome%20files\AAA%20FINAL%20STRUCTURE\Animations%202013\protamine_dna_2022\slide_225.wav" TargetMode="External"/><Relationship Id="rId10" Type="http://schemas.openxmlformats.org/officeDocument/2006/relationships/slide" Target="slide4.xml"/><Relationship Id="rId4" Type="http://schemas.openxmlformats.org/officeDocument/2006/relationships/video" Target="file:///C:\amira-3.1.1\DATA\Nucleosome%20files\AAA%20FINAL%20STRUCTURE\Animations%202013\protamine_dna_2022\rotate_to_top_A.avi" TargetMode="External"/><Relationship Id="rId9" Type="http://schemas.openxmlformats.org/officeDocument/2006/relationships/image" Target="../media/image139.png"/></Relationships>
</file>

<file path=ppt/slides/_rels/slide226.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rotate_to_top_B.avi" TargetMode="External"/><Relationship Id="rId7" Type="http://schemas.openxmlformats.org/officeDocument/2006/relationships/image" Target="../media/image140.png"/><Relationship Id="rId2" Type="http://schemas.openxmlformats.org/officeDocument/2006/relationships/tags" Target="../tags/tag227.xml"/><Relationship Id="rId1" Type="http://schemas.openxmlformats.org/officeDocument/2006/relationships/themeOverride" Target="../theme/themeOverride123.xml"/><Relationship Id="rId6" Type="http://schemas.openxmlformats.org/officeDocument/2006/relationships/notesSlide" Target="../notesSlides/notesSlide226.xml"/><Relationship Id="rId5" Type="http://schemas.openxmlformats.org/officeDocument/2006/relationships/slideLayout" Target="../slideLayouts/slideLayout7.xml"/><Relationship Id="rId4" Type="http://schemas.openxmlformats.org/officeDocument/2006/relationships/video" Target="file:///C:\amira-3.1.1\DATA\Nucleosome%20files\AAA%20FINAL%20STRUCTURE\Animations%202013\protamine_dna_2022\rotate_to_top_B.avi" TargetMode="External"/></Relationships>
</file>

<file path=ppt/slides/_rels/slide227.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227.wav" TargetMode="External"/><Relationship Id="rId7" Type="http://schemas.openxmlformats.org/officeDocument/2006/relationships/image" Target="../media/image9.jpeg"/><Relationship Id="rId2" Type="http://schemas.openxmlformats.org/officeDocument/2006/relationships/tags" Target="../tags/tag228.xml"/><Relationship Id="rId1" Type="http://schemas.openxmlformats.org/officeDocument/2006/relationships/themeOverride" Target="../theme/themeOverride124.xml"/><Relationship Id="rId6" Type="http://schemas.openxmlformats.org/officeDocument/2006/relationships/notesSlide" Target="../notesSlides/notesSlide227.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227.wav" TargetMode="External"/><Relationship Id="rId9" Type="http://schemas.openxmlformats.org/officeDocument/2006/relationships/image" Target="../media/image6.png"/></Relationships>
</file>

<file path=ppt/slides/_rels/slide228.xml.rels><?xml version="1.0" encoding="UTF-8" standalone="yes"?>
<Relationships xmlns="http://schemas.openxmlformats.org/package/2006/relationships"><Relationship Id="rId8" Type="http://schemas.openxmlformats.org/officeDocument/2006/relationships/notesSlide" Target="../notesSlides/notesSlide228.xml"/><Relationship Id="rId3" Type="http://schemas.microsoft.com/office/2007/relationships/media" Target="file:///C:\amira-3.1.1\DATA\Nucleosome%20files\AAA%20FINAL%20STRUCTURE\Animations%202013\protamine_dna_2022\LARGE-move.avi" TargetMode="External"/><Relationship Id="rId7" Type="http://schemas.openxmlformats.org/officeDocument/2006/relationships/slideLayout" Target="../slideLayouts/slideLayout7.xml"/><Relationship Id="rId2" Type="http://schemas.openxmlformats.org/officeDocument/2006/relationships/tags" Target="../tags/tag229.xml"/><Relationship Id="rId1" Type="http://schemas.openxmlformats.org/officeDocument/2006/relationships/themeOverride" Target="../theme/themeOverride125.xml"/><Relationship Id="rId6" Type="http://schemas.openxmlformats.org/officeDocument/2006/relationships/audio" Target="file:///C:\amira-3.1.1\DATA\Nucleosome%20files\AAA%20FINAL%20STRUCTURE\Animations%202013\protamine_dna_2022\slide_228.wav" TargetMode="External"/><Relationship Id="rId11" Type="http://schemas.openxmlformats.org/officeDocument/2006/relationships/image" Target="../media/image6.png"/><Relationship Id="rId5" Type="http://schemas.microsoft.com/office/2007/relationships/media" Target="file:///C:\amira-3.1.1\DATA\Nucleosome%20files\AAA%20FINAL%20STRUCTURE\Animations%202013\protamine_dna_2022\slide_228.wav" TargetMode="External"/><Relationship Id="rId10" Type="http://schemas.openxmlformats.org/officeDocument/2006/relationships/slide" Target="slide4.xml"/><Relationship Id="rId4" Type="http://schemas.openxmlformats.org/officeDocument/2006/relationships/video" Target="file:///C:\amira-3.1.1\DATA\Nucleosome%20files\AAA%20FINAL%20STRUCTURE\Animations%202013\protamine_dna_2022\LARGE-move.avi" TargetMode="External"/><Relationship Id="rId9" Type="http://schemas.openxmlformats.org/officeDocument/2006/relationships/image" Target="../media/image12.png"/></Relationships>
</file>

<file path=ppt/slides/_rels/slide229.xml.rels><?xml version="1.0" encoding="UTF-8" standalone="yes"?>
<Relationships xmlns="http://schemas.openxmlformats.org/package/2006/relationships"><Relationship Id="rId3" Type="http://schemas.openxmlformats.org/officeDocument/2006/relationships/notesSlide" Target="../notesSlides/notesSlide229.xml"/><Relationship Id="rId2" Type="http://schemas.openxmlformats.org/officeDocument/2006/relationships/slideLayout" Target="../slideLayouts/slideLayout7.xml"/><Relationship Id="rId1" Type="http://schemas.openxmlformats.org/officeDocument/2006/relationships/tags" Target="../tags/tag230.xml"/><Relationship Id="rId5" Type="http://schemas.openxmlformats.org/officeDocument/2006/relationships/slide" Target="slide4.xml"/><Relationship Id="rId4" Type="http://schemas.openxmlformats.org/officeDocument/2006/relationships/image" Target="../media/image154.jpeg"/></Relationships>
</file>

<file path=ppt/slides/_rels/slide2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23.wav" TargetMode="External"/><Relationship Id="rId7" Type="http://schemas.openxmlformats.org/officeDocument/2006/relationships/notesSlide" Target="../notesSlides/notesSlide23.xml"/><Relationship Id="rId2" Type="http://schemas.microsoft.com/office/2007/relationships/media" Target="file:///C:\amira-3.1.1\DATA\Nucleosome%20files\AAA%20FINAL%20STRUCTURE\Animations%202013\protamine_dna_2022\slide_23.wav" TargetMode="External"/><Relationship Id="rId1" Type="http://schemas.openxmlformats.org/officeDocument/2006/relationships/tags" Target="../tags/tag24.xml"/><Relationship Id="rId6" Type="http://schemas.openxmlformats.org/officeDocument/2006/relationships/slideLayout" Target="../slideLayouts/slideLayout7.xml"/><Relationship Id="rId5" Type="http://schemas.openxmlformats.org/officeDocument/2006/relationships/video" Target="file:///C:\amira-3.1.1\DATA\Nucleosome%20files\AAA%20FINAL%20STRUCTURE\Animations%202013\protamine_dna_2022\nucleosome_complete.avi" TargetMode="External"/><Relationship Id="rId10" Type="http://schemas.openxmlformats.org/officeDocument/2006/relationships/image" Target="../media/image13.png"/><Relationship Id="rId4" Type="http://schemas.microsoft.com/office/2007/relationships/media" Target="file:///C:\amira-3.1.1\DATA\Nucleosome%20files\AAA%20FINAL%20STRUCTURE\Animations%202013\protamine_dna_2022\nucleosome_complete.avi" TargetMode="External"/><Relationship Id="rId9" Type="http://schemas.openxmlformats.org/officeDocument/2006/relationships/slide" Target="slide4.xml"/></Relationships>
</file>

<file path=ppt/slides/_rels/slide230.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media" Target="file:///C:\amira-3.1.1\DATA\Nucleosome%20files\AAA%20FINAL%20STRUCTURE\Animations%202013\protamine_dna_2022\slide_230.wav" TargetMode="External"/><Relationship Id="rId7" Type="http://schemas.openxmlformats.org/officeDocument/2006/relationships/slide" Target="slide4.xml"/><Relationship Id="rId2" Type="http://schemas.openxmlformats.org/officeDocument/2006/relationships/tags" Target="../tags/tag231.xml"/><Relationship Id="rId1" Type="http://schemas.openxmlformats.org/officeDocument/2006/relationships/themeOverride" Target="../theme/themeOverride126.xml"/><Relationship Id="rId6" Type="http://schemas.openxmlformats.org/officeDocument/2006/relationships/notesSlide" Target="../notesSlides/notesSlide230.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230.wav" TargetMode="External"/></Relationships>
</file>

<file path=ppt/slides/_rels/slide231.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231.wav" TargetMode="External"/><Relationship Id="rId2" Type="http://schemas.microsoft.com/office/2007/relationships/media" Target="file:///C:\amira-3.1.1\DATA\Nucleosome%20files\AAA%20FINAL%20STRUCTURE\Animations%202013\protamine_dna_2022\slide_231.wav" TargetMode="External"/><Relationship Id="rId1" Type="http://schemas.openxmlformats.org/officeDocument/2006/relationships/tags" Target="../tags/tag232.xml"/><Relationship Id="rId6" Type="http://schemas.openxmlformats.org/officeDocument/2006/relationships/image" Target="../media/image6.png"/><Relationship Id="rId5" Type="http://schemas.openxmlformats.org/officeDocument/2006/relationships/notesSlide" Target="../notesSlides/notesSlide231.xml"/><Relationship Id="rId4" Type="http://schemas.openxmlformats.org/officeDocument/2006/relationships/slideLayout" Target="../slideLayouts/slideLayout7.xml"/></Relationships>
</file>

<file path=ppt/slides/_rels/slide232.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232.wav" TargetMode="External"/><Relationship Id="rId7" Type="http://schemas.openxmlformats.org/officeDocument/2006/relationships/image" Target="../media/image6.png"/><Relationship Id="rId2" Type="http://schemas.microsoft.com/office/2007/relationships/media" Target="file:///C:\amira-3.1.1\DATA\Nucleosome%20files\AAA%20FINAL%20STRUCTURE\Animations%202013\protamine_dna_2022\slide_232.wav" TargetMode="External"/><Relationship Id="rId1" Type="http://schemas.openxmlformats.org/officeDocument/2006/relationships/tags" Target="../tags/tag233.xml"/><Relationship Id="rId6" Type="http://schemas.openxmlformats.org/officeDocument/2006/relationships/image" Target="../media/image25.jpeg"/><Relationship Id="rId5" Type="http://schemas.openxmlformats.org/officeDocument/2006/relationships/notesSlide" Target="../notesSlides/notesSlide232.xml"/><Relationship Id="rId4" Type="http://schemas.openxmlformats.org/officeDocument/2006/relationships/slideLayout" Target="../slideLayouts/slideLayout7.xml"/></Relationships>
</file>

<file path=ppt/slides/_rels/slide233.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media" Target="file:///C:\amira-3.1.1\DATA\Nucleosome%20files\AAA%20FINAL%20STRUCTURE\Animations%202013\protamine_dna_2022\slide_233.wav" TargetMode="External"/><Relationship Id="rId7" Type="http://schemas.openxmlformats.org/officeDocument/2006/relationships/slide" Target="slide4.xml"/><Relationship Id="rId2" Type="http://schemas.openxmlformats.org/officeDocument/2006/relationships/tags" Target="../tags/tag234.xml"/><Relationship Id="rId1" Type="http://schemas.openxmlformats.org/officeDocument/2006/relationships/themeOverride" Target="../theme/themeOverride127.xml"/><Relationship Id="rId6" Type="http://schemas.openxmlformats.org/officeDocument/2006/relationships/notesSlide" Target="../notesSlides/notesSlide233.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233.wav" TargetMode="External"/></Relationships>
</file>

<file path=ppt/slides/_rels/slide234.xml.rels><?xml version="1.0" encoding="UTF-8" standalone="yes"?>
<Relationships xmlns="http://schemas.openxmlformats.org/package/2006/relationships"><Relationship Id="rId8" Type="http://schemas.openxmlformats.org/officeDocument/2006/relationships/notesSlide" Target="../notesSlides/notesSlide234.xml"/><Relationship Id="rId13" Type="http://schemas.openxmlformats.org/officeDocument/2006/relationships/image" Target="../media/image10.jpeg"/><Relationship Id="rId3" Type="http://schemas.microsoft.com/office/2007/relationships/media" Target="file:///C:\amira-3.1.1\DATA\Nucleosome%20files\AAA%20FINAL%20STRUCTURE\Animations%202013\protamine_dna_2022\wu-CDEF.avi" TargetMode="External"/><Relationship Id="rId7" Type="http://schemas.openxmlformats.org/officeDocument/2006/relationships/slideLayout" Target="../slideLayouts/slideLayout7.xml"/><Relationship Id="rId12" Type="http://schemas.openxmlformats.org/officeDocument/2006/relationships/image" Target="../media/image161.png"/><Relationship Id="rId2" Type="http://schemas.openxmlformats.org/officeDocument/2006/relationships/tags" Target="../tags/tag235.xml"/><Relationship Id="rId1" Type="http://schemas.openxmlformats.org/officeDocument/2006/relationships/themeOverride" Target="../theme/themeOverride128.xml"/><Relationship Id="rId6" Type="http://schemas.openxmlformats.org/officeDocument/2006/relationships/audio" Target="file:///C:\amira-3.1.1\DATA\Nucleosome%20files\AAA%20FINAL%20STRUCTURE\Animations%202013\protamine_dna_2022\slide_234.wav" TargetMode="External"/><Relationship Id="rId11" Type="http://schemas.openxmlformats.org/officeDocument/2006/relationships/image" Target="../media/image84.png"/><Relationship Id="rId5" Type="http://schemas.microsoft.com/office/2007/relationships/media" Target="file:///C:\amira-3.1.1\DATA\Nucleosome%20files\AAA%20FINAL%20STRUCTURE\Animations%202013\protamine_dna_2022\slide_234.wav" TargetMode="External"/><Relationship Id="rId15" Type="http://schemas.openxmlformats.org/officeDocument/2006/relationships/image" Target="../media/image6.png"/><Relationship Id="rId10" Type="http://schemas.openxmlformats.org/officeDocument/2006/relationships/image" Target="../media/image70.png"/><Relationship Id="rId4" Type="http://schemas.openxmlformats.org/officeDocument/2006/relationships/video" Target="file:///C:\amira-3.1.1\DATA\Nucleosome%20files\AAA%20FINAL%20STRUCTURE\Animations%202013\protamine_dna_2022\wu-CDEF.avi" TargetMode="External"/><Relationship Id="rId9" Type="http://schemas.openxmlformats.org/officeDocument/2006/relationships/image" Target="../media/image60.png"/><Relationship Id="rId14" Type="http://schemas.openxmlformats.org/officeDocument/2006/relationships/image" Target="../media/image101.png"/></Relationships>
</file>

<file path=ppt/slides/_rels/slide235.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video" Target="file:///C:\amira-3.1.1\DATA\Nucleosome%20files\AAA%20FINAL%20STRUCTURE\Animations%202013\protamine_dna_2022\tube-view.avi" TargetMode="External"/><Relationship Id="rId7" Type="http://schemas.openxmlformats.org/officeDocument/2006/relationships/notesSlide" Target="../notesSlides/notesSlide235.xml"/><Relationship Id="rId2" Type="http://schemas.microsoft.com/office/2007/relationships/media" Target="file:///C:\amira-3.1.1\DATA\Nucleosome%20files\AAA%20FINAL%20STRUCTURE\Animations%202013\protamine_dna_2022\tube-view.avi" TargetMode="External"/><Relationship Id="rId1" Type="http://schemas.openxmlformats.org/officeDocument/2006/relationships/tags" Target="../tags/tag236.xml"/><Relationship Id="rId6" Type="http://schemas.openxmlformats.org/officeDocument/2006/relationships/slideLayout" Target="../slideLayouts/slideLayout7.xml"/><Relationship Id="rId5" Type="http://schemas.openxmlformats.org/officeDocument/2006/relationships/audio" Target="file:///C:\amira-3.1.1\DATA\Nucleosome%20files\AAA%20FINAL%20STRUCTURE\Animations%202013\protamine_dna_2022\slide_235.wav" TargetMode="External"/><Relationship Id="rId10" Type="http://schemas.openxmlformats.org/officeDocument/2006/relationships/image" Target="../media/image6.png"/><Relationship Id="rId4" Type="http://schemas.microsoft.com/office/2007/relationships/media" Target="file:///C:\amira-3.1.1\DATA\Nucleosome%20files\AAA%20FINAL%20STRUCTURE\Animations%202013\protamine_dna_2022\slide_235.wav" TargetMode="External"/><Relationship Id="rId9" Type="http://schemas.openxmlformats.org/officeDocument/2006/relationships/slide" Target="slide4.xml"/></Relationships>
</file>

<file path=ppt/slides/_rels/slide236.xml.rels><?xml version="1.0" encoding="UTF-8" standalone="yes"?>
<Relationships xmlns="http://schemas.openxmlformats.org/package/2006/relationships"><Relationship Id="rId3" Type="http://schemas.openxmlformats.org/officeDocument/2006/relationships/notesSlide" Target="../notesSlides/notesSlide236.xml"/><Relationship Id="rId2" Type="http://schemas.openxmlformats.org/officeDocument/2006/relationships/slideLayout" Target="../slideLayouts/slideLayout1.xml"/><Relationship Id="rId1" Type="http://schemas.openxmlformats.org/officeDocument/2006/relationships/tags" Target="../tags/tag237.xml"/><Relationship Id="rId5" Type="http://schemas.openxmlformats.org/officeDocument/2006/relationships/slide" Target="slide4.xml"/><Relationship Id="rId4" Type="http://schemas.openxmlformats.org/officeDocument/2006/relationships/hyperlink" Target="http://www.pdb.org/pdb/home/home.do" TargetMode="External"/></Relationships>
</file>

<file path=ppt/slides/_rels/slide237.xml.rels><?xml version="1.0" encoding="UTF-8" standalone="yes"?>
<Relationships xmlns="http://schemas.openxmlformats.org/package/2006/relationships"><Relationship Id="rId3" Type="http://schemas.openxmlformats.org/officeDocument/2006/relationships/notesSlide" Target="../notesSlides/notesSlide237.xml"/><Relationship Id="rId2" Type="http://schemas.openxmlformats.org/officeDocument/2006/relationships/slideLayout" Target="../slideLayouts/slideLayout7.xml"/><Relationship Id="rId1" Type="http://schemas.openxmlformats.org/officeDocument/2006/relationships/tags" Target="../tags/tag238.xml"/><Relationship Id="rId6" Type="http://schemas.openxmlformats.org/officeDocument/2006/relationships/slide" Target="slide4.xml"/><Relationship Id="rId5" Type="http://schemas.openxmlformats.org/officeDocument/2006/relationships/hyperlink" Target="http://www.uhmc.sunysb.edu/urology/male_infertility/SEMEN_ANALYSIS.html" TargetMode="External"/><Relationship Id="rId4" Type="http://schemas.openxmlformats.org/officeDocument/2006/relationships/hyperlink" Target="http://www.rcsb.org/pdb/explore/explore.do?structureId=1AOI" TargetMode="External"/></Relationships>
</file>

<file path=ppt/slides/_rels/slide238.xml.rels><?xml version="1.0" encoding="UTF-8" standalone="yes"?>
<Relationships xmlns="http://schemas.openxmlformats.org/package/2006/relationships"><Relationship Id="rId3" Type="http://schemas.openxmlformats.org/officeDocument/2006/relationships/notesSlide" Target="../notesSlides/notesSlide238.xml"/><Relationship Id="rId2" Type="http://schemas.openxmlformats.org/officeDocument/2006/relationships/slideLayout" Target="../slideLayouts/slideLayout6.xml"/><Relationship Id="rId1" Type="http://schemas.openxmlformats.org/officeDocument/2006/relationships/tags" Target="../tags/tag239.xml"/><Relationship Id="rId4" Type="http://schemas.openxmlformats.org/officeDocument/2006/relationships/slide" Target="slide4.xml"/></Relationships>
</file>

<file path=ppt/slides/_rels/slide2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24.wav" TargetMode="External"/><Relationship Id="rId7" Type="http://schemas.openxmlformats.org/officeDocument/2006/relationships/notesSlide" Target="../notesSlides/notesSlide24.xml"/><Relationship Id="rId2" Type="http://schemas.microsoft.com/office/2007/relationships/media" Target="file:///C:\amira-3.1.1\DATA\Nucleosome%20files\AAA%20FINAL%20STRUCTURE\Animations%202013\protamine_dna_2022\slide_24.wav" TargetMode="External"/><Relationship Id="rId1" Type="http://schemas.openxmlformats.org/officeDocument/2006/relationships/tags" Target="../tags/tag25.xml"/><Relationship Id="rId6" Type="http://schemas.openxmlformats.org/officeDocument/2006/relationships/slideLayout" Target="../slideLayouts/slideLayout7.xml"/><Relationship Id="rId5" Type="http://schemas.openxmlformats.org/officeDocument/2006/relationships/video" Target="file:///C:\amira-3.1.1\DATA\Nucleosome%20files\AAA%20FINAL%20STRUCTURE\Animations%202013\protamine_dna_2022\hist_oct_arg_highlgt.avi" TargetMode="External"/><Relationship Id="rId10" Type="http://schemas.openxmlformats.org/officeDocument/2006/relationships/image" Target="../media/image14.png"/><Relationship Id="rId4" Type="http://schemas.microsoft.com/office/2007/relationships/media" Target="file:///C:\amira-3.1.1\DATA\Nucleosome%20files\AAA%20FINAL%20STRUCTURE\Animations%202013\protamine_dna_2022\hist_oct_arg_highlgt.avi" TargetMode="External"/><Relationship Id="rId9" Type="http://schemas.openxmlformats.org/officeDocument/2006/relationships/slide" Target="slide4.xml"/></Relationships>
</file>

<file path=ppt/slides/_rels/slide25.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audio" Target="file:///C:\amira-3.1.1\DATA\Nucleosome%20files\AAA%20FINAL%20STRUCTURE\Animations%202013\protamine_dna_2022\slide_25.wav" TargetMode="External"/><Relationship Id="rId7" Type="http://schemas.openxmlformats.org/officeDocument/2006/relationships/image" Target="../media/image6.png"/><Relationship Id="rId2" Type="http://schemas.microsoft.com/office/2007/relationships/media" Target="file:///C:\amira-3.1.1\DATA\Nucleosome%20files\AAA%20FINAL%20STRUCTURE\Animations%202013\protamine_dna_2022\slide_25.wav" TargetMode="External"/><Relationship Id="rId1" Type="http://schemas.openxmlformats.org/officeDocument/2006/relationships/tags" Target="../tags/tag26.xml"/><Relationship Id="rId6" Type="http://schemas.openxmlformats.org/officeDocument/2006/relationships/image" Target="../media/image15.png"/><Relationship Id="rId5" Type="http://schemas.openxmlformats.org/officeDocument/2006/relationships/notesSlide" Target="../notesSlides/notesSlide25.xml"/><Relationship Id="rId4"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26.wav" TargetMode="External"/><Relationship Id="rId7" Type="http://schemas.openxmlformats.org/officeDocument/2006/relationships/notesSlide" Target="../notesSlides/notesSlide26.xml"/><Relationship Id="rId2" Type="http://schemas.microsoft.com/office/2007/relationships/media" Target="file:///C:\amira-3.1.1\DATA\Nucleosome%20files\AAA%20FINAL%20STRUCTURE\Animations%202013\protamine_dna_2022\slide_26.wav" TargetMode="External"/><Relationship Id="rId1" Type="http://schemas.openxmlformats.org/officeDocument/2006/relationships/tags" Target="../tags/tag27.xml"/><Relationship Id="rId6" Type="http://schemas.openxmlformats.org/officeDocument/2006/relationships/slideLayout" Target="../slideLayouts/slideLayout7.xml"/><Relationship Id="rId5" Type="http://schemas.openxmlformats.org/officeDocument/2006/relationships/video" Target="file:///C:\amira-3.1.1\DATA\Nucleosome%20files\AAA%20FINAL%20STRUCTURE\Animations%202013\protamine_dna_2022\nucleosome_zoom-in.avi" TargetMode="External"/><Relationship Id="rId10" Type="http://schemas.openxmlformats.org/officeDocument/2006/relationships/image" Target="../media/image16.png"/><Relationship Id="rId4" Type="http://schemas.microsoft.com/office/2007/relationships/media" Target="file:///C:\amira-3.1.1\DATA\Nucleosome%20files\AAA%20FINAL%20STRUCTURE\Animations%202013\protamine_dna_2022\nucleosome_zoom-in.avi" TargetMode="External"/><Relationship Id="rId9" Type="http://schemas.openxmlformats.org/officeDocument/2006/relationships/slide" Target="slide4.xml"/></Relationships>
</file>

<file path=ppt/slides/_rels/slide27.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audio" Target="file:///C:\amira-3.1.1\DATA\Nucleosome%20files\AAA%20FINAL%20STRUCTURE\Animations%202013\protamine_dna_2022\slide_27.wav" TargetMode="External"/><Relationship Id="rId7" Type="http://schemas.openxmlformats.org/officeDocument/2006/relationships/image" Target="../media/image6.png"/><Relationship Id="rId2" Type="http://schemas.microsoft.com/office/2007/relationships/media" Target="file:///C:\amira-3.1.1\DATA\Nucleosome%20files\AAA%20FINAL%20STRUCTURE\Animations%202013\protamine_dna_2022\slide_27.wav" TargetMode="External"/><Relationship Id="rId1" Type="http://schemas.openxmlformats.org/officeDocument/2006/relationships/tags" Target="../tags/tag28.xml"/><Relationship Id="rId6" Type="http://schemas.openxmlformats.org/officeDocument/2006/relationships/image" Target="../media/image17.png"/><Relationship Id="rId5" Type="http://schemas.openxmlformats.org/officeDocument/2006/relationships/notesSlide" Target="../notesSlides/notesSlide27.xml"/><Relationship Id="rId4"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28.wav" TargetMode="External"/><Relationship Id="rId7" Type="http://schemas.openxmlformats.org/officeDocument/2006/relationships/hyperlink" Target="http://www.rcsb.org/pdb/explore/explore.do?structureId=1AOI" TargetMode="External"/><Relationship Id="rId2" Type="http://schemas.microsoft.com/office/2007/relationships/media" Target="file:///C:\amira-3.1.1\DATA\Nucleosome%20files\AAA%20FINAL%20STRUCTURE\Animations%202013\protamine_dna_2022\slide_28.wav" TargetMode="External"/><Relationship Id="rId1" Type="http://schemas.openxmlformats.org/officeDocument/2006/relationships/tags" Target="../tags/tag29.xml"/><Relationship Id="rId6" Type="http://schemas.openxmlformats.org/officeDocument/2006/relationships/image" Target="../media/image17.png"/><Relationship Id="rId5" Type="http://schemas.openxmlformats.org/officeDocument/2006/relationships/notesSlide" Target="../notesSlides/notesSlide28.xml"/><Relationship Id="rId4" Type="http://schemas.openxmlformats.org/officeDocument/2006/relationships/slideLayout" Target="../slideLayouts/slideLayout7.xml"/><Relationship Id="rId9" Type="http://schemas.openxmlformats.org/officeDocument/2006/relationships/slide" Target="slide4.xml"/></Relationships>
</file>

<file path=ppt/slides/_rels/slide29.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audio" Target="file:///C:\amira-3.1.1\DATA\Nucleosome%20files\AAA%20FINAL%20STRUCTURE\Animations%202013\protamine_dna_2022\slide_29.wav" TargetMode="External"/><Relationship Id="rId7" Type="http://schemas.openxmlformats.org/officeDocument/2006/relationships/image" Target="../media/image6.png"/><Relationship Id="rId2" Type="http://schemas.microsoft.com/office/2007/relationships/media" Target="file:///C:\amira-3.1.1\DATA\Nucleosome%20files\AAA%20FINAL%20STRUCTURE\Animations%202013\protamine_dna_2022\slide_29.wav" TargetMode="External"/><Relationship Id="rId1" Type="http://schemas.openxmlformats.org/officeDocument/2006/relationships/tags" Target="../tags/tag30.xml"/><Relationship Id="rId6" Type="http://schemas.openxmlformats.org/officeDocument/2006/relationships/image" Target="../media/image18.png"/><Relationship Id="rId5" Type="http://schemas.openxmlformats.org/officeDocument/2006/relationships/notesSlide" Target="../notesSlides/notesSlide29.xml"/><Relationship Id="rId4"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4.xml"/><Relationship Id="rId5" Type="http://schemas.openxmlformats.org/officeDocument/2006/relationships/hyperlink" Target="http://www.notahelix.net/" TargetMode="External"/><Relationship Id="rId4" Type="http://schemas.openxmlformats.org/officeDocument/2006/relationships/hyperlink" Target="http://www.pdb.org/" TargetMode="External"/></Relationships>
</file>

<file path=ppt/slides/_rels/slide30.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audio" Target="file:///C:\amira-3.1.1\DATA\Nucleosome%20files\AAA%20FINAL%20STRUCTURE\Animations%202013\protamine_dna_2022\slide_30.wav" TargetMode="External"/><Relationship Id="rId7" Type="http://schemas.openxmlformats.org/officeDocument/2006/relationships/image" Target="../media/image6.png"/><Relationship Id="rId2" Type="http://schemas.microsoft.com/office/2007/relationships/media" Target="file:///C:\amira-3.1.1\DATA\Nucleosome%20files\AAA%20FINAL%20STRUCTURE\Animations%202013\protamine_dna_2022\slide_30.wav" TargetMode="External"/><Relationship Id="rId1" Type="http://schemas.openxmlformats.org/officeDocument/2006/relationships/tags" Target="../tags/tag31.xml"/><Relationship Id="rId6" Type="http://schemas.openxmlformats.org/officeDocument/2006/relationships/image" Target="../media/image18.png"/><Relationship Id="rId5" Type="http://schemas.openxmlformats.org/officeDocument/2006/relationships/notesSlide" Target="../notesSlides/notesSlide30.xml"/><Relationship Id="rId4"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2.xml"/><Relationship Id="rId1" Type="http://schemas.openxmlformats.org/officeDocument/2006/relationships/themeOverride" Target="../theme/themeOverride10.xml"/><Relationship Id="rId5" Type="http://schemas.openxmlformats.org/officeDocument/2006/relationships/slide" Target="slide4.xml"/><Relationship Id="rId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32.wav" TargetMode="External"/><Relationship Id="rId7" Type="http://schemas.openxmlformats.org/officeDocument/2006/relationships/image" Target="../media/image6.png"/><Relationship Id="rId2" Type="http://schemas.microsoft.com/office/2007/relationships/media" Target="file:///C:\amira-3.1.1\DATA\Nucleosome%20files\AAA%20FINAL%20STRUCTURE\Animations%202013\protamine_dna_2022\slide_32.wav" TargetMode="External"/><Relationship Id="rId1" Type="http://schemas.openxmlformats.org/officeDocument/2006/relationships/tags" Target="../tags/tag33.xml"/><Relationship Id="rId6" Type="http://schemas.openxmlformats.org/officeDocument/2006/relationships/image" Target="../media/image19.jpeg"/><Relationship Id="rId5" Type="http://schemas.openxmlformats.org/officeDocument/2006/relationships/notesSlide" Target="../notesSlides/notesSlide32.xml"/><Relationship Id="rId4"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33.wav" TargetMode="External"/><Relationship Id="rId7" Type="http://schemas.openxmlformats.org/officeDocument/2006/relationships/image" Target="../media/image6.png"/><Relationship Id="rId2" Type="http://schemas.microsoft.com/office/2007/relationships/media" Target="file:///C:\amira-3.1.1\DATA\Nucleosome%20files\AAA%20FINAL%20STRUCTURE\Animations%202013\protamine_dna_2022\slide_33.wav" TargetMode="External"/><Relationship Id="rId1" Type="http://schemas.openxmlformats.org/officeDocument/2006/relationships/tags" Target="../tags/tag34.xml"/><Relationship Id="rId6" Type="http://schemas.openxmlformats.org/officeDocument/2006/relationships/image" Target="../media/image20.jpeg"/><Relationship Id="rId5" Type="http://schemas.openxmlformats.org/officeDocument/2006/relationships/notesSlide" Target="../notesSlides/notesSlide33.xml"/><Relationship Id="rId4"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34.wav" TargetMode="External"/><Relationship Id="rId7" Type="http://schemas.openxmlformats.org/officeDocument/2006/relationships/image" Target="../media/image6.png"/><Relationship Id="rId2" Type="http://schemas.microsoft.com/office/2007/relationships/media" Target="file:///C:\amira-3.1.1\DATA\Nucleosome%20files\AAA%20FINAL%20STRUCTURE\Animations%202013\protamine_dna_2022\slide_34.wav" TargetMode="External"/><Relationship Id="rId1" Type="http://schemas.openxmlformats.org/officeDocument/2006/relationships/tags" Target="../tags/tag35.xml"/><Relationship Id="rId6" Type="http://schemas.openxmlformats.org/officeDocument/2006/relationships/slide" Target="slide4.xml"/><Relationship Id="rId5" Type="http://schemas.openxmlformats.org/officeDocument/2006/relationships/notesSlide" Target="../notesSlides/notesSlide34.xml"/><Relationship Id="rId4"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35.wav" TargetMode="External"/><Relationship Id="rId7" Type="http://schemas.openxmlformats.org/officeDocument/2006/relationships/image" Target="../media/image6.png"/><Relationship Id="rId2" Type="http://schemas.microsoft.com/office/2007/relationships/media" Target="file:///C:\amira-3.1.1\DATA\Nucleosome%20files\AAA%20FINAL%20STRUCTURE\Animations%202013\protamine_dna_2022\slide_35.wav" TargetMode="External"/><Relationship Id="rId1" Type="http://schemas.openxmlformats.org/officeDocument/2006/relationships/tags" Target="../tags/tag36.xml"/><Relationship Id="rId6" Type="http://schemas.openxmlformats.org/officeDocument/2006/relationships/slide" Target="slide4.xml"/><Relationship Id="rId5" Type="http://schemas.openxmlformats.org/officeDocument/2006/relationships/notesSlide" Target="../notesSlides/notesSlide35.xml"/><Relationship Id="rId4"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7.xml"/><Relationship Id="rId1" Type="http://schemas.openxmlformats.org/officeDocument/2006/relationships/themeOverride" Target="../theme/themeOverride11.xml"/><Relationship Id="rId5" Type="http://schemas.openxmlformats.org/officeDocument/2006/relationships/slide" Target="slide4.xml"/><Relationship Id="rId4"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37.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37.wav" TargetMode="External"/><Relationship Id="rId1" Type="http://schemas.openxmlformats.org/officeDocument/2006/relationships/tags" Target="../tags/tag38.xml"/><Relationship Id="rId6" Type="http://schemas.openxmlformats.org/officeDocument/2006/relationships/image" Target="../media/image21.jpeg"/><Relationship Id="rId5" Type="http://schemas.openxmlformats.org/officeDocument/2006/relationships/notesSlide" Target="../notesSlides/notesSlide37.xml"/><Relationship Id="rId4"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38.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38.wav" TargetMode="External"/><Relationship Id="rId1" Type="http://schemas.openxmlformats.org/officeDocument/2006/relationships/tags" Target="../tags/tag39.xml"/><Relationship Id="rId6" Type="http://schemas.openxmlformats.org/officeDocument/2006/relationships/image" Target="../media/image22.jpeg"/><Relationship Id="rId5" Type="http://schemas.openxmlformats.org/officeDocument/2006/relationships/notesSlide" Target="../notesSlides/notesSlide38.xml"/><Relationship Id="rId4"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39.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39.wav" TargetMode="External"/><Relationship Id="rId1" Type="http://schemas.openxmlformats.org/officeDocument/2006/relationships/tags" Target="../tags/tag40.xml"/><Relationship Id="rId6" Type="http://schemas.openxmlformats.org/officeDocument/2006/relationships/image" Target="../media/image22.jpeg"/><Relationship Id="rId5" Type="http://schemas.openxmlformats.org/officeDocument/2006/relationships/notesSlide" Target="../notesSlides/notesSlide39.xml"/><Relationship Id="rId4"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slide" Target="slide65.xml"/><Relationship Id="rId13" Type="http://schemas.openxmlformats.org/officeDocument/2006/relationships/slide" Target="slide118.xml"/><Relationship Id="rId18" Type="http://schemas.openxmlformats.org/officeDocument/2006/relationships/slide" Target="slide168.xml"/><Relationship Id="rId3" Type="http://schemas.openxmlformats.org/officeDocument/2006/relationships/notesSlide" Target="../notesSlides/notesSlide4.xml"/><Relationship Id="rId21" Type="http://schemas.openxmlformats.org/officeDocument/2006/relationships/slide" Target="slide207.xml"/><Relationship Id="rId7" Type="http://schemas.openxmlformats.org/officeDocument/2006/relationships/slide" Target="slide49.xml"/><Relationship Id="rId12" Type="http://schemas.openxmlformats.org/officeDocument/2006/relationships/slide" Target="slide105.xml"/><Relationship Id="rId17" Type="http://schemas.openxmlformats.org/officeDocument/2006/relationships/slide" Target="slide162.xml"/><Relationship Id="rId2" Type="http://schemas.openxmlformats.org/officeDocument/2006/relationships/slideLayout" Target="../slideLayouts/slideLayout7.xml"/><Relationship Id="rId16" Type="http://schemas.openxmlformats.org/officeDocument/2006/relationships/slide" Target="slide144.xml"/><Relationship Id="rId20" Type="http://schemas.openxmlformats.org/officeDocument/2006/relationships/slide" Target="slide203.xml"/><Relationship Id="rId1" Type="http://schemas.openxmlformats.org/officeDocument/2006/relationships/tags" Target="../tags/tag5.xml"/><Relationship Id="rId6" Type="http://schemas.openxmlformats.org/officeDocument/2006/relationships/slide" Target="slide36.xml"/><Relationship Id="rId11" Type="http://schemas.openxmlformats.org/officeDocument/2006/relationships/slide" Target="slide97.xml"/><Relationship Id="rId5" Type="http://schemas.openxmlformats.org/officeDocument/2006/relationships/slide" Target="slide31.xml"/><Relationship Id="rId15" Type="http://schemas.openxmlformats.org/officeDocument/2006/relationships/slide" Target="slide136.xml"/><Relationship Id="rId10" Type="http://schemas.openxmlformats.org/officeDocument/2006/relationships/slide" Target="slide82.xml"/><Relationship Id="rId19" Type="http://schemas.openxmlformats.org/officeDocument/2006/relationships/slide" Target="slide180.xml"/><Relationship Id="rId4" Type="http://schemas.openxmlformats.org/officeDocument/2006/relationships/slide" Target="slide12.xml"/><Relationship Id="rId9" Type="http://schemas.openxmlformats.org/officeDocument/2006/relationships/slide" Target="slide68.xml"/><Relationship Id="rId14" Type="http://schemas.openxmlformats.org/officeDocument/2006/relationships/slide" Target="slide128.xml"/><Relationship Id="rId22" Type="http://schemas.openxmlformats.org/officeDocument/2006/relationships/slide" Target="slide230.xml"/></Relationships>
</file>

<file path=ppt/slides/_rels/slide4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40.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40.wav" TargetMode="External"/><Relationship Id="rId1" Type="http://schemas.openxmlformats.org/officeDocument/2006/relationships/tags" Target="../tags/tag41.xml"/><Relationship Id="rId6" Type="http://schemas.openxmlformats.org/officeDocument/2006/relationships/image" Target="../media/image22.jpeg"/><Relationship Id="rId5" Type="http://schemas.openxmlformats.org/officeDocument/2006/relationships/notesSlide" Target="../notesSlides/notesSlide40.xml"/><Relationship Id="rId4"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audio" Target="file:///C:\amira-3.1.1\DATA\Nucleosome%20files\AAA%20FINAL%20STRUCTURE\Animations%202013\protamine_dna_2022\slide_41.wav" TargetMode="External"/><Relationship Id="rId7" Type="http://schemas.openxmlformats.org/officeDocument/2006/relationships/image" Target="../media/image24.jpeg"/><Relationship Id="rId2" Type="http://schemas.microsoft.com/office/2007/relationships/media" Target="file:///C:\amira-3.1.1\DATA\Nucleosome%20files\AAA%20FINAL%20STRUCTURE\Animations%202013\protamine_dna_2022\slide_41.wav" TargetMode="External"/><Relationship Id="rId1" Type="http://schemas.openxmlformats.org/officeDocument/2006/relationships/tags" Target="../tags/tag42.xml"/><Relationship Id="rId6" Type="http://schemas.openxmlformats.org/officeDocument/2006/relationships/image" Target="../media/image23.jpeg"/><Relationship Id="rId5" Type="http://schemas.openxmlformats.org/officeDocument/2006/relationships/notesSlide" Target="../notesSlides/notesSlide41.xml"/><Relationship Id="rId4" Type="http://schemas.openxmlformats.org/officeDocument/2006/relationships/slideLayout" Target="../slideLayouts/slideLayout7.xml"/><Relationship Id="rId9" Type="http://schemas.openxmlformats.org/officeDocument/2006/relationships/image" Target="../media/image6.png"/></Relationships>
</file>

<file path=ppt/slides/_rels/slide42.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audio" Target="file:///C:\amira-3.1.1\DATA\Nucleosome%20files\AAA%20FINAL%20STRUCTURE\Animations%202013\protamine_dna_2022\slide_42.wav" TargetMode="External"/><Relationship Id="rId7" Type="http://schemas.openxmlformats.org/officeDocument/2006/relationships/image" Target="../media/image26.jpeg"/><Relationship Id="rId2" Type="http://schemas.microsoft.com/office/2007/relationships/media" Target="file:///C:\amira-3.1.1\DATA\Nucleosome%20files\AAA%20FINAL%20STRUCTURE\Animations%202013\protamine_dna_2022\slide_42.wav" TargetMode="External"/><Relationship Id="rId1" Type="http://schemas.openxmlformats.org/officeDocument/2006/relationships/tags" Target="../tags/tag43.xml"/><Relationship Id="rId6" Type="http://schemas.openxmlformats.org/officeDocument/2006/relationships/image" Target="../media/image25.jpeg"/><Relationship Id="rId11" Type="http://schemas.openxmlformats.org/officeDocument/2006/relationships/image" Target="../media/image6.png"/><Relationship Id="rId5" Type="http://schemas.openxmlformats.org/officeDocument/2006/relationships/notesSlide" Target="../notesSlides/notesSlide42.xml"/><Relationship Id="rId10" Type="http://schemas.openxmlformats.org/officeDocument/2006/relationships/slide" Target="slide4.xml"/><Relationship Id="rId4" Type="http://schemas.openxmlformats.org/officeDocument/2006/relationships/slideLayout" Target="../slideLayouts/slideLayout7.xml"/><Relationship Id="rId9" Type="http://schemas.openxmlformats.org/officeDocument/2006/relationships/image" Target="../media/image24.jpeg"/></Relationships>
</file>

<file path=ppt/slides/_rels/slide4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43.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43.wav" TargetMode="External"/><Relationship Id="rId1" Type="http://schemas.openxmlformats.org/officeDocument/2006/relationships/tags" Target="../tags/tag44.xml"/><Relationship Id="rId6" Type="http://schemas.openxmlformats.org/officeDocument/2006/relationships/image" Target="../media/image25.jpeg"/><Relationship Id="rId5" Type="http://schemas.openxmlformats.org/officeDocument/2006/relationships/notesSlide" Target="../notesSlides/notesSlide43.xml"/><Relationship Id="rId4"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44.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44.wav" TargetMode="External"/><Relationship Id="rId1" Type="http://schemas.openxmlformats.org/officeDocument/2006/relationships/tags" Target="../tags/tag45.xml"/><Relationship Id="rId6" Type="http://schemas.openxmlformats.org/officeDocument/2006/relationships/image" Target="../media/image28.jpeg"/><Relationship Id="rId5" Type="http://schemas.openxmlformats.org/officeDocument/2006/relationships/notesSlide" Target="../notesSlides/notesSlide44.xml"/><Relationship Id="rId4"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45.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45.wav" TargetMode="External"/><Relationship Id="rId1" Type="http://schemas.openxmlformats.org/officeDocument/2006/relationships/tags" Target="../tags/tag46.xml"/><Relationship Id="rId6" Type="http://schemas.openxmlformats.org/officeDocument/2006/relationships/image" Target="../media/image29.jpeg"/><Relationship Id="rId5" Type="http://schemas.openxmlformats.org/officeDocument/2006/relationships/notesSlide" Target="../notesSlides/notesSlide45.xml"/><Relationship Id="rId4"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46.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46.wav" TargetMode="External"/><Relationship Id="rId1" Type="http://schemas.openxmlformats.org/officeDocument/2006/relationships/tags" Target="../tags/tag47.xml"/><Relationship Id="rId6" Type="http://schemas.openxmlformats.org/officeDocument/2006/relationships/image" Target="../media/image29.jpeg"/><Relationship Id="rId5" Type="http://schemas.openxmlformats.org/officeDocument/2006/relationships/notesSlide" Target="../notesSlides/notesSlide46.xml"/><Relationship Id="rId4"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47.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47.wav" TargetMode="External"/><Relationship Id="rId1" Type="http://schemas.openxmlformats.org/officeDocument/2006/relationships/tags" Target="../tags/tag48.xml"/><Relationship Id="rId6" Type="http://schemas.openxmlformats.org/officeDocument/2006/relationships/image" Target="../media/image30.jpeg"/><Relationship Id="rId5" Type="http://schemas.openxmlformats.org/officeDocument/2006/relationships/notesSlide" Target="../notesSlides/notesSlide47.xml"/><Relationship Id="rId4"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48.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48.wav" TargetMode="External"/><Relationship Id="rId1" Type="http://schemas.openxmlformats.org/officeDocument/2006/relationships/tags" Target="../tags/tag49.xml"/><Relationship Id="rId6" Type="http://schemas.openxmlformats.org/officeDocument/2006/relationships/image" Target="../media/image22.jpeg"/><Relationship Id="rId5" Type="http://schemas.openxmlformats.org/officeDocument/2006/relationships/notesSlide" Target="../notesSlides/notesSlide48.xml"/><Relationship Id="rId4"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media" Target="file:///C:\amira-3.1.1\DATA\Nucleosome%20files\AAA%20FINAL%20STRUCTURE\Animations%202013\protamine_dna_2022\slide_49.wav" TargetMode="External"/><Relationship Id="rId7" Type="http://schemas.openxmlformats.org/officeDocument/2006/relationships/slide" Target="slide4.xml"/><Relationship Id="rId2" Type="http://schemas.openxmlformats.org/officeDocument/2006/relationships/tags" Target="../tags/tag50.xml"/><Relationship Id="rId1" Type="http://schemas.openxmlformats.org/officeDocument/2006/relationships/themeOverride" Target="../theme/themeOverride12.xml"/><Relationship Id="rId6" Type="http://schemas.openxmlformats.org/officeDocument/2006/relationships/notesSlide" Target="../notesSlides/notesSlide49.xml"/><Relationship Id="rId5" Type="http://schemas.openxmlformats.org/officeDocument/2006/relationships/slideLayout" Target="../slideLayouts/slideLayout6.xml"/><Relationship Id="rId4" Type="http://schemas.openxmlformats.org/officeDocument/2006/relationships/audio" Target="file:///C:\amira-3.1.1\DATA\Nucleosome%20files\AAA%20FINAL%20STRUCTURE\Animations%202013\protamine_dna_2022\slide_49.wav"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audio" Target="Slide%205a-OLD.mp3" TargetMode="External"/><Relationship Id="rId7" Type="http://schemas.openxmlformats.org/officeDocument/2006/relationships/image" Target="../media/image2.jpeg"/><Relationship Id="rId2" Type="http://schemas.microsoft.com/office/2007/relationships/media" Target="Slide%205a-OLD.mp3" TargetMode="External"/><Relationship Id="rId1" Type="http://schemas.openxmlformats.org/officeDocument/2006/relationships/tags" Target="../tags/tag6.xml"/><Relationship Id="rId6" Type="http://schemas.openxmlformats.org/officeDocument/2006/relationships/image" Target="../media/image1.jpeg"/><Relationship Id="rId5" Type="http://schemas.openxmlformats.org/officeDocument/2006/relationships/notesSlide" Target="../notesSlides/notesSlide5.xml"/><Relationship Id="rId4" Type="http://schemas.openxmlformats.org/officeDocument/2006/relationships/slideLayout" Target="../slideLayouts/slideLayout7.xml"/><Relationship Id="rId9" Type="http://schemas.openxmlformats.org/officeDocument/2006/relationships/image" Target="../media/image4.png"/></Relationships>
</file>

<file path=ppt/slides/_rels/slide50.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media" Target="file:///C:\amira-3.1.1\DATA\Nucleosome%20files\AAA%20FINAL%20STRUCTURE\Animations%202013\protamine_dna_2022\slide_50.wav" TargetMode="External"/><Relationship Id="rId7" Type="http://schemas.openxmlformats.org/officeDocument/2006/relationships/slide" Target="slide4.xml"/><Relationship Id="rId2" Type="http://schemas.openxmlformats.org/officeDocument/2006/relationships/tags" Target="../tags/tag51.xml"/><Relationship Id="rId1" Type="http://schemas.openxmlformats.org/officeDocument/2006/relationships/themeOverride" Target="../theme/themeOverride13.xml"/><Relationship Id="rId6" Type="http://schemas.openxmlformats.org/officeDocument/2006/relationships/notesSlide" Target="../notesSlides/notesSlide50.xml"/><Relationship Id="rId5" Type="http://schemas.openxmlformats.org/officeDocument/2006/relationships/slideLayout" Target="../slideLayouts/slideLayout6.xml"/><Relationship Id="rId4" Type="http://schemas.openxmlformats.org/officeDocument/2006/relationships/audio" Target="file:///C:\amira-3.1.1\DATA\Nucleosome%20files\AAA%20FINAL%20STRUCTURE\Animations%202013\protamine_dna_2022\slide_50.wav" TargetMode="External"/></Relationships>
</file>

<file path=ppt/slides/_rels/slide51.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audio" Target="file:///C:\amira-3.1.1\DATA\Nucleosome%20files\AAA%20FINAL%20STRUCTURE\Animations%202013\protamine_dna_2022\slide_51.wav" TargetMode="External"/><Relationship Id="rId7" Type="http://schemas.openxmlformats.org/officeDocument/2006/relationships/image" Target="../media/image32.png"/><Relationship Id="rId2" Type="http://schemas.microsoft.com/office/2007/relationships/media" Target="file:///C:\amira-3.1.1\DATA\Nucleosome%20files\AAA%20FINAL%20STRUCTURE\Animations%202013\protamine_dna_2022\slide_51.wav" TargetMode="External"/><Relationship Id="rId1" Type="http://schemas.openxmlformats.org/officeDocument/2006/relationships/tags" Target="../tags/tag52.xml"/><Relationship Id="rId6" Type="http://schemas.openxmlformats.org/officeDocument/2006/relationships/image" Target="../media/image31.png"/><Relationship Id="rId5" Type="http://schemas.openxmlformats.org/officeDocument/2006/relationships/notesSlide" Target="../notesSlides/notesSlide51.xml"/><Relationship Id="rId4" Type="http://schemas.openxmlformats.org/officeDocument/2006/relationships/slideLayout" Target="../slideLayouts/slideLayout7.xml"/><Relationship Id="rId9" Type="http://schemas.openxmlformats.org/officeDocument/2006/relationships/image" Target="../media/image6.png"/></Relationships>
</file>

<file path=ppt/slides/_rels/slide52.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52.wav" TargetMode="External"/><Relationship Id="rId7" Type="http://schemas.openxmlformats.org/officeDocument/2006/relationships/image" Target="../media/image6.png"/><Relationship Id="rId2" Type="http://schemas.microsoft.com/office/2007/relationships/media" Target="file:///C:\amira-3.1.1\DATA\Nucleosome%20files\AAA%20FINAL%20STRUCTURE\Animations%202013\protamine_dna_2022\slide_52.wav" TargetMode="External"/><Relationship Id="rId1" Type="http://schemas.openxmlformats.org/officeDocument/2006/relationships/tags" Target="../tags/tag53.xml"/><Relationship Id="rId6" Type="http://schemas.openxmlformats.org/officeDocument/2006/relationships/slide" Target="slide4.xml"/><Relationship Id="rId5" Type="http://schemas.openxmlformats.org/officeDocument/2006/relationships/notesSlide" Target="../notesSlides/notesSlide52.xml"/><Relationship Id="rId4"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media" Target="file:///C:\amira-3.1.1\DATA\Nucleosome%20files\AAA%20FINAL%20STRUCTURE\Animations%202013\protamine_dna_2022\slide_53.wav" TargetMode="External"/><Relationship Id="rId7" Type="http://schemas.openxmlformats.org/officeDocument/2006/relationships/slide" Target="slide4.xml"/><Relationship Id="rId2" Type="http://schemas.openxmlformats.org/officeDocument/2006/relationships/tags" Target="../tags/tag54.xml"/><Relationship Id="rId1" Type="http://schemas.openxmlformats.org/officeDocument/2006/relationships/themeOverride" Target="../theme/themeOverride14.xml"/><Relationship Id="rId6" Type="http://schemas.openxmlformats.org/officeDocument/2006/relationships/notesSlide" Target="../notesSlides/notesSlide53.xml"/><Relationship Id="rId5" Type="http://schemas.openxmlformats.org/officeDocument/2006/relationships/slideLayout" Target="../slideLayouts/slideLayout6.xml"/><Relationship Id="rId4" Type="http://schemas.openxmlformats.org/officeDocument/2006/relationships/audio" Target="file:///C:\amira-3.1.1\DATA\Nucleosome%20files\AAA%20FINAL%20STRUCTURE\Animations%202013\protamine_dna_2022\slide_53.wav" TargetMode="External"/></Relationships>
</file>

<file path=ppt/slides/_rels/slide54.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audio" Target="file:///C:\amira-3.1.1\DATA\Nucleosome%20files\AAA%20FINAL%20STRUCTURE\Animations%202013\protamine_dna_2022\slide_54.wav" TargetMode="External"/><Relationship Id="rId7" Type="http://schemas.openxmlformats.org/officeDocument/2006/relationships/notesSlide" Target="../notesSlides/notesSlide54.xml"/><Relationship Id="rId2" Type="http://schemas.microsoft.com/office/2007/relationships/media" Target="file:///C:\amira-3.1.1\DATA\Nucleosome%20files\AAA%20FINAL%20STRUCTURE\Animations%202013\protamine_dna_2022\slide_54.wav" TargetMode="External"/><Relationship Id="rId1" Type="http://schemas.openxmlformats.org/officeDocument/2006/relationships/tags" Target="../tags/tag55.xml"/><Relationship Id="rId6" Type="http://schemas.openxmlformats.org/officeDocument/2006/relationships/slideLayout" Target="../slideLayouts/slideLayout7.xml"/><Relationship Id="rId11" Type="http://schemas.openxmlformats.org/officeDocument/2006/relationships/image" Target="../media/image35.png"/><Relationship Id="rId5" Type="http://schemas.openxmlformats.org/officeDocument/2006/relationships/video" Target="file:///C:\amira-3.1.1\DATA\Nucleosome%20files\AAA%20FINAL%20STRUCTURE\Animations%202013\protamine_dna_2022\alpha-helix-backbone.avi" TargetMode="External"/><Relationship Id="rId10" Type="http://schemas.openxmlformats.org/officeDocument/2006/relationships/image" Target="../media/image6.png"/><Relationship Id="rId4" Type="http://schemas.microsoft.com/office/2007/relationships/media" Target="file:///C:\amira-3.1.1\DATA\Nucleosome%20files\AAA%20FINAL%20STRUCTURE\Animations%202013\protamine_dna_2022\alpha-helix-backbone.avi" TargetMode="External"/><Relationship Id="rId9" Type="http://schemas.openxmlformats.org/officeDocument/2006/relationships/slide" Target="slide4.xml"/></Relationships>
</file>

<file path=ppt/slides/_rels/slide5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55.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55.wav" TargetMode="External"/><Relationship Id="rId1" Type="http://schemas.openxmlformats.org/officeDocument/2006/relationships/tags" Target="../tags/tag56.xml"/><Relationship Id="rId6" Type="http://schemas.openxmlformats.org/officeDocument/2006/relationships/image" Target="../media/image36.jpeg"/><Relationship Id="rId5" Type="http://schemas.openxmlformats.org/officeDocument/2006/relationships/notesSlide" Target="../notesSlides/notesSlide55.xml"/><Relationship Id="rId4"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8" Type="http://schemas.openxmlformats.org/officeDocument/2006/relationships/notesSlide" Target="../notesSlides/notesSlide56.xml"/><Relationship Id="rId3" Type="http://schemas.microsoft.com/office/2007/relationships/media" Target="file:///C:\amira-3.1.1\DATA\Nucleosome%20files\AAA%20FINAL%20STRUCTURE\Animations%202013\protamine_dna_2022\slide_56.wav" TargetMode="External"/><Relationship Id="rId7" Type="http://schemas.openxmlformats.org/officeDocument/2006/relationships/slideLayout" Target="../slideLayouts/slideLayout7.xml"/><Relationship Id="rId2" Type="http://schemas.openxmlformats.org/officeDocument/2006/relationships/tags" Target="../tags/tag57.xml"/><Relationship Id="rId1" Type="http://schemas.openxmlformats.org/officeDocument/2006/relationships/themeOverride" Target="../theme/themeOverride15.xml"/><Relationship Id="rId6" Type="http://schemas.openxmlformats.org/officeDocument/2006/relationships/video" Target="file:///C:\amira-3.1.1\DATA\Nucleosome%20files\AAA%20FINAL%20STRUCTURE\Animations%202013\protamine_dna_2022\alpha-helix-backbone.avi" TargetMode="External"/><Relationship Id="rId11" Type="http://schemas.openxmlformats.org/officeDocument/2006/relationships/image" Target="../media/image35.png"/><Relationship Id="rId5" Type="http://schemas.microsoft.com/office/2007/relationships/media" Target="file:///C:\amira-3.1.1\DATA\Nucleosome%20files\AAA%20FINAL%20STRUCTURE\Animations%202013\protamine_dna_2022\alpha-helix-backbone.avi" TargetMode="External"/><Relationship Id="rId10" Type="http://schemas.openxmlformats.org/officeDocument/2006/relationships/image" Target="../media/image6.png"/><Relationship Id="rId4" Type="http://schemas.openxmlformats.org/officeDocument/2006/relationships/audio" Target="file:///C:\amira-3.1.1\DATA\Nucleosome%20files\AAA%20FINAL%20STRUCTURE\Animations%202013\protamine_dna_2022\slide_56.wav" TargetMode="External"/><Relationship Id="rId9" Type="http://schemas.openxmlformats.org/officeDocument/2006/relationships/slide" Target="slide4.xml"/></Relationships>
</file>

<file path=ppt/slides/_rels/slide57.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media" Target="file:///C:\amira-3.1.1\DATA\Nucleosome%20files\AAA%20FINAL%20STRUCTURE\Animations%202013\protamine_dna_2022\slide_57.wav" TargetMode="External"/><Relationship Id="rId7" Type="http://schemas.openxmlformats.org/officeDocument/2006/relationships/slide" Target="slide4.xml"/><Relationship Id="rId2" Type="http://schemas.openxmlformats.org/officeDocument/2006/relationships/tags" Target="../tags/tag58.xml"/><Relationship Id="rId1" Type="http://schemas.openxmlformats.org/officeDocument/2006/relationships/themeOverride" Target="../theme/themeOverride16.xml"/><Relationship Id="rId6" Type="http://schemas.openxmlformats.org/officeDocument/2006/relationships/notesSlide" Target="../notesSlides/notesSlide57.xml"/><Relationship Id="rId5" Type="http://schemas.openxmlformats.org/officeDocument/2006/relationships/slideLayout" Target="../slideLayouts/slideLayout6.xml"/><Relationship Id="rId4" Type="http://schemas.openxmlformats.org/officeDocument/2006/relationships/audio" Target="file:///C:\amira-3.1.1\DATA\Nucleosome%20files\AAA%20FINAL%20STRUCTURE\Animations%202013\protamine_dna_2022\slide_57.wav" TargetMode="External"/></Relationships>
</file>

<file path=ppt/slides/_rels/slide58.xml.rels><?xml version="1.0" encoding="UTF-8" standalone="yes"?>
<Relationships xmlns="http://schemas.openxmlformats.org/package/2006/relationships"><Relationship Id="rId8" Type="http://schemas.openxmlformats.org/officeDocument/2006/relationships/notesSlide" Target="../notesSlides/notesSlide58.xml"/><Relationship Id="rId3" Type="http://schemas.microsoft.com/office/2007/relationships/media" Target="file:///C:\amira-3.1.1\DATA\Nucleosome%20files\AAA%20FINAL%20STRUCTURE\Animations%202013\protamine_dna_2022\slide_58.wav" TargetMode="External"/><Relationship Id="rId7" Type="http://schemas.openxmlformats.org/officeDocument/2006/relationships/slideLayout" Target="../slideLayouts/slideLayout7.xml"/><Relationship Id="rId2" Type="http://schemas.openxmlformats.org/officeDocument/2006/relationships/tags" Target="../tags/tag59.xml"/><Relationship Id="rId1" Type="http://schemas.openxmlformats.org/officeDocument/2006/relationships/themeOverride" Target="../theme/themeOverride17.xml"/><Relationship Id="rId6" Type="http://schemas.openxmlformats.org/officeDocument/2006/relationships/video" Target="file:///C:\amira-3.1.1\DATA\Nucleosome%20files\AAA%20FINAL%20STRUCTURE\Animations%202013\protamine_dna_2022\alpha-helix-backbone.avi" TargetMode="External"/><Relationship Id="rId11" Type="http://schemas.openxmlformats.org/officeDocument/2006/relationships/image" Target="../media/image35.png"/><Relationship Id="rId5" Type="http://schemas.microsoft.com/office/2007/relationships/media" Target="file:///C:\amira-3.1.1\DATA\Nucleosome%20files\AAA%20FINAL%20STRUCTURE\Animations%202013\protamine_dna_2022\alpha-helix-backbone.avi" TargetMode="External"/><Relationship Id="rId10" Type="http://schemas.openxmlformats.org/officeDocument/2006/relationships/image" Target="../media/image6.png"/><Relationship Id="rId4" Type="http://schemas.openxmlformats.org/officeDocument/2006/relationships/audio" Target="file:///C:\amira-3.1.1\DATA\Nucleosome%20files\AAA%20FINAL%20STRUCTURE\Animations%202013\protamine_dna_2022\slide_58.wav" TargetMode="External"/><Relationship Id="rId9" Type="http://schemas.openxmlformats.org/officeDocument/2006/relationships/slide" Target="slide4.xml"/></Relationships>
</file>

<file path=ppt/slides/_rels/slide59.xml.rels><?xml version="1.0" encoding="UTF-8" standalone="yes"?>
<Relationships xmlns="http://schemas.openxmlformats.org/package/2006/relationships"><Relationship Id="rId8" Type="http://schemas.openxmlformats.org/officeDocument/2006/relationships/notesSlide" Target="../notesSlides/notesSlide59.xml"/><Relationship Id="rId3" Type="http://schemas.microsoft.com/office/2007/relationships/media" Target="file:///C:\amira-3.1.1\DATA\Nucleosome%20files\AAA%20FINAL%20STRUCTURE\Animations%202013\protamine_dna_2022\slide_59.wav" TargetMode="External"/><Relationship Id="rId7" Type="http://schemas.openxmlformats.org/officeDocument/2006/relationships/slideLayout" Target="../slideLayouts/slideLayout7.xml"/><Relationship Id="rId2" Type="http://schemas.openxmlformats.org/officeDocument/2006/relationships/tags" Target="../tags/tag60.xml"/><Relationship Id="rId1" Type="http://schemas.openxmlformats.org/officeDocument/2006/relationships/themeOverride" Target="../theme/themeOverride18.xml"/><Relationship Id="rId6" Type="http://schemas.openxmlformats.org/officeDocument/2006/relationships/video" Target="file:///C:\amira-3.1.1\DATA\Nucleosome%20files\AAA%20FINAL%20STRUCTURE\Animations%202013\protamine_dna_2022\alpha-helix-complete.avi" TargetMode="External"/><Relationship Id="rId11" Type="http://schemas.openxmlformats.org/officeDocument/2006/relationships/image" Target="../media/image37.png"/><Relationship Id="rId5" Type="http://schemas.microsoft.com/office/2007/relationships/media" Target="file:///C:\amira-3.1.1\DATA\Nucleosome%20files\AAA%20FINAL%20STRUCTURE\Animations%202013\protamine_dna_2022\alpha-helix-complete.avi" TargetMode="External"/><Relationship Id="rId10" Type="http://schemas.openxmlformats.org/officeDocument/2006/relationships/image" Target="../media/image6.png"/><Relationship Id="rId4" Type="http://schemas.openxmlformats.org/officeDocument/2006/relationships/audio" Target="file:///C:\amira-3.1.1\DATA\Nucleosome%20files\AAA%20FINAL%20STRUCTURE\Animations%202013\protamine_dna_2022\slide_59.wav" TargetMode="External"/><Relationship Id="rId9" Type="http://schemas.openxmlformats.org/officeDocument/2006/relationships/slide" Target="slide4.xml"/></Relationships>
</file>

<file path=ppt/slides/_rels/slide6.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6.wav" TargetMode="External"/><Relationship Id="rId7" Type="http://schemas.openxmlformats.org/officeDocument/2006/relationships/image" Target="../media/image5.jpeg"/><Relationship Id="rId2" Type="http://schemas.openxmlformats.org/officeDocument/2006/relationships/tags" Target="../tags/tag7.xml"/><Relationship Id="rId1" Type="http://schemas.openxmlformats.org/officeDocument/2006/relationships/themeOverride" Target="../theme/themeOverride2.xml"/><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6.wav" TargetMode="External"/><Relationship Id="rId9" Type="http://schemas.openxmlformats.org/officeDocument/2006/relationships/image" Target="../media/image6.png"/></Relationships>
</file>

<file path=ppt/slides/_rels/slide60.xml.rels><?xml version="1.0" encoding="UTF-8" standalone="yes"?>
<Relationships xmlns="http://schemas.openxmlformats.org/package/2006/relationships"><Relationship Id="rId8" Type="http://schemas.openxmlformats.org/officeDocument/2006/relationships/notesSlide" Target="../notesSlides/notesSlide60.xml"/><Relationship Id="rId3" Type="http://schemas.microsoft.com/office/2007/relationships/media" Target="file:///C:\amira-3.1.1\DATA\Nucleosome%20files\AAA%20FINAL%20STRUCTURE\Animations%202013\protamine_dna_2022\slide_60.wav" TargetMode="External"/><Relationship Id="rId7" Type="http://schemas.openxmlformats.org/officeDocument/2006/relationships/slideLayout" Target="../slideLayouts/slideLayout7.xml"/><Relationship Id="rId2" Type="http://schemas.openxmlformats.org/officeDocument/2006/relationships/tags" Target="../tags/tag61.xml"/><Relationship Id="rId1" Type="http://schemas.openxmlformats.org/officeDocument/2006/relationships/themeOverride" Target="../theme/themeOverride19.xml"/><Relationship Id="rId6" Type="http://schemas.openxmlformats.org/officeDocument/2006/relationships/video" Target="file:///C:\amira-3.1.1\DATA\Nucleosome%20files\AAA%20FINAL%20STRUCTURE\Animations%202013\protamine_dna_2022\alpha-helix-highlighted.avi" TargetMode="External"/><Relationship Id="rId11" Type="http://schemas.openxmlformats.org/officeDocument/2006/relationships/image" Target="../media/image38.png"/><Relationship Id="rId5" Type="http://schemas.microsoft.com/office/2007/relationships/media" Target="file:///C:\amira-3.1.1\DATA\Nucleosome%20files\AAA%20FINAL%20STRUCTURE\Animations%202013\protamine_dna_2022\alpha-helix-highlighted.avi" TargetMode="External"/><Relationship Id="rId10" Type="http://schemas.openxmlformats.org/officeDocument/2006/relationships/image" Target="../media/image6.png"/><Relationship Id="rId4" Type="http://schemas.openxmlformats.org/officeDocument/2006/relationships/audio" Target="file:///C:\amira-3.1.1\DATA\Nucleosome%20files\AAA%20FINAL%20STRUCTURE\Animations%202013\protamine_dna_2022\slide_60.wav" TargetMode="External"/><Relationship Id="rId9" Type="http://schemas.openxmlformats.org/officeDocument/2006/relationships/slide" Target="slide4.xml"/></Relationships>
</file>

<file path=ppt/slides/_rels/slide61.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61.wav" TargetMode="External"/><Relationship Id="rId7" Type="http://schemas.openxmlformats.org/officeDocument/2006/relationships/image" Target="../media/image39.png"/><Relationship Id="rId2" Type="http://schemas.openxmlformats.org/officeDocument/2006/relationships/tags" Target="../tags/tag62.xml"/><Relationship Id="rId1" Type="http://schemas.openxmlformats.org/officeDocument/2006/relationships/themeOverride" Target="../theme/themeOverride20.xml"/><Relationship Id="rId6" Type="http://schemas.openxmlformats.org/officeDocument/2006/relationships/notesSlide" Target="../notesSlides/notesSlide61.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61.wav" TargetMode="External"/><Relationship Id="rId9" Type="http://schemas.openxmlformats.org/officeDocument/2006/relationships/image" Target="../media/image6.png"/></Relationships>
</file>

<file path=ppt/slides/_rels/slide62.xml.rels><?xml version="1.0" encoding="UTF-8" standalone="yes"?>
<Relationships xmlns="http://schemas.openxmlformats.org/package/2006/relationships"><Relationship Id="rId8" Type="http://schemas.openxmlformats.org/officeDocument/2006/relationships/notesSlide" Target="../notesSlides/notesSlide62.xml"/><Relationship Id="rId3" Type="http://schemas.microsoft.com/office/2007/relationships/media" Target="file:///C:\amira-3.1.1\DATA\Nucleosome%20files\AAA%20FINAL%20STRUCTURE\Animations%202013\protamine_dna_2022\slide_62.wav" TargetMode="External"/><Relationship Id="rId7" Type="http://schemas.openxmlformats.org/officeDocument/2006/relationships/slideLayout" Target="../slideLayouts/slideLayout7.xml"/><Relationship Id="rId2" Type="http://schemas.openxmlformats.org/officeDocument/2006/relationships/tags" Target="../tags/tag63.xml"/><Relationship Id="rId1" Type="http://schemas.openxmlformats.org/officeDocument/2006/relationships/themeOverride" Target="../theme/themeOverride21.xml"/><Relationship Id="rId6" Type="http://schemas.openxmlformats.org/officeDocument/2006/relationships/video" Target="file:///C:\amira-3.1.1\DATA\Nucleosome%20files\AAA%20FINAL%20STRUCTURE\Animations%202013\protamine_dna_2022\alpha-helix-w_DNA.avi" TargetMode="External"/><Relationship Id="rId11" Type="http://schemas.openxmlformats.org/officeDocument/2006/relationships/image" Target="../media/image40.png"/><Relationship Id="rId5" Type="http://schemas.microsoft.com/office/2007/relationships/media" Target="file:///C:\amira-3.1.1\DATA\Nucleosome%20files\AAA%20FINAL%20STRUCTURE\Animations%202013\protamine_dna_2022\alpha-helix-w_DNA.avi" TargetMode="External"/><Relationship Id="rId10" Type="http://schemas.openxmlformats.org/officeDocument/2006/relationships/image" Target="../media/image6.png"/><Relationship Id="rId4" Type="http://schemas.openxmlformats.org/officeDocument/2006/relationships/audio" Target="file:///C:\amira-3.1.1\DATA\Nucleosome%20files\AAA%20FINAL%20STRUCTURE\Animations%202013\protamine_dna_2022\slide_62.wav" TargetMode="External"/><Relationship Id="rId9" Type="http://schemas.openxmlformats.org/officeDocument/2006/relationships/slide" Target="slide4.xml"/></Relationships>
</file>

<file path=ppt/slides/_rels/slide63.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video" Target="file:///C:\amira-3.1.1\DATA\Nucleosome%20files\AAA%20FINAL%20STRUCTURE\Animations%202013\protamine_dna_2022\tube-view.avi" TargetMode="External"/><Relationship Id="rId7" Type="http://schemas.openxmlformats.org/officeDocument/2006/relationships/notesSlide" Target="../notesSlides/notesSlide63.xml"/><Relationship Id="rId2" Type="http://schemas.microsoft.com/office/2007/relationships/media" Target="file:///C:\amira-3.1.1\DATA\Nucleosome%20files\AAA%20FINAL%20STRUCTURE\Animations%202013\protamine_dna_2022\tube-view.avi" TargetMode="External"/><Relationship Id="rId1" Type="http://schemas.openxmlformats.org/officeDocument/2006/relationships/tags" Target="../tags/tag64.xml"/><Relationship Id="rId6" Type="http://schemas.openxmlformats.org/officeDocument/2006/relationships/slideLayout" Target="../slideLayouts/slideLayout7.xml"/><Relationship Id="rId5" Type="http://schemas.openxmlformats.org/officeDocument/2006/relationships/audio" Target="file:///C:\amira-3.1.1\DATA\Nucleosome%20files\AAA%20FINAL%20STRUCTURE\Animations%202013\protamine_dna_2022\slide_63.wav" TargetMode="External"/><Relationship Id="rId4" Type="http://schemas.microsoft.com/office/2007/relationships/media" Target="file:///C:\amira-3.1.1\DATA\Nucleosome%20files\AAA%20FINAL%20STRUCTURE\Animations%202013\protamine_dna_2022\slide_63.wav" TargetMode="External"/><Relationship Id="rId9" Type="http://schemas.openxmlformats.org/officeDocument/2006/relationships/image" Target="../media/image6.png"/></Relationships>
</file>

<file path=ppt/slides/_rels/slide64.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media" Target="file:///C:\amira-3.1.1\DATA\Nucleosome%20files\AAA%20FINAL%20STRUCTURE\Animations%202013\protamine_dna_2022\slide_64.wav" TargetMode="External"/><Relationship Id="rId7" Type="http://schemas.openxmlformats.org/officeDocument/2006/relationships/slide" Target="slide4.xml"/><Relationship Id="rId2" Type="http://schemas.openxmlformats.org/officeDocument/2006/relationships/tags" Target="../tags/tag65.xml"/><Relationship Id="rId1" Type="http://schemas.openxmlformats.org/officeDocument/2006/relationships/themeOverride" Target="../theme/themeOverride22.xml"/><Relationship Id="rId6" Type="http://schemas.openxmlformats.org/officeDocument/2006/relationships/notesSlide" Target="../notesSlides/notesSlide64.xml"/><Relationship Id="rId5" Type="http://schemas.openxmlformats.org/officeDocument/2006/relationships/slideLayout" Target="../slideLayouts/slideLayout6.xml"/><Relationship Id="rId4" Type="http://schemas.openxmlformats.org/officeDocument/2006/relationships/audio" Target="file:///C:\amira-3.1.1\DATA\Nucleosome%20files\AAA%20FINAL%20STRUCTURE\Animations%202013\protamine_dna_2022\slide_64.wav" TargetMode="External"/></Relationships>
</file>

<file path=ppt/slides/_rels/slide65.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65.wav" TargetMode="External"/><Relationship Id="rId7" Type="http://schemas.openxmlformats.org/officeDocument/2006/relationships/image" Target="../media/image6.png"/><Relationship Id="rId2" Type="http://schemas.microsoft.com/office/2007/relationships/media" Target="file:///C:\amira-3.1.1\DATA\Nucleosome%20files\AAA%20FINAL%20STRUCTURE\Animations%202013\protamine_dna_2022\slide_65.wav" TargetMode="External"/><Relationship Id="rId1" Type="http://schemas.openxmlformats.org/officeDocument/2006/relationships/tags" Target="../tags/tag66.xml"/><Relationship Id="rId6" Type="http://schemas.openxmlformats.org/officeDocument/2006/relationships/slide" Target="slide4.xml"/><Relationship Id="rId5" Type="http://schemas.openxmlformats.org/officeDocument/2006/relationships/notesSlide" Target="../notesSlides/notesSlide65.xml"/><Relationship Id="rId4"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audio" Target="file:///C:\amira-3.1.1\DATA\Nucleosome%20files\AAA%20FINAL%20STRUCTURE\Animations%202013\protamine_dna_2022\slide_66.wav" TargetMode="External"/><Relationship Id="rId7" Type="http://schemas.openxmlformats.org/officeDocument/2006/relationships/image" Target="../media/image43.jpeg"/><Relationship Id="rId12" Type="http://schemas.openxmlformats.org/officeDocument/2006/relationships/image" Target="../media/image6.png"/><Relationship Id="rId2" Type="http://schemas.microsoft.com/office/2007/relationships/media" Target="file:///C:\amira-3.1.1\DATA\Nucleosome%20files\AAA%20FINAL%20STRUCTURE\Animations%202013\protamine_dna_2022\slide_66.wav" TargetMode="External"/><Relationship Id="rId1" Type="http://schemas.openxmlformats.org/officeDocument/2006/relationships/tags" Target="../tags/tag67.xml"/><Relationship Id="rId6" Type="http://schemas.openxmlformats.org/officeDocument/2006/relationships/image" Target="../media/image42.jpeg"/><Relationship Id="rId11" Type="http://schemas.openxmlformats.org/officeDocument/2006/relationships/slide" Target="slide4.xml"/><Relationship Id="rId5" Type="http://schemas.openxmlformats.org/officeDocument/2006/relationships/notesSlide" Target="../notesSlides/notesSlide66.xml"/><Relationship Id="rId10" Type="http://schemas.openxmlformats.org/officeDocument/2006/relationships/image" Target="../media/image46.jpeg"/><Relationship Id="rId4" Type="http://schemas.openxmlformats.org/officeDocument/2006/relationships/slideLayout" Target="../slideLayouts/slideLayout7.xml"/><Relationship Id="rId9" Type="http://schemas.openxmlformats.org/officeDocument/2006/relationships/image" Target="../media/image45.jpeg"/></Relationships>
</file>

<file path=ppt/slides/_rels/slide67.xml.rels><?xml version="1.0" encoding="UTF-8" standalone="yes"?>
<Relationships xmlns="http://schemas.openxmlformats.org/package/2006/relationships"><Relationship Id="rId8" Type="http://schemas.openxmlformats.org/officeDocument/2006/relationships/image" Target="../media/image49.jpeg"/><Relationship Id="rId13" Type="http://schemas.openxmlformats.org/officeDocument/2006/relationships/image" Target="../media/image54.jpeg"/><Relationship Id="rId3" Type="http://schemas.openxmlformats.org/officeDocument/2006/relationships/audio" Target="file:///C:\amira-3.1.1\DATA\Nucleosome%20files\AAA%20FINAL%20STRUCTURE\Animations%202013\protamine_dna_2022\slide_67.wav" TargetMode="External"/><Relationship Id="rId7" Type="http://schemas.openxmlformats.org/officeDocument/2006/relationships/image" Target="../media/image48.jpeg"/><Relationship Id="rId12" Type="http://schemas.openxmlformats.org/officeDocument/2006/relationships/image" Target="../media/image53.jpeg"/><Relationship Id="rId2" Type="http://schemas.microsoft.com/office/2007/relationships/media" Target="file:///C:\amira-3.1.1\DATA\Nucleosome%20files\AAA%20FINAL%20STRUCTURE\Animations%202013\protamine_dna_2022\slide_67.wav" TargetMode="External"/><Relationship Id="rId1" Type="http://schemas.openxmlformats.org/officeDocument/2006/relationships/tags" Target="../tags/tag68.xml"/><Relationship Id="rId6" Type="http://schemas.openxmlformats.org/officeDocument/2006/relationships/image" Target="../media/image47.jpeg"/><Relationship Id="rId11" Type="http://schemas.openxmlformats.org/officeDocument/2006/relationships/image" Target="../media/image52.jpeg"/><Relationship Id="rId5" Type="http://schemas.openxmlformats.org/officeDocument/2006/relationships/notesSlide" Target="../notesSlides/notesSlide67.xml"/><Relationship Id="rId15" Type="http://schemas.openxmlformats.org/officeDocument/2006/relationships/image" Target="../media/image6.png"/><Relationship Id="rId10" Type="http://schemas.openxmlformats.org/officeDocument/2006/relationships/image" Target="../media/image51.jpeg"/><Relationship Id="rId4" Type="http://schemas.openxmlformats.org/officeDocument/2006/relationships/slideLayout" Target="../slideLayouts/slideLayout7.xml"/><Relationship Id="rId9" Type="http://schemas.openxmlformats.org/officeDocument/2006/relationships/image" Target="../media/image50.jpeg"/><Relationship Id="rId14" Type="http://schemas.openxmlformats.org/officeDocument/2006/relationships/slide" Target="slide4.xml"/></Relationships>
</file>

<file path=ppt/slides/_rels/slide68.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68.wav" TargetMode="External"/><Relationship Id="rId7" Type="http://schemas.openxmlformats.org/officeDocument/2006/relationships/image" Target="../media/image6.png"/><Relationship Id="rId2" Type="http://schemas.microsoft.com/office/2007/relationships/media" Target="file:///C:\amira-3.1.1\DATA\Nucleosome%20files\AAA%20FINAL%20STRUCTURE\Animations%202013\protamine_dna_2022\slide_68.wav" TargetMode="External"/><Relationship Id="rId1" Type="http://schemas.openxmlformats.org/officeDocument/2006/relationships/tags" Target="../tags/tag69.xml"/><Relationship Id="rId6" Type="http://schemas.openxmlformats.org/officeDocument/2006/relationships/slide" Target="slide4.xml"/><Relationship Id="rId5" Type="http://schemas.openxmlformats.org/officeDocument/2006/relationships/notesSlide" Target="../notesSlides/notesSlide68.xml"/><Relationship Id="rId4"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media" Target="file:///C:\amira-3.1.1\DATA\Nucleosome%20files\AAA%20FINAL%20STRUCTURE\Animations%202013\protamine_dna_2022\slide_69.wav" TargetMode="External"/><Relationship Id="rId7" Type="http://schemas.openxmlformats.org/officeDocument/2006/relationships/slide" Target="slide4.xml"/><Relationship Id="rId2" Type="http://schemas.openxmlformats.org/officeDocument/2006/relationships/tags" Target="../tags/tag70.xml"/><Relationship Id="rId1" Type="http://schemas.openxmlformats.org/officeDocument/2006/relationships/themeOverride" Target="../theme/themeOverride23.xml"/><Relationship Id="rId6" Type="http://schemas.openxmlformats.org/officeDocument/2006/relationships/notesSlide" Target="../notesSlides/notesSlide69.xml"/><Relationship Id="rId5" Type="http://schemas.openxmlformats.org/officeDocument/2006/relationships/slideLayout" Target="../slideLayouts/slideLayout6.xml"/><Relationship Id="rId4" Type="http://schemas.openxmlformats.org/officeDocument/2006/relationships/audio" Target="file:///C:\amira-3.1.1\DATA\Nucleosome%20files\AAA%20FINAL%20STRUCTURE\Animations%202013\protamine_dna_2022\slide_69.wav" TargetMode="External"/></Relationships>
</file>

<file path=ppt/slides/_rels/slide7.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7.wav" TargetMode="External"/><Relationship Id="rId7" Type="http://schemas.openxmlformats.org/officeDocument/2006/relationships/image" Target="../media/image7.jpeg"/><Relationship Id="rId2" Type="http://schemas.openxmlformats.org/officeDocument/2006/relationships/tags" Target="../tags/tag8.xml"/><Relationship Id="rId1" Type="http://schemas.openxmlformats.org/officeDocument/2006/relationships/themeOverride" Target="../theme/themeOverride3.xml"/><Relationship Id="rId6" Type="http://schemas.openxmlformats.org/officeDocument/2006/relationships/notesSlide" Target="../notesSlides/notesSlide7.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7.wav" TargetMode="External"/><Relationship Id="rId9" Type="http://schemas.openxmlformats.org/officeDocument/2006/relationships/image" Target="../media/image6.png"/></Relationships>
</file>

<file path=ppt/slides/_rels/slide70.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70.wav" TargetMode="External"/><Relationship Id="rId7" Type="http://schemas.openxmlformats.org/officeDocument/2006/relationships/image" Target="../media/image55.png"/><Relationship Id="rId2" Type="http://schemas.openxmlformats.org/officeDocument/2006/relationships/tags" Target="../tags/tag71.xml"/><Relationship Id="rId1" Type="http://schemas.openxmlformats.org/officeDocument/2006/relationships/themeOverride" Target="../theme/themeOverride24.xml"/><Relationship Id="rId6" Type="http://schemas.openxmlformats.org/officeDocument/2006/relationships/notesSlide" Target="../notesSlides/notesSlide70.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70.wav" TargetMode="External"/><Relationship Id="rId9" Type="http://schemas.openxmlformats.org/officeDocument/2006/relationships/image" Target="../media/image6.png"/></Relationships>
</file>

<file path=ppt/slides/_rels/slide71.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71.wav" TargetMode="External"/><Relationship Id="rId7" Type="http://schemas.openxmlformats.org/officeDocument/2006/relationships/image" Target="../media/image56.png"/><Relationship Id="rId2" Type="http://schemas.openxmlformats.org/officeDocument/2006/relationships/tags" Target="../tags/tag72.xml"/><Relationship Id="rId1" Type="http://schemas.openxmlformats.org/officeDocument/2006/relationships/themeOverride" Target="../theme/themeOverride25.xml"/><Relationship Id="rId6" Type="http://schemas.openxmlformats.org/officeDocument/2006/relationships/notesSlide" Target="../notesSlides/notesSlide71.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71.wav" TargetMode="External"/><Relationship Id="rId9" Type="http://schemas.openxmlformats.org/officeDocument/2006/relationships/image" Target="../media/image6.png"/></Relationships>
</file>

<file path=ppt/slides/_rels/slide72.xml.rels><?xml version="1.0" encoding="UTF-8" standalone="yes"?>
<Relationships xmlns="http://schemas.openxmlformats.org/package/2006/relationships"><Relationship Id="rId8" Type="http://schemas.openxmlformats.org/officeDocument/2006/relationships/notesSlide" Target="../notesSlides/notesSlide72.xml"/><Relationship Id="rId3" Type="http://schemas.microsoft.com/office/2007/relationships/media" Target="file:///C:\amira-3.1.1\DATA\Nucleosome%20files\AAA%20FINAL%20STRUCTURE\Animations%202013\protamine_dna_2022\slide_72.wav" TargetMode="External"/><Relationship Id="rId7" Type="http://schemas.openxmlformats.org/officeDocument/2006/relationships/slideLayout" Target="../slideLayouts/slideLayout7.xml"/><Relationship Id="rId2" Type="http://schemas.openxmlformats.org/officeDocument/2006/relationships/tags" Target="../tags/tag73.xml"/><Relationship Id="rId1" Type="http://schemas.openxmlformats.org/officeDocument/2006/relationships/themeOverride" Target="../theme/themeOverride26.xml"/><Relationship Id="rId6" Type="http://schemas.openxmlformats.org/officeDocument/2006/relationships/video" Target="file:///C:\amira-3.1.1\DATA\Nucleosome%20files\AAA%20FINAL%20STRUCTURE\Animations%202013\protamine_dna_2022\beta-length180.avi" TargetMode="External"/><Relationship Id="rId11" Type="http://schemas.openxmlformats.org/officeDocument/2006/relationships/image" Target="../media/image57.png"/><Relationship Id="rId5" Type="http://schemas.microsoft.com/office/2007/relationships/media" Target="file:///C:\amira-3.1.1\DATA\Nucleosome%20files\AAA%20FINAL%20STRUCTURE\Animations%202013\protamine_dna_2022\beta-length180.avi" TargetMode="External"/><Relationship Id="rId10" Type="http://schemas.openxmlformats.org/officeDocument/2006/relationships/image" Target="../media/image6.png"/><Relationship Id="rId4" Type="http://schemas.openxmlformats.org/officeDocument/2006/relationships/audio" Target="file:///C:\amira-3.1.1\DATA\Nucleosome%20files\AAA%20FINAL%20STRUCTURE\Animations%202013\protamine_dna_2022\slide_72.wav" TargetMode="External"/><Relationship Id="rId9" Type="http://schemas.openxmlformats.org/officeDocument/2006/relationships/slide" Target="slide4.xml"/></Relationships>
</file>

<file path=ppt/slides/_rels/slide73.xml.rels><?xml version="1.0" encoding="UTF-8" standalone="yes"?>
<Relationships xmlns="http://schemas.openxmlformats.org/package/2006/relationships"><Relationship Id="rId8" Type="http://schemas.openxmlformats.org/officeDocument/2006/relationships/notesSlide" Target="../notesSlides/notesSlide73.xml"/><Relationship Id="rId3" Type="http://schemas.microsoft.com/office/2007/relationships/media" Target="file:///C:\amira-3.1.1\DATA\Nucleosome%20files\AAA%20FINAL%20STRUCTURE\Animations%202013\protamine_dna_2022\slide_73.wav" TargetMode="External"/><Relationship Id="rId7" Type="http://schemas.openxmlformats.org/officeDocument/2006/relationships/slideLayout" Target="../slideLayouts/slideLayout7.xml"/><Relationship Id="rId2" Type="http://schemas.openxmlformats.org/officeDocument/2006/relationships/tags" Target="../tags/tag74.xml"/><Relationship Id="rId1" Type="http://schemas.openxmlformats.org/officeDocument/2006/relationships/themeOverride" Target="../theme/themeOverride27.xml"/><Relationship Id="rId6" Type="http://schemas.openxmlformats.org/officeDocument/2006/relationships/video" Target="file:///C:\amira-3.1.1\DATA\Nucleosome%20files\AAA%20FINAL%20STRUCTURE\Animations%202013\protamine_dna_2022\beta-length-change.wmv" TargetMode="External"/><Relationship Id="rId5" Type="http://schemas.microsoft.com/office/2007/relationships/media" Target="file:///C:\amira-3.1.1\DATA\Nucleosome%20files\AAA%20FINAL%20STRUCTURE\Animations%202013\protamine_dna_2022\beta-length-change.wmv" TargetMode="External"/><Relationship Id="rId10" Type="http://schemas.openxmlformats.org/officeDocument/2006/relationships/image" Target="../media/image58.png"/><Relationship Id="rId4" Type="http://schemas.openxmlformats.org/officeDocument/2006/relationships/audio" Target="file:///C:\amira-3.1.1\DATA\Nucleosome%20files\AAA%20FINAL%20STRUCTURE\Animations%202013\protamine_dna_2022\slide_73.wav" TargetMode="External"/><Relationship Id="rId9" Type="http://schemas.openxmlformats.org/officeDocument/2006/relationships/image" Target="../media/image6.png"/></Relationships>
</file>

<file path=ppt/slides/_rels/slide74.xml.rels><?xml version="1.0" encoding="UTF-8" standalone="yes"?>
<Relationships xmlns="http://schemas.openxmlformats.org/package/2006/relationships"><Relationship Id="rId8" Type="http://schemas.openxmlformats.org/officeDocument/2006/relationships/notesSlide" Target="../notesSlides/notesSlide74.xml"/><Relationship Id="rId3" Type="http://schemas.microsoft.com/office/2007/relationships/media" Target="file:///C:\amira-3.1.1\DATA\Nucleosome%20files\AAA%20FINAL%20STRUCTURE\Animations%202013\protamine_dna_2022\beta-length130_5.avi" TargetMode="External"/><Relationship Id="rId7" Type="http://schemas.openxmlformats.org/officeDocument/2006/relationships/slideLayout" Target="../slideLayouts/slideLayout7.xml"/><Relationship Id="rId2" Type="http://schemas.openxmlformats.org/officeDocument/2006/relationships/tags" Target="../tags/tag75.xml"/><Relationship Id="rId1" Type="http://schemas.openxmlformats.org/officeDocument/2006/relationships/themeOverride" Target="../theme/themeOverride28.xml"/><Relationship Id="rId6" Type="http://schemas.openxmlformats.org/officeDocument/2006/relationships/audio" Target="file:///C:\amira-3.1.1\DATA\Nucleosome%20files\AAA%20FINAL%20STRUCTURE\Animations%202013\protamine_dna_2022\slide_74.wav" TargetMode="External"/><Relationship Id="rId11" Type="http://schemas.openxmlformats.org/officeDocument/2006/relationships/image" Target="../media/image6.png"/><Relationship Id="rId5" Type="http://schemas.microsoft.com/office/2007/relationships/media" Target="file:///C:\amira-3.1.1\DATA\Nucleosome%20files\AAA%20FINAL%20STRUCTURE\Animations%202013\protamine_dna_2022\slide_74.wav" TargetMode="External"/><Relationship Id="rId10" Type="http://schemas.openxmlformats.org/officeDocument/2006/relationships/slide" Target="slide4.xml"/><Relationship Id="rId4" Type="http://schemas.openxmlformats.org/officeDocument/2006/relationships/video" Target="file:///C:\amira-3.1.1\DATA\Nucleosome%20files\AAA%20FINAL%20STRUCTURE\Animations%202013\protamine_dna_2022\beta-length130_5.avi" TargetMode="External"/><Relationship Id="rId9" Type="http://schemas.openxmlformats.org/officeDocument/2006/relationships/image" Target="../media/image59.png"/></Relationships>
</file>

<file path=ppt/slides/_rels/slide75.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75.wav" TargetMode="External"/><Relationship Id="rId7" Type="http://schemas.openxmlformats.org/officeDocument/2006/relationships/image" Target="../media/image60.png"/><Relationship Id="rId2" Type="http://schemas.openxmlformats.org/officeDocument/2006/relationships/tags" Target="../tags/tag76.xml"/><Relationship Id="rId1" Type="http://schemas.openxmlformats.org/officeDocument/2006/relationships/themeOverride" Target="../theme/themeOverride29.xml"/><Relationship Id="rId6" Type="http://schemas.openxmlformats.org/officeDocument/2006/relationships/notesSlide" Target="../notesSlides/notesSlide75.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75.wav" TargetMode="External"/><Relationship Id="rId9" Type="http://schemas.openxmlformats.org/officeDocument/2006/relationships/image" Target="../media/image6.png"/></Relationships>
</file>

<file path=ppt/slides/_rels/slide7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76.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76.wav" TargetMode="External"/><Relationship Id="rId1" Type="http://schemas.openxmlformats.org/officeDocument/2006/relationships/tags" Target="../tags/tag77.xml"/><Relationship Id="rId6" Type="http://schemas.openxmlformats.org/officeDocument/2006/relationships/image" Target="../media/image61.jpeg"/><Relationship Id="rId5" Type="http://schemas.openxmlformats.org/officeDocument/2006/relationships/notesSlide" Target="../notesSlides/notesSlide76.xml"/><Relationship Id="rId4"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77.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77.wav" TargetMode="External"/><Relationship Id="rId1" Type="http://schemas.openxmlformats.org/officeDocument/2006/relationships/tags" Target="../tags/tag78.xml"/><Relationship Id="rId6" Type="http://schemas.openxmlformats.org/officeDocument/2006/relationships/image" Target="../media/image62.jpeg"/><Relationship Id="rId5" Type="http://schemas.openxmlformats.org/officeDocument/2006/relationships/notesSlide" Target="../notesSlides/notesSlide77.xml"/><Relationship Id="rId4"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78.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78.wav" TargetMode="External"/><Relationship Id="rId1" Type="http://schemas.openxmlformats.org/officeDocument/2006/relationships/tags" Target="../tags/tag79.xml"/><Relationship Id="rId6" Type="http://schemas.openxmlformats.org/officeDocument/2006/relationships/image" Target="../media/image63.jpeg"/><Relationship Id="rId5" Type="http://schemas.openxmlformats.org/officeDocument/2006/relationships/notesSlide" Target="../notesSlides/notesSlide78.xml"/><Relationship Id="rId4"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79.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79.wav" TargetMode="External"/><Relationship Id="rId1" Type="http://schemas.openxmlformats.org/officeDocument/2006/relationships/tags" Target="../tags/tag80.xml"/><Relationship Id="rId6" Type="http://schemas.openxmlformats.org/officeDocument/2006/relationships/image" Target="../media/image61.jpeg"/><Relationship Id="rId5" Type="http://schemas.openxmlformats.org/officeDocument/2006/relationships/notesSlide" Target="../notesSlides/notesSlide79.xml"/><Relationship Id="rId4"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3" Type="http://schemas.microsoft.com/office/2007/relationships/media" Target="file:///C:\amira-3.1.1\DATA\Nucleosome%20files\AAA%20FINAL%20STRUCTURE\Animations%202013\protamine_dna_2022\slide_8.wav" TargetMode="External"/><Relationship Id="rId7"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themeOverride" Target="../theme/themeOverride4.xml"/><Relationship Id="rId6" Type="http://schemas.openxmlformats.org/officeDocument/2006/relationships/video" Target="file:///C:\amira-3.1.1\DATA\Nucleosome%20files\AAA%20FINAL%20STRUCTURE\Animations%202013\protamine_dna_2022\complete-FOR-MOVE.avi" TargetMode="External"/><Relationship Id="rId11" Type="http://schemas.openxmlformats.org/officeDocument/2006/relationships/image" Target="../media/image8.png"/><Relationship Id="rId5" Type="http://schemas.microsoft.com/office/2007/relationships/media" Target="file:///C:\amira-3.1.1\DATA\Nucleosome%20files\AAA%20FINAL%20STRUCTURE\Animations%202013\protamine_dna_2022\complete-FOR-MOVE.avi" TargetMode="External"/><Relationship Id="rId10" Type="http://schemas.openxmlformats.org/officeDocument/2006/relationships/slide" Target="slide4.xml"/><Relationship Id="rId4" Type="http://schemas.openxmlformats.org/officeDocument/2006/relationships/audio" Target="file:///C:\amira-3.1.1\DATA\Nucleosome%20files\AAA%20FINAL%20STRUCTURE\Animations%202013\protamine_dna_2022\slide_8.wav" TargetMode="External"/><Relationship Id="rId9" Type="http://schemas.openxmlformats.org/officeDocument/2006/relationships/image" Target="../media/image6.png"/></Relationships>
</file>

<file path=ppt/slides/_rels/slide8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80.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80.wav" TargetMode="External"/><Relationship Id="rId1" Type="http://schemas.openxmlformats.org/officeDocument/2006/relationships/tags" Target="../tags/tag81.xml"/><Relationship Id="rId6" Type="http://schemas.openxmlformats.org/officeDocument/2006/relationships/image" Target="../media/image64.jpeg"/><Relationship Id="rId5" Type="http://schemas.openxmlformats.org/officeDocument/2006/relationships/notesSlide" Target="../notesSlides/notesSlide80.xml"/><Relationship Id="rId4"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file:///C:\amira-3.1.1\DATA\Nucleosome%20files\AAA%20FINAL%20STRUCTURE\Animations%202013\protamine_dna_2022\slide_81.wav" TargetMode="External"/><Relationship Id="rId7" Type="http://schemas.openxmlformats.org/officeDocument/2006/relationships/slide" Target="slide4.xml"/><Relationship Id="rId2" Type="http://schemas.microsoft.com/office/2007/relationships/media" Target="file:///C:\amira-3.1.1\DATA\Nucleosome%20files\AAA%20FINAL%20STRUCTURE\Animations%202013\protamine_dna_2022\slide_81.wav" TargetMode="External"/><Relationship Id="rId1" Type="http://schemas.openxmlformats.org/officeDocument/2006/relationships/tags" Target="../tags/tag82.xml"/><Relationship Id="rId6" Type="http://schemas.openxmlformats.org/officeDocument/2006/relationships/image" Target="../media/image61.jpeg"/><Relationship Id="rId5" Type="http://schemas.openxmlformats.org/officeDocument/2006/relationships/notesSlide" Target="../notesSlides/notesSlide81.xml"/><Relationship Id="rId4"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media" Target="file:///C:\amira-3.1.1\DATA\Nucleosome%20files\AAA%20FINAL%20STRUCTURE\Animations%202013\protamine_dna_2022\slide_82.wav" TargetMode="External"/><Relationship Id="rId7" Type="http://schemas.openxmlformats.org/officeDocument/2006/relationships/slide" Target="slide4.xml"/><Relationship Id="rId2" Type="http://schemas.openxmlformats.org/officeDocument/2006/relationships/tags" Target="../tags/tag83.xml"/><Relationship Id="rId1" Type="http://schemas.openxmlformats.org/officeDocument/2006/relationships/themeOverride" Target="../theme/themeOverride30.xml"/><Relationship Id="rId6" Type="http://schemas.openxmlformats.org/officeDocument/2006/relationships/notesSlide" Target="../notesSlides/notesSlide82.xml"/><Relationship Id="rId5" Type="http://schemas.openxmlformats.org/officeDocument/2006/relationships/slideLayout" Target="../slideLayouts/slideLayout6.xml"/><Relationship Id="rId4" Type="http://schemas.openxmlformats.org/officeDocument/2006/relationships/audio" Target="file:///C:\amira-3.1.1\DATA\Nucleosome%20files\AAA%20FINAL%20STRUCTURE\Animations%202013\protamine_dna_2022\slide_82.wav" TargetMode="External"/></Relationships>
</file>

<file path=ppt/slides/_rels/slide83.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83.wav" TargetMode="External"/><Relationship Id="rId7" Type="http://schemas.openxmlformats.org/officeDocument/2006/relationships/image" Target="../media/image6.png"/><Relationship Id="rId2" Type="http://schemas.microsoft.com/office/2007/relationships/media" Target="file:///C:\amira-3.1.1\DATA\Nucleosome%20files\AAA%20FINAL%20STRUCTURE\Animations%202013\protamine_dna_2022\slide_83.wav" TargetMode="External"/><Relationship Id="rId1" Type="http://schemas.openxmlformats.org/officeDocument/2006/relationships/tags" Target="../tags/tag84.xml"/><Relationship Id="rId6" Type="http://schemas.openxmlformats.org/officeDocument/2006/relationships/slide" Target="slide4.xml"/><Relationship Id="rId5" Type="http://schemas.openxmlformats.org/officeDocument/2006/relationships/notesSlide" Target="../notesSlides/notesSlide83.xml"/><Relationship Id="rId4"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media" Target="file:///C:\amira-3.1.1\DATA\Nucleosome%20files\AAA%20FINAL%20STRUCTURE\Animations%202013\protamine_dna_2022\slide_84.wav" TargetMode="External"/><Relationship Id="rId7" Type="http://schemas.openxmlformats.org/officeDocument/2006/relationships/slide" Target="slide4.xml"/><Relationship Id="rId2" Type="http://schemas.openxmlformats.org/officeDocument/2006/relationships/tags" Target="../tags/tag85.xml"/><Relationship Id="rId1" Type="http://schemas.openxmlformats.org/officeDocument/2006/relationships/themeOverride" Target="../theme/themeOverride31.xml"/><Relationship Id="rId6" Type="http://schemas.openxmlformats.org/officeDocument/2006/relationships/notesSlide" Target="../notesSlides/notesSlide84.xml"/><Relationship Id="rId5" Type="http://schemas.openxmlformats.org/officeDocument/2006/relationships/slideLayout" Target="../slideLayouts/slideLayout6.xml"/><Relationship Id="rId4" Type="http://schemas.openxmlformats.org/officeDocument/2006/relationships/audio" Target="file:///C:\amira-3.1.1\DATA\Nucleosome%20files\AAA%20FINAL%20STRUCTURE\Animations%202013\protamine_dna_2022\slide_84.wav" TargetMode="External"/></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86.xml"/><Relationship Id="rId1" Type="http://schemas.openxmlformats.org/officeDocument/2006/relationships/themeOverride" Target="../theme/themeOverride32.xml"/><Relationship Id="rId5" Type="http://schemas.openxmlformats.org/officeDocument/2006/relationships/slide" Target="slide4.xml"/><Relationship Id="rId4"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86.wav" TargetMode="External"/><Relationship Id="rId2" Type="http://schemas.microsoft.com/office/2007/relationships/media" Target="file:///C:\amira-3.1.1\DATA\Nucleosome%20files\AAA%20FINAL%20STRUCTURE\Animations%202013\protamine_dna_2022\slide_86.wav" TargetMode="External"/><Relationship Id="rId1" Type="http://schemas.openxmlformats.org/officeDocument/2006/relationships/tags" Target="../tags/tag87.xml"/><Relationship Id="rId6" Type="http://schemas.openxmlformats.org/officeDocument/2006/relationships/image" Target="../media/image6.png"/><Relationship Id="rId5" Type="http://schemas.openxmlformats.org/officeDocument/2006/relationships/notesSlide" Target="../notesSlides/notesSlide86.xml"/><Relationship Id="rId4"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87.wav" TargetMode="External"/><Relationship Id="rId2" Type="http://schemas.microsoft.com/office/2007/relationships/media" Target="file:///C:\amira-3.1.1\DATA\Nucleosome%20files\AAA%20FINAL%20STRUCTURE\Animations%202013\protamine_dna_2022\slide_87.wav" TargetMode="External"/><Relationship Id="rId1" Type="http://schemas.openxmlformats.org/officeDocument/2006/relationships/tags" Target="../tags/tag88.xml"/><Relationship Id="rId6" Type="http://schemas.openxmlformats.org/officeDocument/2006/relationships/image" Target="../media/image6.png"/><Relationship Id="rId5" Type="http://schemas.openxmlformats.org/officeDocument/2006/relationships/notesSlide" Target="../notesSlides/notesSlide87.xml"/><Relationship Id="rId4"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88.wav" TargetMode="External"/><Relationship Id="rId2" Type="http://schemas.microsoft.com/office/2007/relationships/media" Target="file:///C:\amira-3.1.1\DATA\Nucleosome%20files\AAA%20FINAL%20STRUCTURE\Animations%202013\protamine_dna_2022\slide_88.wav" TargetMode="External"/><Relationship Id="rId1" Type="http://schemas.openxmlformats.org/officeDocument/2006/relationships/tags" Target="../tags/tag89.xml"/><Relationship Id="rId6" Type="http://schemas.openxmlformats.org/officeDocument/2006/relationships/image" Target="../media/image6.png"/><Relationship Id="rId5" Type="http://schemas.openxmlformats.org/officeDocument/2006/relationships/notesSlide" Target="../notesSlides/notesSlide88.xml"/><Relationship Id="rId4"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89.wav" TargetMode="External"/><Relationship Id="rId2" Type="http://schemas.microsoft.com/office/2007/relationships/media" Target="file:///C:\amira-3.1.1\DATA\Nucleosome%20files\AAA%20FINAL%20STRUCTURE\Animations%202013\protamine_dna_2022\slide_89.wav" TargetMode="External"/><Relationship Id="rId1" Type="http://schemas.openxmlformats.org/officeDocument/2006/relationships/tags" Target="../tags/tag90.xml"/><Relationship Id="rId6" Type="http://schemas.openxmlformats.org/officeDocument/2006/relationships/image" Target="../media/image6.png"/><Relationship Id="rId5" Type="http://schemas.openxmlformats.org/officeDocument/2006/relationships/notesSlide" Target="../notesSlides/notesSlide89.xml"/><Relationship Id="rId4"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media" Target="file:///C:\amira-3.1.1\DATA\Nucleosome%20files\AAA%20FINAL%20STRUCTURE\Animations%202013\protamine_dna_2022\slide_9.wav" TargetMode="External"/><Relationship Id="rId7" Type="http://schemas.openxmlformats.org/officeDocument/2006/relationships/image" Target="../media/image9.jpeg"/><Relationship Id="rId2" Type="http://schemas.openxmlformats.org/officeDocument/2006/relationships/tags" Target="../tags/tag10.xml"/><Relationship Id="rId1" Type="http://schemas.openxmlformats.org/officeDocument/2006/relationships/themeOverride" Target="../theme/themeOverride5.xml"/><Relationship Id="rId6" Type="http://schemas.openxmlformats.org/officeDocument/2006/relationships/notesSlide" Target="../notesSlides/notesSlide9.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9.wav" TargetMode="External"/><Relationship Id="rId9" Type="http://schemas.openxmlformats.org/officeDocument/2006/relationships/slide" Target="slide4.xml"/></Relationships>
</file>

<file path=ppt/slides/_rels/slide90.xml.rels><?xml version="1.0" encoding="UTF-8" standalone="yes"?>
<Relationships xmlns="http://schemas.openxmlformats.org/package/2006/relationships"><Relationship Id="rId3" Type="http://schemas.openxmlformats.org/officeDocument/2006/relationships/audio" Target="file:///C:\amira-3.1.1\DATA\Nucleosome%20files\AAA%20FINAL%20STRUCTURE\Animations%202013\protamine_dna_2022\slide_90.wav" TargetMode="External"/><Relationship Id="rId2" Type="http://schemas.microsoft.com/office/2007/relationships/media" Target="file:///C:\amira-3.1.1\DATA\Nucleosome%20files\AAA%20FINAL%20STRUCTURE\Animations%202013\protamine_dna_2022\slide_90.wav" TargetMode="External"/><Relationship Id="rId1" Type="http://schemas.openxmlformats.org/officeDocument/2006/relationships/tags" Target="../tags/tag91.xml"/><Relationship Id="rId6" Type="http://schemas.openxmlformats.org/officeDocument/2006/relationships/image" Target="../media/image6.png"/><Relationship Id="rId5" Type="http://schemas.openxmlformats.org/officeDocument/2006/relationships/notesSlide" Target="../notesSlides/notesSlide90.xml"/><Relationship Id="rId4"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media" Target="file:///C:\amira-3.1.1\DATA\Nucleosome%20files\AAA%20FINAL%20STRUCTURE\Animations%202013\protamine_dna_2022\slide_91.wav" TargetMode="External"/><Relationship Id="rId7" Type="http://schemas.openxmlformats.org/officeDocument/2006/relationships/slide" Target="slide4.xml"/><Relationship Id="rId2" Type="http://schemas.openxmlformats.org/officeDocument/2006/relationships/tags" Target="../tags/tag92.xml"/><Relationship Id="rId1" Type="http://schemas.openxmlformats.org/officeDocument/2006/relationships/themeOverride" Target="../theme/themeOverride33.xml"/><Relationship Id="rId6" Type="http://schemas.openxmlformats.org/officeDocument/2006/relationships/notesSlide" Target="../notesSlides/notesSlide91.xml"/><Relationship Id="rId5" Type="http://schemas.openxmlformats.org/officeDocument/2006/relationships/slideLayout" Target="../slideLayouts/slideLayout6.xml"/><Relationship Id="rId4" Type="http://schemas.openxmlformats.org/officeDocument/2006/relationships/audio" Target="file:///C:\amira-3.1.1\DATA\Nucleosome%20files\AAA%20FINAL%20STRUCTURE\Animations%202013\protamine_dna_2022\slide_91.wav" TargetMode="External"/></Relationships>
</file>

<file path=ppt/slides/_rels/slide92.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92.wav" TargetMode="External"/><Relationship Id="rId7" Type="http://schemas.openxmlformats.org/officeDocument/2006/relationships/image" Target="../media/image65.jpeg"/><Relationship Id="rId2" Type="http://schemas.openxmlformats.org/officeDocument/2006/relationships/tags" Target="../tags/tag93.xml"/><Relationship Id="rId1" Type="http://schemas.openxmlformats.org/officeDocument/2006/relationships/themeOverride" Target="../theme/themeOverride34.xml"/><Relationship Id="rId6" Type="http://schemas.openxmlformats.org/officeDocument/2006/relationships/notesSlide" Target="../notesSlides/notesSlide92.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92.wav" TargetMode="External"/><Relationship Id="rId9" Type="http://schemas.openxmlformats.org/officeDocument/2006/relationships/image" Target="../media/image6.png"/></Relationships>
</file>

<file path=ppt/slides/_rels/slide93.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93.wav" TargetMode="External"/><Relationship Id="rId7" Type="http://schemas.openxmlformats.org/officeDocument/2006/relationships/image" Target="../media/image66.jpeg"/><Relationship Id="rId2" Type="http://schemas.openxmlformats.org/officeDocument/2006/relationships/tags" Target="../tags/tag94.xml"/><Relationship Id="rId1" Type="http://schemas.openxmlformats.org/officeDocument/2006/relationships/themeOverride" Target="../theme/themeOverride35.xml"/><Relationship Id="rId6" Type="http://schemas.openxmlformats.org/officeDocument/2006/relationships/notesSlide" Target="../notesSlides/notesSlide93.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93.wav" TargetMode="External"/><Relationship Id="rId9" Type="http://schemas.openxmlformats.org/officeDocument/2006/relationships/image" Target="../media/image6.png"/></Relationships>
</file>

<file path=ppt/slides/_rels/slide94.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94.wav" TargetMode="External"/><Relationship Id="rId7" Type="http://schemas.openxmlformats.org/officeDocument/2006/relationships/image" Target="../media/image67.jpeg"/><Relationship Id="rId2" Type="http://schemas.openxmlformats.org/officeDocument/2006/relationships/tags" Target="../tags/tag95.xml"/><Relationship Id="rId1" Type="http://schemas.openxmlformats.org/officeDocument/2006/relationships/themeOverride" Target="../theme/themeOverride36.xml"/><Relationship Id="rId6" Type="http://schemas.openxmlformats.org/officeDocument/2006/relationships/notesSlide" Target="../notesSlides/notesSlide94.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94.wav" TargetMode="External"/><Relationship Id="rId9" Type="http://schemas.openxmlformats.org/officeDocument/2006/relationships/image" Target="../media/image6.png"/></Relationships>
</file>

<file path=ppt/slides/_rels/slide95.xml.rels><?xml version="1.0" encoding="UTF-8" standalone="yes"?>
<Relationships xmlns="http://schemas.openxmlformats.org/package/2006/relationships"><Relationship Id="rId8" Type="http://schemas.openxmlformats.org/officeDocument/2006/relationships/notesSlide" Target="../notesSlides/notesSlide95.xml"/><Relationship Id="rId3" Type="http://schemas.microsoft.com/office/2007/relationships/media" Target="file:///C:\amira-3.1.1\DATA\Nucleosome%20files\AAA%20FINAL%20STRUCTURE\Animations%202013\protamine_dna_2022\P1-P2_cis-relation.avi" TargetMode="External"/><Relationship Id="rId7" Type="http://schemas.openxmlformats.org/officeDocument/2006/relationships/slideLayout" Target="../slideLayouts/slideLayout7.xml"/><Relationship Id="rId2" Type="http://schemas.openxmlformats.org/officeDocument/2006/relationships/tags" Target="../tags/tag96.xml"/><Relationship Id="rId1" Type="http://schemas.openxmlformats.org/officeDocument/2006/relationships/themeOverride" Target="../theme/themeOverride37.xml"/><Relationship Id="rId6" Type="http://schemas.openxmlformats.org/officeDocument/2006/relationships/audio" Target="file:///C:\amira-3.1.1\DATA\Nucleosome%20files\AAA%20FINAL%20STRUCTURE\Animations%202013\protamine_dna_2022\slide_95.wav" TargetMode="External"/><Relationship Id="rId11" Type="http://schemas.openxmlformats.org/officeDocument/2006/relationships/image" Target="../media/image6.png"/><Relationship Id="rId5" Type="http://schemas.microsoft.com/office/2007/relationships/media" Target="file:///C:\amira-3.1.1\DATA\Nucleosome%20files\AAA%20FINAL%20STRUCTURE\Animations%202013\protamine_dna_2022\slide_95.wav" TargetMode="External"/><Relationship Id="rId10" Type="http://schemas.openxmlformats.org/officeDocument/2006/relationships/slide" Target="slide4.xml"/><Relationship Id="rId4" Type="http://schemas.openxmlformats.org/officeDocument/2006/relationships/video" Target="file:///C:\amira-3.1.1\DATA\Nucleosome%20files\AAA%20FINAL%20STRUCTURE\Animations%202013\protamine_dna_2022\P1-P2_cis-relation.avi" TargetMode="External"/><Relationship Id="rId9" Type="http://schemas.openxmlformats.org/officeDocument/2006/relationships/image" Target="../media/image68.png"/></Relationships>
</file>

<file path=ppt/slides/_rels/slide96.xml.rels><?xml version="1.0" encoding="UTF-8" standalone="yes"?>
<Relationships xmlns="http://schemas.openxmlformats.org/package/2006/relationships"><Relationship Id="rId8" Type="http://schemas.openxmlformats.org/officeDocument/2006/relationships/notesSlide" Target="../notesSlides/notesSlide96.xml"/><Relationship Id="rId3" Type="http://schemas.microsoft.com/office/2007/relationships/media" Target="file:///C:\amira-3.1.1\DATA\Nucleosome%20files\AAA%20FINAL%20STRUCTURE\Animations%202013\protamine_dna_2022\arg-and-disulfide.avi" TargetMode="External"/><Relationship Id="rId7" Type="http://schemas.openxmlformats.org/officeDocument/2006/relationships/slideLayout" Target="../slideLayouts/slideLayout7.xml"/><Relationship Id="rId2" Type="http://schemas.openxmlformats.org/officeDocument/2006/relationships/tags" Target="../tags/tag97.xml"/><Relationship Id="rId1" Type="http://schemas.openxmlformats.org/officeDocument/2006/relationships/themeOverride" Target="../theme/themeOverride38.xml"/><Relationship Id="rId6" Type="http://schemas.openxmlformats.org/officeDocument/2006/relationships/audio" Target="file:///C:\amira-3.1.1\DATA\Nucleosome%20files\AAA%20FINAL%20STRUCTURE\Animations%202013\protamine_dna_2022\slide_96.wav" TargetMode="External"/><Relationship Id="rId11" Type="http://schemas.openxmlformats.org/officeDocument/2006/relationships/image" Target="../media/image6.png"/><Relationship Id="rId5" Type="http://schemas.microsoft.com/office/2007/relationships/media" Target="file:///C:\amira-3.1.1\DATA\Nucleosome%20files\AAA%20FINAL%20STRUCTURE\Animations%202013\protamine_dna_2022\slide_96.wav" TargetMode="External"/><Relationship Id="rId10" Type="http://schemas.openxmlformats.org/officeDocument/2006/relationships/slide" Target="slide4.xml"/><Relationship Id="rId4" Type="http://schemas.openxmlformats.org/officeDocument/2006/relationships/video" Target="file:///C:\amira-3.1.1\DATA\Nucleosome%20files\AAA%20FINAL%20STRUCTURE\Animations%202013\protamine_dna_2022\arg-and-disulfide.avi" TargetMode="External"/><Relationship Id="rId9" Type="http://schemas.openxmlformats.org/officeDocument/2006/relationships/image" Target="../media/image69.png"/></Relationships>
</file>

<file path=ppt/slides/_rels/slide9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8.xml"/><Relationship Id="rId1" Type="http://schemas.openxmlformats.org/officeDocument/2006/relationships/themeOverride" Target="../theme/themeOverride39.xml"/><Relationship Id="rId5" Type="http://schemas.openxmlformats.org/officeDocument/2006/relationships/slide" Target="slide4.xml"/><Relationship Id="rId4"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lide_98.wav" TargetMode="External"/><Relationship Id="rId7" Type="http://schemas.openxmlformats.org/officeDocument/2006/relationships/image" Target="../media/image70.png"/><Relationship Id="rId2" Type="http://schemas.openxmlformats.org/officeDocument/2006/relationships/tags" Target="../tags/tag99.xml"/><Relationship Id="rId1" Type="http://schemas.openxmlformats.org/officeDocument/2006/relationships/themeOverride" Target="../theme/themeOverride40.xml"/><Relationship Id="rId6" Type="http://schemas.openxmlformats.org/officeDocument/2006/relationships/notesSlide" Target="../notesSlides/notesSlide98.xml"/><Relationship Id="rId5" Type="http://schemas.openxmlformats.org/officeDocument/2006/relationships/slideLayout" Target="../slideLayouts/slideLayout7.xml"/><Relationship Id="rId4" Type="http://schemas.openxmlformats.org/officeDocument/2006/relationships/audio" Target="file:///C:\amira-3.1.1\DATA\Nucleosome%20files\AAA%20FINAL%20STRUCTURE\Animations%202013\protamine_dna_2022\slide_98.wav" TargetMode="External"/><Relationship Id="rId9" Type="http://schemas.openxmlformats.org/officeDocument/2006/relationships/image" Target="../media/image6.png"/></Relationships>
</file>

<file path=ppt/slides/_rels/slide99.xml.rels><?xml version="1.0" encoding="UTF-8" standalone="yes"?>
<Relationships xmlns="http://schemas.openxmlformats.org/package/2006/relationships"><Relationship Id="rId8" Type="http://schemas.openxmlformats.org/officeDocument/2006/relationships/slide" Target="slide4.xml"/><Relationship Id="rId3" Type="http://schemas.microsoft.com/office/2007/relationships/media" Target="file:///C:\amira-3.1.1\DATA\Nucleosome%20files\AAA%20FINAL%20STRUCTURE\Animations%202013\protamine_dna_2022\schematic-shrink.avi" TargetMode="External"/><Relationship Id="rId7" Type="http://schemas.openxmlformats.org/officeDocument/2006/relationships/image" Target="../media/image71.png"/><Relationship Id="rId2" Type="http://schemas.openxmlformats.org/officeDocument/2006/relationships/tags" Target="../tags/tag100.xml"/><Relationship Id="rId1" Type="http://schemas.openxmlformats.org/officeDocument/2006/relationships/themeOverride" Target="../theme/themeOverride41.xml"/><Relationship Id="rId6" Type="http://schemas.openxmlformats.org/officeDocument/2006/relationships/notesSlide" Target="../notesSlides/notesSlide99.xml"/><Relationship Id="rId5" Type="http://schemas.openxmlformats.org/officeDocument/2006/relationships/slideLayout" Target="../slideLayouts/slideLayout7.xml"/><Relationship Id="rId4" Type="http://schemas.openxmlformats.org/officeDocument/2006/relationships/video" Target="file:///C:\amira-3.1.1\DATA\Nucleosome%20files\AAA%20FINAL%20STRUCTURE\Animations%202013\protamine_dna_2022\schematic-shrink.av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026"/>
          <p:cNvSpPr>
            <a:spLocks noGrp="1" noChangeArrowheads="1"/>
          </p:cNvSpPr>
          <p:nvPr>
            <p:ph type="ctrTitle"/>
          </p:nvPr>
        </p:nvSpPr>
        <p:spPr>
          <a:xfrm>
            <a:off x="685800" y="533400"/>
            <a:ext cx="7772400" cy="609600"/>
          </a:xfrm>
        </p:spPr>
        <p:txBody>
          <a:bodyPr/>
          <a:lstStyle/>
          <a:p>
            <a:pPr eaLnBrk="1" hangingPunct="1"/>
            <a:r>
              <a:rPr lang="en-US" sz="5400"/>
              <a:t>The Double Non-Helix</a:t>
            </a:r>
          </a:p>
        </p:txBody>
      </p:sp>
      <p:sp>
        <p:nvSpPr>
          <p:cNvPr id="3075" name="Rectangle 1027"/>
          <p:cNvSpPr>
            <a:spLocks noGrp="1" noChangeArrowheads="1"/>
          </p:cNvSpPr>
          <p:nvPr>
            <p:ph type="subTitle" idx="1"/>
          </p:nvPr>
        </p:nvSpPr>
        <p:spPr>
          <a:xfrm>
            <a:off x="1371600" y="2514600"/>
            <a:ext cx="6400800" cy="1295400"/>
          </a:xfrm>
        </p:spPr>
        <p:txBody>
          <a:bodyPr/>
          <a:lstStyle/>
          <a:p>
            <a:pPr eaLnBrk="1" hangingPunct="1"/>
            <a:r>
              <a:rPr lang="en-US" sz="4000"/>
              <a:t>The Probable Structure of the Protamine-DNA Complex</a:t>
            </a:r>
          </a:p>
        </p:txBody>
      </p:sp>
      <p:sp>
        <p:nvSpPr>
          <p:cNvPr id="3076" name="Text Box 1028"/>
          <p:cNvSpPr txBox="1">
            <a:spLocks noChangeArrowheads="1"/>
          </p:cNvSpPr>
          <p:nvPr/>
        </p:nvSpPr>
        <p:spPr bwMode="auto">
          <a:xfrm>
            <a:off x="1219200" y="4876800"/>
            <a:ext cx="6553200" cy="457200"/>
          </a:xfrm>
          <a:prstGeom prst="rect">
            <a:avLst/>
          </a:prstGeom>
          <a:noFill/>
          <a:ln w="9525">
            <a:noFill/>
            <a:miter lim="800000"/>
            <a:headEnd/>
            <a:tailEnd/>
          </a:ln>
        </p:spPr>
        <p:txBody>
          <a:bodyPr>
            <a:spAutoFit/>
          </a:bodyPr>
          <a:lstStyle/>
          <a:p>
            <a:pPr algn="ctr">
              <a:spcBef>
                <a:spcPct val="50000"/>
              </a:spcBef>
            </a:pPr>
            <a:r>
              <a:rPr lang="en-US" b="0"/>
              <a:t>By Ken Biegeleisen, M.D., Ph.D.</a:t>
            </a:r>
          </a:p>
        </p:txBody>
      </p:sp>
      <p:sp>
        <p:nvSpPr>
          <p:cNvPr id="3077" name="Text Box 1029"/>
          <p:cNvSpPr txBox="1">
            <a:spLocks noChangeArrowheads="1"/>
          </p:cNvSpPr>
          <p:nvPr/>
        </p:nvSpPr>
        <p:spPr bwMode="auto">
          <a:xfrm>
            <a:off x="1143000" y="5334000"/>
            <a:ext cx="6705600" cy="461665"/>
          </a:xfrm>
          <a:prstGeom prst="rect">
            <a:avLst/>
          </a:prstGeom>
          <a:noFill/>
          <a:ln w="9525">
            <a:noFill/>
            <a:miter lim="800000"/>
            <a:headEnd/>
            <a:tailEnd/>
          </a:ln>
        </p:spPr>
        <p:txBody>
          <a:bodyPr>
            <a:spAutoFit/>
          </a:bodyPr>
          <a:lstStyle/>
          <a:p>
            <a:pPr algn="ctr">
              <a:spcBef>
                <a:spcPct val="50000"/>
              </a:spcBef>
            </a:pPr>
            <a:r>
              <a:rPr lang="en-US" b="0" dirty="0">
                <a:hlinkClick r:id="rId5"/>
              </a:rPr>
              <a:t>kb@NotAHelix.net</a:t>
            </a:r>
            <a:endParaRPr lang="en-US" b="0" dirty="0"/>
          </a:p>
        </p:txBody>
      </p:sp>
      <p:sp>
        <p:nvSpPr>
          <p:cNvPr id="3078" name="Text Box 1030"/>
          <p:cNvSpPr txBox="1">
            <a:spLocks noChangeArrowheads="1"/>
          </p:cNvSpPr>
          <p:nvPr/>
        </p:nvSpPr>
        <p:spPr bwMode="auto">
          <a:xfrm>
            <a:off x="533400" y="1676400"/>
            <a:ext cx="7924800" cy="519113"/>
          </a:xfrm>
          <a:prstGeom prst="rect">
            <a:avLst/>
          </a:prstGeom>
          <a:noFill/>
          <a:ln w="9525">
            <a:noFill/>
            <a:miter lim="800000"/>
            <a:headEnd/>
            <a:tailEnd/>
          </a:ln>
        </p:spPr>
        <p:txBody>
          <a:bodyPr>
            <a:spAutoFit/>
          </a:bodyPr>
          <a:lstStyle/>
          <a:p>
            <a:pPr algn="ctr">
              <a:spcBef>
                <a:spcPct val="50000"/>
              </a:spcBef>
            </a:pPr>
            <a:r>
              <a:rPr lang="en-US" sz="2800" b="0"/>
              <a:t>Part II</a:t>
            </a:r>
          </a:p>
        </p:txBody>
      </p:sp>
      <p:sp>
        <p:nvSpPr>
          <p:cNvPr id="3079" name="Rectangle 1031"/>
          <p:cNvSpPr>
            <a:spLocks noChangeArrowheads="1"/>
          </p:cNvSpPr>
          <p:nvPr/>
        </p:nvSpPr>
        <p:spPr bwMode="auto">
          <a:xfrm>
            <a:off x="1752600" y="6477000"/>
            <a:ext cx="5638800" cy="228600"/>
          </a:xfrm>
          <a:prstGeom prst="rect">
            <a:avLst/>
          </a:prstGeom>
          <a:noFill/>
          <a:ln w="9525">
            <a:noFill/>
            <a:miter lim="800000"/>
            <a:headEnd/>
            <a:tailEnd/>
          </a:ln>
        </p:spPr>
        <p:txBody>
          <a:bodyPr anchor="ctr"/>
          <a:lstStyle/>
          <a:p>
            <a:pPr algn="ctr"/>
            <a:r>
              <a:rPr lang="en-US" sz="1800" b="0">
                <a:solidFill>
                  <a:schemeClr val="tx2"/>
                </a:solidFill>
              </a:rPr>
              <a:t>Copyright 2010, all rights reserved.</a:t>
            </a:r>
          </a:p>
        </p:txBody>
      </p:sp>
    </p:spTree>
    <p:custDataLst>
      <p:tags r:id="rId2"/>
    </p:custDataLst>
  </p:cSld>
  <p:clrMapOvr>
    <a:overrideClrMapping bg1="lt1" tx1="dk1" bg2="lt2" tx2="dk2" accent1="accent1" accent2="accent2" accent3="accent3" accent4="accent4" accent5="accent5" accent6="accent6" hlink="hlink" folHlink="folHlink"/>
  </p:clrMapOvr>
  <p:transition advClick="0" advTm="6000"/>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Program Files\Amira-3.1.1\data\nucleosome files\AAA FINAL STRUCTURE\Animations\Picture Files\whole structure\LARGE-top_view-5.jpg"/>
          <p:cNvPicPr preferRelativeResize="0">
            <a:picLocks noChangeArrowheads="1"/>
          </p:cNvPicPr>
          <p:nvPr/>
        </p:nvPicPr>
        <p:blipFill>
          <a:blip r:embed="rId7" cstate="print"/>
          <a:srcRect/>
          <a:stretch>
            <a:fillRect/>
          </a:stretch>
        </p:blipFill>
        <p:spPr bwMode="auto">
          <a:xfrm>
            <a:off x="1946275" y="684213"/>
            <a:ext cx="5256213" cy="5530850"/>
          </a:xfrm>
          <a:prstGeom prst="rect">
            <a:avLst/>
          </a:prstGeom>
          <a:noFill/>
          <a:ln w="9525">
            <a:solidFill>
              <a:schemeClr val="tx1"/>
            </a:solidFill>
            <a:miter lim="800000"/>
            <a:headEnd/>
            <a:tailEnd/>
          </a:ln>
        </p:spPr>
      </p:pic>
      <p:pic>
        <p:nvPicPr>
          <p:cNvPr id="13315" name="Picture 3" descr="C:\Program Files\Amira-3.1.1\data\nucleosome files\AAA FINAL STRUCTURE\Animations\Picture Files\whole structure\LARGE-move-1.jpg"/>
          <p:cNvPicPr preferRelativeResize="0">
            <a:picLocks noChangeArrowheads="1"/>
          </p:cNvPicPr>
          <p:nvPr/>
        </p:nvPicPr>
        <p:blipFill>
          <a:blip r:embed="rId8" cstate="print"/>
          <a:srcRect/>
          <a:stretch>
            <a:fillRect/>
          </a:stretch>
        </p:blipFill>
        <p:spPr bwMode="auto">
          <a:xfrm>
            <a:off x="1946275" y="684213"/>
            <a:ext cx="5256213" cy="5530850"/>
          </a:xfrm>
          <a:prstGeom prst="rect">
            <a:avLst/>
          </a:prstGeom>
          <a:noFill/>
          <a:ln w="9525">
            <a:solidFill>
              <a:schemeClr val="tx1"/>
            </a:solidFill>
            <a:miter lim="800000"/>
            <a:headEnd/>
            <a:tailEnd/>
          </a:ln>
        </p:spPr>
      </p:pic>
      <p:pic>
        <p:nvPicPr>
          <p:cNvPr id="41988" name="slide_10.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
        <p:nvSpPr>
          <p:cNvPr id="13317" name="Text Box 5"/>
          <p:cNvSpPr txBox="1">
            <a:spLocks noChangeArrowheads="1"/>
          </p:cNvSpPr>
          <p:nvPr/>
        </p:nvSpPr>
        <p:spPr bwMode="auto">
          <a:xfrm>
            <a:off x="76200" y="762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spTree>
    <p:custDataLst>
      <p:tags r:id="rId2"/>
    </p:custDataLst>
  </p:cSld>
  <p:clrMapOvr>
    <a:overrideClrMapping bg1="lt1" tx1="dk1" bg2="lt2" tx2="dk2" accent1="accent1" accent2="accent2" accent3="accent3" accent4="accent4" accent5="accent5" accent6="accent6" hlink="hlink" folHlink="folHlink"/>
  </p:clrMapOvr>
  <p:transition advClick="0"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38" fill="hold"/>
                                        <p:tgtEl>
                                          <p:spTgt spid="4198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9024">
                <p:cTn id="7" fill="hold" display="0">
                  <p:stCondLst>
                    <p:cond delay="indefinite"/>
                  </p:stCondLst>
                  <p:endCondLst>
                    <p:cond evt="onPrev" delay="0">
                      <p:tgtEl>
                        <p:sldTgt/>
                      </p:tgtEl>
                    </p:cond>
                    <p:cond evt="onStopAudio" delay="0">
                      <p:tgtEl>
                        <p:sldTgt/>
                      </p:tgtEl>
                    </p:cond>
                  </p:endCondLst>
                </p:cTn>
                <p:tgtEl>
                  <p:spTgt spid="41988"/>
                </p:tgtEl>
              </p:cMediaNode>
            </p:audio>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rotamine-DNA" descr="C:\Program Files\Amira-3.1.1\data\nucleosome files\AAA FINAL STRUCTURE\Animations\Picture Files\protein folding\prot-and-DNA streching\intercolate1-STILL.tif"/>
          <p:cNvPicPr>
            <a:picLocks noChangeAspect="1" noChangeArrowheads="1"/>
          </p:cNvPicPr>
          <p:nvPr/>
        </p:nvPicPr>
        <p:blipFill>
          <a:blip r:embed="rId7" cstate="print"/>
          <a:srcRect/>
          <a:stretch>
            <a:fillRect/>
          </a:stretch>
        </p:blipFill>
        <p:spPr bwMode="auto">
          <a:xfrm>
            <a:off x="1982788" y="684213"/>
            <a:ext cx="5365750" cy="5499100"/>
          </a:xfrm>
          <a:prstGeom prst="rect">
            <a:avLst/>
          </a:prstGeom>
          <a:noFill/>
          <a:ln w="9525">
            <a:solidFill>
              <a:schemeClr val="tx1"/>
            </a:solidFill>
            <a:miter lim="800000"/>
            <a:headEnd/>
            <a:tailEnd/>
          </a:ln>
        </p:spPr>
      </p:pic>
      <p:grpSp>
        <p:nvGrpSpPr>
          <p:cNvPr id="2" name="Salt bridges"/>
          <p:cNvGrpSpPr>
            <a:grpSpLocks/>
          </p:cNvGrpSpPr>
          <p:nvPr/>
        </p:nvGrpSpPr>
        <p:grpSpPr bwMode="auto">
          <a:xfrm>
            <a:off x="4314825" y="3381375"/>
            <a:ext cx="1247775" cy="885825"/>
            <a:chOff x="2718" y="2130"/>
            <a:chExt cx="786" cy="558"/>
          </a:xfrm>
        </p:grpSpPr>
        <p:sp>
          <p:nvSpPr>
            <p:cNvPr id="105478" name="Line 4"/>
            <p:cNvSpPr>
              <a:spLocks noChangeShapeType="1"/>
            </p:cNvSpPr>
            <p:nvPr/>
          </p:nvSpPr>
          <p:spPr bwMode="auto">
            <a:xfrm flipV="1">
              <a:off x="3120" y="2496"/>
              <a:ext cx="384" cy="192"/>
            </a:xfrm>
            <a:prstGeom prst="line">
              <a:avLst/>
            </a:prstGeom>
            <a:noFill/>
            <a:ln w="25400">
              <a:solidFill>
                <a:srgbClr val="0000FF"/>
              </a:solidFill>
              <a:prstDash val="sysDot"/>
              <a:round/>
              <a:headEnd/>
              <a:tailEnd/>
            </a:ln>
          </p:spPr>
          <p:txBody>
            <a:bodyPr/>
            <a:lstStyle/>
            <a:p>
              <a:endParaRPr lang="en-US"/>
            </a:p>
          </p:txBody>
        </p:sp>
        <p:sp>
          <p:nvSpPr>
            <p:cNvPr id="105479" name="Line 6"/>
            <p:cNvSpPr>
              <a:spLocks noChangeShapeType="1"/>
            </p:cNvSpPr>
            <p:nvPr/>
          </p:nvSpPr>
          <p:spPr bwMode="auto">
            <a:xfrm flipV="1">
              <a:off x="2718" y="2130"/>
              <a:ext cx="432" cy="144"/>
            </a:xfrm>
            <a:prstGeom prst="line">
              <a:avLst/>
            </a:prstGeom>
            <a:noFill/>
            <a:ln w="25400">
              <a:solidFill>
                <a:srgbClr val="0000FF"/>
              </a:solidFill>
              <a:prstDash val="sysDot"/>
              <a:round/>
              <a:headEnd/>
              <a:tailEnd/>
            </a:ln>
          </p:spPr>
          <p:txBody>
            <a:bodyPr/>
            <a:lstStyle/>
            <a:p>
              <a:endParaRPr lang="en-US"/>
            </a:p>
          </p:txBody>
        </p:sp>
      </p:grpSp>
      <p:sp>
        <p:nvSpPr>
          <p:cNvPr id="105476" name="Transit"/>
          <p:cNvSpPr txBox="1">
            <a:spLocks noChangeArrowheads="1"/>
          </p:cNvSpPr>
          <p:nvPr/>
        </p:nvSpPr>
        <p:spPr bwMode="auto">
          <a:xfrm>
            <a:off x="76200" y="746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136201" name="slide_100.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7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6201"/>
                                        </p:tgtEl>
                                      </p:cBhvr>
                                    </p:cmd>
                                  </p:childTnLst>
                                </p:cTn>
                              </p:par>
                              <p:par>
                                <p:cTn id="7" presetID="1" presetClass="entr" presetSubtype="0" fill="hold" nodeType="withEffect">
                                  <p:stCondLst>
                                    <p:cond delay="35000"/>
                                  </p:stCondLst>
                                  <p:childTnLst>
                                    <p:set>
                                      <p:cBhvr>
                                        <p:cTn id="8" dur="1" fill="hold">
                                          <p:stCondLst>
                                            <p:cond delay="499"/>
                                          </p:stCondLst>
                                        </p:cTn>
                                        <p:tgtEl>
                                          <p:spTgt spid="2"/>
                                        </p:tgtEl>
                                        <p:attrNameLst>
                                          <p:attrName>style.visibility</p:attrName>
                                        </p:attrNameLst>
                                      </p:cBhvr>
                                      <p:to>
                                        <p:strVal val="visible"/>
                                      </p:to>
                                    </p:set>
                                  </p:childTnLst>
                                </p:cTn>
                              </p:par>
                              <p:par>
                                <p:cTn id="9" presetID="10" presetClass="exit" presetSubtype="0" fill="hold" nodeType="withEffect">
                                  <p:stCondLst>
                                    <p:cond delay="37000"/>
                                  </p:stCondLst>
                                  <p:childTnLst>
                                    <p:animEffect transition="out" filter="fade">
                                      <p:cBhvr>
                                        <p:cTn id="10" dur="3000"/>
                                        <p:tgtEl>
                                          <p:spTgt spid="2"/>
                                        </p:tgtEl>
                                      </p:cBhvr>
                                    </p:animEffect>
                                    <p:set>
                                      <p:cBhvr>
                                        <p:cTn id="11" dur="1" fill="hold">
                                          <p:stCondLst>
                                            <p:cond delay="29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4146">
                <p:cTn id="12" fill="hold" display="0">
                  <p:stCondLst>
                    <p:cond delay="indefinite"/>
                  </p:stCondLst>
                  <p:endCondLst>
                    <p:cond evt="onPrev" delay="0">
                      <p:tgtEl>
                        <p:sldTgt/>
                      </p:tgtEl>
                    </p:cond>
                    <p:cond evt="onStopAudio" delay="0">
                      <p:tgtEl>
                        <p:sldTgt/>
                      </p:tgtEl>
                    </p:cond>
                  </p:endCondLst>
                </p:cTn>
                <p:tgtEl>
                  <p:spTgt spid="136201"/>
                </p:tgtEl>
              </p:cMediaNode>
            </p:audio>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2" name="intercolate.avi">
            <a:hlinkClick r:id="" action="ppaction://media"/>
          </p:cNvPr>
          <p:cNvPicPr>
            <a:picLocks noChangeAspect="1" noChangeArrowheads="1"/>
          </p:cNvPicPr>
          <p:nvPr>
            <a:vide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1982788" y="684213"/>
            <a:ext cx="5365750" cy="5499100"/>
          </a:xfrm>
          <a:prstGeom prst="rect">
            <a:avLst/>
          </a:prstGeom>
          <a:noFill/>
          <a:ln w="9525">
            <a:solidFill>
              <a:schemeClr val="tx1"/>
            </a:solidFill>
            <a:miter lim="800000"/>
            <a:headEnd/>
            <a:tailEnd/>
          </a:ln>
        </p:spPr>
      </p:pic>
      <p:sp>
        <p:nvSpPr>
          <p:cNvPr id="106499" name="Transit"/>
          <p:cNvSpPr txBox="1">
            <a:spLocks noChangeArrowheads="1"/>
          </p:cNvSpPr>
          <p:nvPr/>
        </p:nvSpPr>
        <p:spPr bwMode="auto">
          <a:xfrm>
            <a:off x="76200" y="746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pic>
        <p:nvPicPr>
          <p:cNvPr id="138244" name="slide_101.wav">
            <a:hlinkClick r:id="" action="ppaction://media"/>
          </p:cNvPr>
          <p:cNvPicPr>
            <a:picLocks noChangeAspect="1" noChangeArrowheads="1"/>
          </p:cNvPicPr>
          <p:nvPr>
            <a:audioFile r:link="rId6"/>
            <p:extLst>
              <p:ext uri="{DAA4B4D4-6D71-4841-9C94-3DE7FCFB9230}">
                <p14:media xmlns:p14="http://schemas.microsoft.com/office/powerpoint/2010/main" r:link="rId5"/>
              </p:ext>
            </p:extLst>
          </p:nvPr>
        </p:nvPicPr>
        <p:blipFill>
          <a:blip r:embed="rId11"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2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8244"/>
                                        </p:tgtEl>
                                      </p:cBhvr>
                                    </p:cmd>
                                  </p:childTnLst>
                                </p:cTn>
                              </p:par>
                              <p:par>
                                <p:cTn id="7" presetID="1" presetClass="mediacall" presetSubtype="0" fill="hold" nodeType="withEffect">
                                  <p:stCondLst>
                                    <p:cond delay="0"/>
                                  </p:stCondLst>
                                  <p:childTnLst>
                                    <p:cmd type="call" cmd="playFrom(0.0)">
                                      <p:cBhvr>
                                        <p:cTn id="8" dur="2666" fill="hold"/>
                                        <p:tgtEl>
                                          <p:spTgt spid="13824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1463">
                <p:cTn id="9" fill="hold" display="0">
                  <p:stCondLst>
                    <p:cond delay="indefinite"/>
                  </p:stCondLst>
                  <p:endCondLst>
                    <p:cond evt="onPrev" delay="0">
                      <p:tgtEl>
                        <p:sldTgt/>
                      </p:tgtEl>
                    </p:cond>
                    <p:cond evt="onStopAudio" delay="0">
                      <p:tgtEl>
                        <p:sldTgt/>
                      </p:tgtEl>
                    </p:cond>
                  </p:endCondLst>
                </p:cTn>
                <p:tgtEl>
                  <p:spTgt spid="138244"/>
                </p:tgtEl>
              </p:cMediaNode>
            </p:audio>
            <p:video>
              <p:cMediaNode>
                <p:cTn id="10" fill="hold" display="0">
                  <p:stCondLst>
                    <p:cond delay="indefinite"/>
                  </p:stCondLst>
                  <p:endCondLst>
                    <p:cond evt="onPrev" delay="0">
                      <p:tgtEl>
                        <p:sldTgt/>
                      </p:tgtEl>
                    </p:cond>
                  </p:endCondLst>
                </p:cTn>
                <p:tgtEl>
                  <p:spTgt spid="138242"/>
                </p:tgtEl>
              </p:cMediaNode>
            </p:video>
            <p:seq concurrent="1" nextAc="seek">
              <p:cTn id="11" restart="whenNotActive" fill="hold" evtFilter="cancelBubble" nodeType="interactiveSeq">
                <p:stCondLst>
                  <p:cond evt="onClick" delay="0">
                    <p:tgtEl>
                      <p:spTgt spid="138242"/>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138242"/>
                                        </p:tgtEl>
                                      </p:cBhvr>
                                    </p:cmd>
                                  </p:childTnLst>
                                </p:cTn>
                              </p:par>
                            </p:childTnLst>
                          </p:cTn>
                        </p:par>
                      </p:childTnLst>
                    </p:cTn>
                  </p:par>
                </p:childTnLst>
              </p:cTn>
              <p:nextCondLst>
                <p:cond evt="onClick" delay="0">
                  <p:tgtEl>
                    <p:spTgt spid="138242"/>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Picture" descr="C:\Program Files\Amira-3.1.1\data\nucleosome files\AAA FINAL STRUCTURE\Animations\Picture Files\protein folding\prot-and-DNA streching\intercolate80-LABEL.tif"/>
          <p:cNvPicPr>
            <a:picLocks noChangeAspect="1" noChangeArrowheads="1"/>
          </p:cNvPicPr>
          <p:nvPr/>
        </p:nvPicPr>
        <p:blipFill>
          <a:blip r:embed="rId7" cstate="print"/>
          <a:srcRect/>
          <a:stretch>
            <a:fillRect/>
          </a:stretch>
        </p:blipFill>
        <p:spPr bwMode="auto">
          <a:xfrm>
            <a:off x="1982788" y="684213"/>
            <a:ext cx="5365750" cy="5499100"/>
          </a:xfrm>
          <a:prstGeom prst="rect">
            <a:avLst/>
          </a:prstGeom>
          <a:noFill/>
          <a:ln w="9525">
            <a:solidFill>
              <a:schemeClr val="tx1"/>
            </a:solidFill>
            <a:miter lim="800000"/>
            <a:headEnd/>
            <a:tailEnd/>
          </a:ln>
        </p:spPr>
      </p:pic>
      <p:sp>
        <p:nvSpPr>
          <p:cNvPr id="107523" name="Transit"/>
          <p:cNvSpPr txBox="1">
            <a:spLocks noChangeArrowheads="1"/>
          </p:cNvSpPr>
          <p:nvPr/>
        </p:nvSpPr>
        <p:spPr bwMode="auto">
          <a:xfrm>
            <a:off x="76200" y="746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140292" name="slide_102.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322" fill="hold"/>
                                        <p:tgtEl>
                                          <p:spTgt spid="14029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Next" delay="0">
                      <p:tgtEl>
                        <p:sldTgt/>
                      </p:tgtEl>
                    </p:cond>
                    <p:cond evt="onPrev" delay="0">
                      <p:tgtEl>
                        <p:sldTgt/>
                      </p:tgtEl>
                    </p:cond>
                    <p:cond evt="onStopAudio" delay="0">
                      <p:tgtEl>
                        <p:sldTgt/>
                      </p:tgtEl>
                    </p:cond>
                  </p:endCondLst>
                </p:cTn>
                <p:tgtEl>
                  <p:spTgt spid="140292"/>
                </p:tgtEl>
              </p:cMediaNode>
            </p:audio>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6" name="shrink.avi">
            <a:hlinkClick r:id="" action="ppaction://media"/>
          </p:cNvPr>
          <p:cNvPicPr>
            <a:picLocks noChangeAspect="1" noChangeArrowheads="1"/>
          </p:cNvPicPr>
          <p:nvPr>
            <a:vide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1982788" y="684213"/>
            <a:ext cx="5365750" cy="5499100"/>
          </a:xfrm>
          <a:prstGeom prst="rect">
            <a:avLst/>
          </a:prstGeom>
          <a:noFill/>
          <a:ln w="9525">
            <a:solidFill>
              <a:schemeClr val="tx1"/>
            </a:solidFill>
            <a:miter lim="800000"/>
            <a:headEnd/>
            <a:tailEnd/>
          </a:ln>
        </p:spPr>
      </p:pic>
      <p:sp>
        <p:nvSpPr>
          <p:cNvPr id="108547" name="Transit"/>
          <p:cNvSpPr txBox="1">
            <a:spLocks noChangeArrowheads="1"/>
          </p:cNvSpPr>
          <p:nvPr/>
        </p:nvSpPr>
        <p:spPr bwMode="auto">
          <a:xfrm>
            <a:off x="76200" y="746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pic>
        <p:nvPicPr>
          <p:cNvPr id="144388" name="slide_103.wav">
            <a:hlinkClick r:id="" action="ppaction://media"/>
          </p:cNvPr>
          <p:cNvPicPr>
            <a:picLocks noChangeAspect="1" noChangeArrowheads="1"/>
          </p:cNvPicPr>
          <p:nvPr>
            <a:audioFile r:link="rId6"/>
            <p:extLst>
              <p:ext uri="{DAA4B4D4-6D71-4841-9C94-3DE7FCFB9230}">
                <p14:media xmlns:p14="http://schemas.microsoft.com/office/powerpoint/2010/main" r:link="rId5"/>
              </p:ext>
            </p:extLst>
          </p:nvPr>
        </p:nvPicPr>
        <p:blipFill>
          <a:blip r:embed="rId11"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411" fill="hold"/>
                                        <p:tgtEl>
                                          <p:spTgt spid="144388"/>
                                        </p:tgtEl>
                                      </p:cBhvr>
                                    </p:cmd>
                                  </p:childTnLst>
                                </p:cTn>
                              </p:par>
                              <p:par>
                                <p:cTn id="7" presetID="1" presetClass="mediacall" presetSubtype="0" fill="hold" nodeType="withEffect">
                                  <p:stCondLst>
                                    <p:cond delay="8000"/>
                                  </p:stCondLst>
                                  <p:childTnLst>
                                    <p:cmd type="call" cmd="playFrom(0.0)">
                                      <p:cBhvr>
                                        <p:cTn id="8" dur="733" fill="hold"/>
                                        <p:tgtEl>
                                          <p:spTgt spid="14438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3902">
                <p:cTn id="9" fill="hold" display="0">
                  <p:stCondLst>
                    <p:cond delay="indefinite"/>
                  </p:stCondLst>
                  <p:endCondLst>
                    <p:cond evt="onPrev" delay="0">
                      <p:tgtEl>
                        <p:sldTgt/>
                      </p:tgtEl>
                    </p:cond>
                    <p:cond evt="onStopAudio" delay="0">
                      <p:tgtEl>
                        <p:sldTgt/>
                      </p:tgtEl>
                    </p:cond>
                  </p:endCondLst>
                </p:cTn>
                <p:tgtEl>
                  <p:spTgt spid="144388"/>
                </p:tgtEl>
              </p:cMediaNode>
            </p:audio>
            <p:video>
              <p:cMediaNode>
                <p:cTn id="10" fill="hold" display="0">
                  <p:stCondLst>
                    <p:cond delay="indefinite"/>
                  </p:stCondLst>
                  <p:endCondLst>
                    <p:cond evt="onPrev" delay="0">
                      <p:tgtEl>
                        <p:sldTgt/>
                      </p:tgtEl>
                    </p:cond>
                  </p:endCondLst>
                </p:cTn>
                <p:tgtEl>
                  <p:spTgt spid="144386"/>
                </p:tgtEl>
              </p:cMediaNode>
            </p:video>
            <p:seq concurrent="1" nextAc="seek">
              <p:cTn id="11" restart="whenNotActive" fill="hold" evtFilter="cancelBubble" nodeType="interactiveSeq">
                <p:stCondLst>
                  <p:cond evt="onClick" delay="0">
                    <p:tgtEl>
                      <p:spTgt spid="144386"/>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144386"/>
                                        </p:tgtEl>
                                      </p:cBhvr>
                                    </p:cmd>
                                  </p:childTnLst>
                                </p:cTn>
                              </p:par>
                            </p:childTnLst>
                          </p:cTn>
                        </p:par>
                      </p:childTnLst>
                    </p:cTn>
                  </p:par>
                </p:childTnLst>
              </p:cTn>
              <p:nextCondLst>
                <p:cond evt="onClick" delay="0">
                  <p:tgtEl>
                    <p:spTgt spid="144386"/>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Picture 2" descr="C:\Program Files\Amira-3.1.1\data\nucleosome files\AAA FINAL STRUCTURE\Animations\Picture Files\protein folding\prot-and-DNA streching\shrink-81-LABEL.tif"/>
          <p:cNvPicPr>
            <a:picLocks noChangeAspect="1" noChangeArrowheads="1"/>
          </p:cNvPicPr>
          <p:nvPr/>
        </p:nvPicPr>
        <p:blipFill>
          <a:blip r:embed="rId7" cstate="print"/>
          <a:srcRect/>
          <a:stretch>
            <a:fillRect/>
          </a:stretch>
        </p:blipFill>
        <p:spPr bwMode="auto">
          <a:xfrm>
            <a:off x="1982788" y="684213"/>
            <a:ext cx="5365750" cy="5499100"/>
          </a:xfrm>
          <a:prstGeom prst="rect">
            <a:avLst/>
          </a:prstGeom>
          <a:noFill/>
          <a:ln w="9525">
            <a:solidFill>
              <a:schemeClr val="tx1"/>
            </a:solidFill>
            <a:miter lim="800000"/>
            <a:headEnd/>
            <a:tailEnd/>
          </a:ln>
        </p:spPr>
      </p:pic>
      <p:sp>
        <p:nvSpPr>
          <p:cNvPr id="109571" name="Text Box 3"/>
          <p:cNvSpPr txBox="1">
            <a:spLocks noChangeArrowheads="1"/>
          </p:cNvSpPr>
          <p:nvPr/>
        </p:nvSpPr>
        <p:spPr bwMode="auto">
          <a:xfrm>
            <a:off x="76200" y="746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146436" name="slide_104.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1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239" fill="hold"/>
                                        <p:tgtEl>
                                          <p:spTgt spid="14643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0244">
                <p:cTn id="7" fill="hold" display="0">
                  <p:stCondLst>
                    <p:cond delay="indefinite"/>
                  </p:stCondLst>
                  <p:endCondLst>
                    <p:cond evt="onPrev" delay="0">
                      <p:tgtEl>
                        <p:sldTgt/>
                      </p:tgtEl>
                    </p:cond>
                    <p:cond evt="onStopAudio" delay="0">
                      <p:tgtEl>
                        <p:sldTgt/>
                      </p:tgtEl>
                    </p:cond>
                  </p:endCondLst>
                </p:cTn>
                <p:tgtEl>
                  <p:spTgt spid="146436"/>
                </p:tgtEl>
              </p:cMediaNode>
            </p:audio>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685800" y="2743200"/>
            <a:ext cx="7772400" cy="1143000"/>
          </a:xfrm>
        </p:spPr>
        <p:txBody>
          <a:bodyPr/>
          <a:lstStyle/>
          <a:p>
            <a:pPr eaLnBrk="1" hangingPunct="1"/>
            <a:r>
              <a:rPr lang="en-US"/>
              <a:t>Deducing the structure of the Protamine-DNA complex from the known dimensions of the “classic” double-helix, and of the </a:t>
            </a:r>
            <a:r>
              <a:rPr lang="en-US">
                <a:sym typeface="Symbol" pitchFamily="18" charset="2"/>
              </a:rPr>
              <a:t>-sheet.</a:t>
            </a:r>
            <a:endParaRPr lang="en-US"/>
          </a:p>
        </p:txBody>
      </p:sp>
      <p:sp>
        <p:nvSpPr>
          <p:cNvPr id="110595" name="Text Box 3"/>
          <p:cNvSpPr txBox="1">
            <a:spLocks noChangeArrowheads="1"/>
          </p:cNvSpPr>
          <p:nvPr/>
        </p:nvSpPr>
        <p:spPr bwMode="auto">
          <a:xfrm>
            <a:off x="76200" y="746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181252" name="slide_105.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8" cstate="print"/>
          <a:srcRect/>
          <a:stretch>
            <a:fillRect/>
          </a:stretch>
        </p:blipFill>
        <p:spPr bwMode="auto">
          <a:xfrm>
            <a:off x="87630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1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884" fill="hold"/>
                                        <p:tgtEl>
                                          <p:spTgt spid="18125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6585">
                <p:cTn id="7" fill="hold" display="0">
                  <p:stCondLst>
                    <p:cond delay="indefinite"/>
                  </p:stCondLst>
                  <p:endCondLst>
                    <p:cond evt="onNext" delay="0">
                      <p:tgtEl>
                        <p:sldTgt/>
                      </p:tgtEl>
                    </p:cond>
                    <p:cond evt="onPrev" delay="0">
                      <p:tgtEl>
                        <p:sldTgt/>
                      </p:tgtEl>
                    </p:cond>
                    <p:cond evt="onStopAudio" delay="0">
                      <p:tgtEl>
                        <p:sldTgt/>
                      </p:tgtEl>
                    </p:cond>
                  </p:endCondLst>
                </p:cTn>
                <p:tgtEl>
                  <p:spTgt spid="181252"/>
                </p:tgtEl>
              </p:cMediaNode>
            </p:audio>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274" name="3BNA-new.avi">
            <a:hlinkClick r:id="" action="ppaction://media"/>
          </p:cNvPr>
          <p:cNvPicPr>
            <a:picLocks noChangeAspect="1" noChangeArrowheads="1"/>
          </p:cNvPicPr>
          <p:nvPr>
            <a:vide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2498725" y="1233488"/>
            <a:ext cx="4144963" cy="4389437"/>
          </a:xfrm>
          <a:prstGeom prst="rect">
            <a:avLst/>
          </a:prstGeom>
          <a:noFill/>
          <a:ln w="9525">
            <a:solidFill>
              <a:schemeClr val="tx1"/>
            </a:solidFill>
            <a:miter lim="800000"/>
            <a:headEnd/>
            <a:tailEnd/>
          </a:ln>
        </p:spPr>
      </p:pic>
      <p:sp>
        <p:nvSpPr>
          <p:cNvPr id="111619" name="Transit"/>
          <p:cNvSpPr txBox="1">
            <a:spLocks noChangeArrowheads="1"/>
          </p:cNvSpPr>
          <p:nvPr/>
        </p:nvSpPr>
        <p:spPr bwMode="auto">
          <a:xfrm>
            <a:off x="76200" y="746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pic>
        <p:nvPicPr>
          <p:cNvPr id="182276" name="slide_106.wav">
            <a:hlinkClick r:id="" action="ppaction://media"/>
          </p:cNvPr>
          <p:cNvPicPr>
            <a:picLocks noChangeAspect="1" noChangeArrowheads="1"/>
          </p:cNvPicPr>
          <p:nvPr>
            <a:audioFile r:link="rId6"/>
            <p:extLst>
              <p:ext uri="{DAA4B4D4-6D71-4841-9C94-3DE7FCFB9230}">
                <p14:media xmlns:p14="http://schemas.microsoft.com/office/powerpoint/2010/main" r:link="rId5"/>
              </p:ext>
            </p:extLst>
          </p:nvPr>
        </p:nvPicPr>
        <p:blipFill>
          <a:blip r:embed="rId11" cstate="print"/>
          <a:srcRect/>
          <a:stretch>
            <a:fillRect/>
          </a:stretch>
        </p:blipFill>
        <p:spPr bwMode="auto">
          <a:xfrm>
            <a:off x="87630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212" fill="hold"/>
                                        <p:tgtEl>
                                          <p:spTgt spid="182276"/>
                                        </p:tgtEl>
                                      </p:cBhvr>
                                    </p:cmd>
                                  </p:childTnLst>
                                </p:cTn>
                              </p:par>
                              <p:par>
                                <p:cTn id="7" presetID="1" presetClass="mediacall" presetSubtype="0" fill="hold" nodeType="withEffect">
                                  <p:stCondLst>
                                    <p:cond delay="0"/>
                                  </p:stCondLst>
                                  <p:childTnLst>
                                    <p:cmd type="call" cmd="playFrom(0.0)">
                                      <p:cBhvr>
                                        <p:cTn id="8" dur="6600" fill="hold"/>
                                        <p:tgtEl>
                                          <p:spTgt spid="18227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7805">
                <p:cTn id="9" fill="hold" display="0">
                  <p:stCondLst>
                    <p:cond delay="indefinite"/>
                  </p:stCondLst>
                  <p:endCondLst>
                    <p:cond evt="onPrev" delay="0">
                      <p:tgtEl>
                        <p:sldTgt/>
                      </p:tgtEl>
                    </p:cond>
                    <p:cond evt="onStopAudio" delay="0">
                      <p:tgtEl>
                        <p:sldTgt/>
                      </p:tgtEl>
                    </p:cond>
                  </p:endCondLst>
                </p:cTn>
                <p:tgtEl>
                  <p:spTgt spid="182276"/>
                </p:tgtEl>
              </p:cMediaNode>
            </p:audio>
            <p:video>
              <p:cMediaNode>
                <p:cTn id="10" repeatCount="indefinite" fill="hold" display="0">
                  <p:stCondLst>
                    <p:cond delay="indefinite"/>
                  </p:stCondLst>
                  <p:endCondLst>
                    <p:cond evt="onPrev" delay="0">
                      <p:tgtEl>
                        <p:sldTgt/>
                      </p:tgtEl>
                    </p:cond>
                  </p:endCondLst>
                </p:cTn>
                <p:tgtEl>
                  <p:spTgt spid="182274"/>
                </p:tgtEl>
              </p:cMediaNode>
            </p:video>
            <p:seq concurrent="1" nextAc="seek">
              <p:cTn id="11" restart="whenNotActive" fill="hold" evtFilter="cancelBubble" nodeType="interactiveSeq">
                <p:stCondLst>
                  <p:cond evt="onClick" delay="0">
                    <p:tgtEl>
                      <p:spTgt spid="182274"/>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182274"/>
                                        </p:tgtEl>
                                      </p:cBhvr>
                                    </p:cmd>
                                  </p:childTnLst>
                                </p:cTn>
                              </p:par>
                            </p:childTnLst>
                          </p:cTn>
                        </p:par>
                      </p:childTnLst>
                    </p:cTn>
                  </p:par>
                </p:childTnLst>
              </p:cTn>
              <p:nextCondLst>
                <p:cond evt="onClick" delay="0">
                  <p:tgtEl>
                    <p:spTgt spid="182274"/>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 descr="C:\Program Files\Amira-3.1.1\data\nucleosome files\AAA FINAL STRUCTURE\Animations\Picture Files\BNA-P-to-P-2.tif"/>
          <p:cNvPicPr preferRelativeResize="0">
            <a:picLocks noChangeArrowheads="1"/>
          </p:cNvPicPr>
          <p:nvPr/>
        </p:nvPicPr>
        <p:blipFill>
          <a:blip r:embed="rId7" cstate="print"/>
          <a:srcRect/>
          <a:stretch>
            <a:fillRect/>
          </a:stretch>
        </p:blipFill>
        <p:spPr bwMode="auto">
          <a:xfrm>
            <a:off x="2493963" y="1233488"/>
            <a:ext cx="4140200" cy="4387850"/>
          </a:xfrm>
          <a:prstGeom prst="rect">
            <a:avLst/>
          </a:prstGeom>
          <a:noFill/>
          <a:ln w="9525">
            <a:solidFill>
              <a:schemeClr val="tx1"/>
            </a:solidFill>
            <a:miter lim="800000"/>
            <a:headEnd/>
            <a:tailEnd/>
          </a:ln>
        </p:spPr>
      </p:pic>
      <p:sp>
        <p:nvSpPr>
          <p:cNvPr id="112643" name="Text Box 3"/>
          <p:cNvSpPr txBox="1">
            <a:spLocks noChangeArrowheads="1"/>
          </p:cNvSpPr>
          <p:nvPr/>
        </p:nvSpPr>
        <p:spPr bwMode="auto">
          <a:xfrm>
            <a:off x="76200" y="746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184324" name="slide_107.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87630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2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466" fill="hold"/>
                                        <p:tgtEl>
                                          <p:spTgt spid="18432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Next" delay="0">
                      <p:tgtEl>
                        <p:sldTgt/>
                      </p:tgtEl>
                    </p:cond>
                    <p:cond evt="onPrev" delay="0">
                      <p:tgtEl>
                        <p:sldTgt/>
                      </p:tgtEl>
                    </p:cond>
                    <p:cond evt="onStopAudio" delay="0">
                      <p:tgtEl>
                        <p:sldTgt/>
                      </p:tgtEl>
                    </p:cond>
                  </p:endCondLst>
                </p:cTn>
                <p:tgtEl>
                  <p:spTgt spid="184324"/>
                </p:tgtEl>
              </p:cMediaNode>
            </p:audio>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2" descr="C:\Program Files\Amira-3.1.1\data\nucleosome files\AAA FINAL STRUCTURE\Animations\Picture Files\BNA-P-to-P-3.tif"/>
          <p:cNvPicPr preferRelativeResize="0">
            <a:picLocks noChangeArrowheads="1"/>
          </p:cNvPicPr>
          <p:nvPr/>
        </p:nvPicPr>
        <p:blipFill>
          <a:blip r:embed="rId7" cstate="print"/>
          <a:srcRect/>
          <a:stretch>
            <a:fillRect/>
          </a:stretch>
        </p:blipFill>
        <p:spPr bwMode="auto">
          <a:xfrm>
            <a:off x="2493963" y="1233488"/>
            <a:ext cx="4140200" cy="4387850"/>
          </a:xfrm>
          <a:prstGeom prst="rect">
            <a:avLst/>
          </a:prstGeom>
          <a:noFill/>
          <a:ln w="9525">
            <a:solidFill>
              <a:schemeClr val="tx1"/>
            </a:solidFill>
            <a:miter lim="800000"/>
            <a:headEnd/>
            <a:tailEnd/>
          </a:ln>
        </p:spPr>
      </p:pic>
      <p:sp>
        <p:nvSpPr>
          <p:cNvPr id="113667" name="Text Box 3"/>
          <p:cNvSpPr txBox="1">
            <a:spLocks noChangeArrowheads="1"/>
          </p:cNvSpPr>
          <p:nvPr/>
        </p:nvSpPr>
        <p:spPr bwMode="auto">
          <a:xfrm>
            <a:off x="76200" y="746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186372" name="slide_108.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87630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3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533" fill="hold"/>
                                        <p:tgtEl>
                                          <p:spTgt spid="18637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7805">
                <p:cTn id="7" fill="hold" display="0">
                  <p:stCondLst>
                    <p:cond delay="indefinite"/>
                  </p:stCondLst>
                  <p:endCondLst>
                    <p:cond evt="onNext" delay="0">
                      <p:tgtEl>
                        <p:sldTgt/>
                      </p:tgtEl>
                    </p:cond>
                    <p:cond evt="onPrev" delay="0">
                      <p:tgtEl>
                        <p:sldTgt/>
                      </p:tgtEl>
                    </p:cond>
                    <p:cond evt="onStopAudio" delay="0">
                      <p:tgtEl>
                        <p:sldTgt/>
                      </p:tgtEl>
                    </p:cond>
                  </p:endCondLst>
                </p:cTn>
                <p:tgtEl>
                  <p:spTgt spid="186372"/>
                </p:tgtEl>
              </p:cMediaNode>
            </p:audio>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2" descr="C:\Program Files\Amira-3.1.1\data\nucleosome files\AAA FINAL STRUCTURE\Animations\Picture Files\BNA-P-to-P-4.tif"/>
          <p:cNvPicPr preferRelativeResize="0">
            <a:picLocks noChangeArrowheads="1"/>
          </p:cNvPicPr>
          <p:nvPr/>
        </p:nvPicPr>
        <p:blipFill>
          <a:blip r:embed="rId7" cstate="print"/>
          <a:srcRect/>
          <a:stretch>
            <a:fillRect/>
          </a:stretch>
        </p:blipFill>
        <p:spPr bwMode="auto">
          <a:xfrm>
            <a:off x="2493963" y="1233488"/>
            <a:ext cx="4140200" cy="4387850"/>
          </a:xfrm>
          <a:prstGeom prst="rect">
            <a:avLst/>
          </a:prstGeom>
          <a:noFill/>
          <a:ln w="9525">
            <a:solidFill>
              <a:schemeClr val="tx1"/>
            </a:solidFill>
            <a:miter lim="800000"/>
            <a:headEnd/>
            <a:tailEnd/>
          </a:ln>
        </p:spPr>
      </p:pic>
      <p:sp>
        <p:nvSpPr>
          <p:cNvPr id="114691" name="Text Box 3"/>
          <p:cNvSpPr txBox="1">
            <a:spLocks noChangeArrowheads="1"/>
          </p:cNvSpPr>
          <p:nvPr/>
        </p:nvSpPr>
        <p:spPr bwMode="auto">
          <a:xfrm>
            <a:off x="76200" y="746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188420" name="slide_109.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87630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3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796" fill="hold"/>
                                        <p:tgtEl>
                                          <p:spTgt spid="18842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4146">
                <p:cTn id="7" fill="hold" display="0">
                  <p:stCondLst>
                    <p:cond delay="indefinite"/>
                  </p:stCondLst>
                  <p:endCondLst>
                    <p:cond evt="onNext" delay="0">
                      <p:tgtEl>
                        <p:sldTgt/>
                      </p:tgtEl>
                    </p:cond>
                    <p:cond evt="onPrev" delay="0">
                      <p:tgtEl>
                        <p:sldTgt/>
                      </p:tgtEl>
                    </p:cond>
                    <p:cond evt="onStopAudio" delay="0">
                      <p:tgtEl>
                        <p:sldTgt/>
                      </p:tgtEl>
                    </p:cond>
                  </p:endCondLst>
                </p:cTn>
                <p:tgtEl>
                  <p:spTgt spid="188420"/>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LARGE-move.avi">
            <a:hlinkClick r:id="" action="ppaction://media"/>
          </p:cNvPr>
          <p:cNvPicPr preferRelativeResize="0">
            <a:picLocks noChangeArrowheads="1"/>
          </p:cNvPicPr>
          <p:nvPr>
            <a:vide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1946275" y="685800"/>
            <a:ext cx="5256213" cy="5530850"/>
          </a:xfrm>
          <a:prstGeom prst="rect">
            <a:avLst/>
          </a:prstGeom>
          <a:noFill/>
          <a:ln w="9525">
            <a:solidFill>
              <a:schemeClr val="tx1"/>
            </a:solidFill>
            <a:miter lim="800000"/>
            <a:headEnd/>
            <a:tailEnd/>
          </a:ln>
        </p:spPr>
      </p:pic>
      <p:pic>
        <p:nvPicPr>
          <p:cNvPr id="44035" name="slide_11.wav">
            <a:hlinkClick r:id="" action="ppaction://media"/>
          </p:cNvPr>
          <p:cNvPicPr>
            <a:picLocks noChangeAspect="1" noChangeArrowheads="1"/>
          </p:cNvPicPr>
          <p:nvPr>
            <a:audioFile r:link="rId6"/>
            <p:extLst>
              <p:ext uri="{DAA4B4D4-6D71-4841-9C94-3DE7FCFB9230}">
                <p14:media xmlns:p14="http://schemas.microsoft.com/office/powerpoint/2010/main" r:link="rId5"/>
              </p:ext>
            </p:extLst>
          </p:nvPr>
        </p:nvPicPr>
        <p:blipFill>
          <a:blip r:embed="rId10" cstate="print"/>
          <a:srcRect/>
          <a:stretch>
            <a:fillRect/>
          </a:stretch>
        </p:blipFill>
        <p:spPr bwMode="auto">
          <a:xfrm>
            <a:off x="76200" y="6477000"/>
            <a:ext cx="304800" cy="304800"/>
          </a:xfrm>
          <a:prstGeom prst="rect">
            <a:avLst/>
          </a:prstGeom>
          <a:noFill/>
          <a:ln w="9525">
            <a:noFill/>
            <a:miter lim="800000"/>
            <a:headEnd/>
            <a:tailEnd/>
          </a:ln>
        </p:spPr>
      </p:pic>
      <p:sp>
        <p:nvSpPr>
          <p:cNvPr id="14340" name="Text Box 4"/>
          <p:cNvSpPr txBox="1">
            <a:spLocks noChangeArrowheads="1"/>
          </p:cNvSpPr>
          <p:nvPr/>
        </p:nvSpPr>
        <p:spPr bwMode="auto">
          <a:xfrm>
            <a:off x="76200" y="762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1" action="ppaction://hlinksldjump"/>
              </a:rPr>
              <a:t>Table Of Contents</a:t>
            </a:r>
            <a:endParaRPr lang="en-US" sz="1200"/>
          </a:p>
        </p:txBody>
      </p:sp>
    </p:spTree>
    <p:custDataLst>
      <p:tags r:id="rId2"/>
    </p:custDataLst>
  </p:cSld>
  <p:clrMapOvr>
    <a:overrideClrMapping bg1="lt1" tx1="dk1" bg2="lt2" tx2="dk2" accent1="accent1" accent2="accent2" accent3="accent3" accent4="accent4" accent5="accent5" accent6="accent6" hlink="hlink" folHlink="folHlink"/>
  </p:clrMapOvr>
  <p:transition advClick="0" advTm="4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3522" fill="hold"/>
                                        <p:tgtEl>
                                          <p:spTgt spid="44035"/>
                                        </p:tgtEl>
                                      </p:cBhvr>
                                    </p:cmd>
                                  </p:childTnLst>
                                </p:cTn>
                              </p:par>
                              <p:par>
                                <p:cTn id="7" presetID="1" presetClass="mediacall" presetSubtype="0" fill="hold" nodeType="withEffect">
                                  <p:stCondLst>
                                    <p:cond delay="2000"/>
                                  </p:stCondLst>
                                  <p:childTnLst>
                                    <p:cmd type="call" cmd="playFrom(0.0)">
                                      <p:cBhvr>
                                        <p:cTn id="8" dur="1200" fill="hold"/>
                                        <p:tgtEl>
                                          <p:spTgt spid="4403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2683">
                <p:cTn id="9" fill="hold" display="0">
                  <p:stCondLst>
                    <p:cond delay="indefinite"/>
                  </p:stCondLst>
                  <p:endCondLst>
                    <p:cond evt="onPrev" delay="0">
                      <p:tgtEl>
                        <p:sldTgt/>
                      </p:tgtEl>
                    </p:cond>
                    <p:cond evt="onStopAudio" delay="0">
                      <p:tgtEl>
                        <p:sldTgt/>
                      </p:tgtEl>
                    </p:cond>
                  </p:endCondLst>
                </p:cTn>
                <p:tgtEl>
                  <p:spTgt spid="44035"/>
                </p:tgtEl>
              </p:cMediaNode>
            </p:audio>
            <p:video>
              <p:cMediaNode>
                <p:cTn id="10" fill="hold" display="0">
                  <p:stCondLst>
                    <p:cond delay="indefinite"/>
                  </p:stCondLst>
                  <p:endCondLst>
                    <p:cond evt="onNext" delay="0">
                      <p:tgtEl>
                        <p:sldTgt/>
                      </p:tgtEl>
                    </p:cond>
                    <p:cond evt="onPrev" delay="0">
                      <p:tgtEl>
                        <p:sldTgt/>
                      </p:tgtEl>
                    </p:cond>
                  </p:endCondLst>
                </p:cTn>
                <p:tgtEl>
                  <p:spTgt spid="44034"/>
                </p:tgtEl>
              </p:cMediaNode>
            </p:video>
            <p:seq concurrent="1" nextAc="seek">
              <p:cTn id="11" restart="whenNotActive" fill="hold" evtFilter="cancelBubble" nodeType="interactiveSeq">
                <p:stCondLst>
                  <p:cond evt="onClick" delay="0">
                    <p:tgtEl>
                      <p:spTgt spid="44034"/>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44034"/>
                                        </p:tgtEl>
                                      </p:cBhvr>
                                    </p:cmd>
                                  </p:childTnLst>
                                </p:cTn>
                              </p:par>
                            </p:childTnLst>
                          </p:cTn>
                        </p:par>
                      </p:childTnLst>
                    </p:cTn>
                  </p:par>
                </p:childTnLst>
              </p:cTn>
              <p:nextCondLst>
                <p:cond evt="onClick" delay="0">
                  <p:tgtEl>
                    <p:spTgt spid="44034"/>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Picture 2" descr="C:\Program Files\Amira-3.1.1\data\nucleosome files\AAA FINAL STRUCTURE\Animations\Picture Files\beta-sheet-7-ang.tif"/>
          <p:cNvPicPr preferRelativeResize="0">
            <a:picLocks noChangeArrowheads="1"/>
          </p:cNvPicPr>
          <p:nvPr/>
        </p:nvPicPr>
        <p:blipFill>
          <a:blip r:embed="rId7" cstate="print"/>
          <a:srcRect/>
          <a:stretch>
            <a:fillRect/>
          </a:stretch>
        </p:blipFill>
        <p:spPr bwMode="auto">
          <a:xfrm>
            <a:off x="2493963" y="1233488"/>
            <a:ext cx="4140200" cy="4387850"/>
          </a:xfrm>
          <a:prstGeom prst="rect">
            <a:avLst/>
          </a:prstGeom>
          <a:noFill/>
          <a:ln w="9525">
            <a:solidFill>
              <a:schemeClr val="tx1"/>
            </a:solidFill>
            <a:miter lim="800000"/>
            <a:headEnd/>
            <a:tailEnd/>
          </a:ln>
        </p:spPr>
      </p:pic>
      <p:sp>
        <p:nvSpPr>
          <p:cNvPr id="115715" name="Text Box 3"/>
          <p:cNvSpPr txBox="1">
            <a:spLocks noChangeArrowheads="1"/>
          </p:cNvSpPr>
          <p:nvPr/>
        </p:nvSpPr>
        <p:spPr bwMode="auto">
          <a:xfrm>
            <a:off x="76200" y="746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190468" name="slide_110.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87630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89" fill="hold"/>
                                        <p:tgtEl>
                                          <p:spTgt spid="19046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4146">
                <p:cTn id="7" fill="hold" display="0">
                  <p:stCondLst>
                    <p:cond delay="indefinite"/>
                  </p:stCondLst>
                  <p:endCondLst>
                    <p:cond evt="onNext" delay="0">
                      <p:tgtEl>
                        <p:sldTgt/>
                      </p:tgtEl>
                    </p:cond>
                    <p:cond evt="onPrev" delay="0">
                      <p:tgtEl>
                        <p:sldTgt/>
                      </p:tgtEl>
                    </p:cond>
                    <p:cond evt="onStopAudio" delay="0">
                      <p:tgtEl>
                        <p:sldTgt/>
                      </p:tgtEl>
                    </p:cond>
                  </p:endCondLst>
                </p:cTn>
                <p:tgtEl>
                  <p:spTgt spid="190468"/>
                </p:tgtEl>
              </p:cMediaNode>
            </p:audio>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2" descr="C:\Program Files\Amira-3.1.1\data\nucleosome files\AAA FINAL STRUCTURE\Animations\Picture Files\beta-sheet7ang_w_label.tif"/>
          <p:cNvPicPr preferRelativeResize="0">
            <a:picLocks noChangeArrowheads="1"/>
          </p:cNvPicPr>
          <p:nvPr/>
        </p:nvPicPr>
        <p:blipFill>
          <a:blip r:embed="rId7" cstate="print"/>
          <a:srcRect/>
          <a:stretch>
            <a:fillRect/>
          </a:stretch>
        </p:blipFill>
        <p:spPr bwMode="auto">
          <a:xfrm>
            <a:off x="2493963" y="1233488"/>
            <a:ext cx="4140200" cy="4387850"/>
          </a:xfrm>
          <a:prstGeom prst="rect">
            <a:avLst/>
          </a:prstGeom>
          <a:noFill/>
          <a:ln w="9525">
            <a:solidFill>
              <a:schemeClr val="tx1"/>
            </a:solidFill>
            <a:miter lim="800000"/>
            <a:headEnd/>
            <a:tailEnd/>
          </a:ln>
        </p:spPr>
      </p:pic>
      <p:sp>
        <p:nvSpPr>
          <p:cNvPr id="116739" name="Text Box 3"/>
          <p:cNvSpPr txBox="1">
            <a:spLocks noChangeArrowheads="1"/>
          </p:cNvSpPr>
          <p:nvPr/>
        </p:nvSpPr>
        <p:spPr bwMode="auto">
          <a:xfrm>
            <a:off x="76200" y="746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192516" name="slide_111.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87630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5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6049" fill="hold"/>
                                        <p:tgtEl>
                                          <p:spTgt spid="19251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2683">
                <p:cTn id="7" fill="hold" display="0">
                  <p:stCondLst>
                    <p:cond delay="indefinite"/>
                  </p:stCondLst>
                  <p:endCondLst>
                    <p:cond evt="onNext" delay="0">
                      <p:tgtEl>
                        <p:sldTgt/>
                      </p:tgtEl>
                    </p:cond>
                    <p:cond evt="onPrev" delay="0">
                      <p:tgtEl>
                        <p:sldTgt/>
                      </p:tgtEl>
                    </p:cond>
                    <p:cond evt="onStopAudio" delay="0">
                      <p:tgtEl>
                        <p:sldTgt/>
                      </p:tgtEl>
                    </p:cond>
                  </p:endCondLst>
                </p:cTn>
                <p:tgtEl>
                  <p:spTgt spid="192516"/>
                </p:tgtEl>
              </p:cMediaNode>
            </p:audio>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62" name="arg-and-disulfide.avi">
            <a:hlinkClick r:id="" action="ppaction://media"/>
          </p:cNvPr>
          <p:cNvPicPr>
            <a:picLocks noChangeAspect="1" noChangeArrowheads="1"/>
          </p:cNvPicPr>
          <p:nvPr>
            <a:vide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2498725" y="1233488"/>
            <a:ext cx="4144963" cy="4389437"/>
          </a:xfrm>
          <a:prstGeom prst="rect">
            <a:avLst/>
          </a:prstGeom>
          <a:noFill/>
          <a:ln w="9525">
            <a:solidFill>
              <a:schemeClr val="tx1"/>
            </a:solidFill>
            <a:miter lim="800000"/>
            <a:headEnd/>
            <a:tailEnd/>
          </a:ln>
        </p:spPr>
      </p:pic>
      <p:sp>
        <p:nvSpPr>
          <p:cNvPr id="117763" name="Text Box 3"/>
          <p:cNvSpPr txBox="1">
            <a:spLocks noChangeArrowheads="1"/>
          </p:cNvSpPr>
          <p:nvPr/>
        </p:nvSpPr>
        <p:spPr bwMode="auto">
          <a:xfrm>
            <a:off x="76200" y="746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pic>
        <p:nvPicPr>
          <p:cNvPr id="194564" name="slide_112.wav">
            <a:hlinkClick r:id="" action="ppaction://media"/>
          </p:cNvPr>
          <p:cNvPicPr>
            <a:picLocks noChangeAspect="1" noChangeArrowheads="1"/>
          </p:cNvPicPr>
          <p:nvPr>
            <a:audioFile r:link="rId6"/>
            <p:extLst>
              <p:ext uri="{DAA4B4D4-6D71-4841-9C94-3DE7FCFB9230}">
                <p14:media xmlns:p14="http://schemas.microsoft.com/office/powerpoint/2010/main" r:link="rId5"/>
              </p:ext>
            </p:extLst>
          </p:nvPr>
        </p:nvPicPr>
        <p:blipFill>
          <a:blip r:embed="rId11" cstate="print"/>
          <a:srcRect/>
          <a:stretch>
            <a:fillRect/>
          </a:stretch>
        </p:blipFill>
        <p:spPr bwMode="auto">
          <a:xfrm>
            <a:off x="87630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1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848" fill="hold"/>
                                        <p:tgtEl>
                                          <p:spTgt spid="194564"/>
                                        </p:tgtEl>
                                      </p:cBhvr>
                                    </p:cmd>
                                  </p:childTnLst>
                                </p:cTn>
                              </p:par>
                              <p:par>
                                <p:cTn id="7" presetID="1" presetClass="mediacall" presetSubtype="0" fill="hold" nodeType="withEffect">
                                  <p:stCondLst>
                                    <p:cond delay="0"/>
                                  </p:stCondLst>
                                  <p:childTnLst>
                                    <p:cmd type="call" cmd="playFrom(0.0)">
                                      <p:cBhvr>
                                        <p:cTn id="8" dur="6600" fill="hold"/>
                                        <p:tgtEl>
                                          <p:spTgt spid="19456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7805">
                <p:cTn id="9" fill="hold" display="0">
                  <p:stCondLst>
                    <p:cond delay="indefinite"/>
                  </p:stCondLst>
                  <p:endCondLst>
                    <p:cond evt="onPrev" delay="0">
                      <p:tgtEl>
                        <p:sldTgt/>
                      </p:tgtEl>
                    </p:cond>
                    <p:cond evt="onStopAudio" delay="0">
                      <p:tgtEl>
                        <p:sldTgt/>
                      </p:tgtEl>
                    </p:cond>
                  </p:endCondLst>
                </p:cTn>
                <p:tgtEl>
                  <p:spTgt spid="194564"/>
                </p:tgtEl>
              </p:cMediaNode>
            </p:audio>
            <p:video>
              <p:cMediaNode>
                <p:cTn id="10" fill="hold" display="0">
                  <p:stCondLst>
                    <p:cond delay="indefinite"/>
                  </p:stCondLst>
                  <p:endCondLst>
                    <p:cond evt="onPrev" delay="0">
                      <p:tgtEl>
                        <p:sldTgt/>
                      </p:tgtEl>
                    </p:cond>
                  </p:endCondLst>
                </p:cTn>
                <p:tgtEl>
                  <p:spTgt spid="194562"/>
                </p:tgtEl>
              </p:cMediaNode>
            </p:video>
            <p:seq concurrent="1" nextAc="seek">
              <p:cTn id="11" restart="whenNotActive" fill="hold" evtFilter="cancelBubble" nodeType="interactiveSeq">
                <p:stCondLst>
                  <p:cond evt="onClick" delay="0">
                    <p:tgtEl>
                      <p:spTgt spid="194562"/>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194562"/>
                                        </p:tgtEl>
                                      </p:cBhvr>
                                    </p:cmd>
                                  </p:childTnLst>
                                </p:cTn>
                              </p:par>
                            </p:childTnLst>
                          </p:cTn>
                        </p:par>
                      </p:childTnLst>
                    </p:cTn>
                  </p:par>
                </p:childTnLst>
              </p:cTn>
              <p:nextCondLst>
                <p:cond evt="onClick" delay="0">
                  <p:tgtEl>
                    <p:spTgt spid="194562"/>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6" name="Picture 2" descr="C:\Program Files\Amira-3.1.1\data\nucleosome files\AAA FINAL STRUCTURE\Animations\Picture Files\arg-and-disulfide.tif"/>
          <p:cNvPicPr preferRelativeResize="0">
            <a:picLocks noChangeArrowheads="1"/>
          </p:cNvPicPr>
          <p:nvPr/>
        </p:nvPicPr>
        <p:blipFill>
          <a:blip r:embed="rId7" cstate="print"/>
          <a:srcRect/>
          <a:stretch>
            <a:fillRect/>
          </a:stretch>
        </p:blipFill>
        <p:spPr bwMode="auto">
          <a:xfrm>
            <a:off x="2493963" y="1233488"/>
            <a:ext cx="4140200" cy="4387850"/>
          </a:xfrm>
          <a:prstGeom prst="rect">
            <a:avLst/>
          </a:prstGeom>
          <a:noFill/>
          <a:ln w="9525">
            <a:solidFill>
              <a:schemeClr val="tx1"/>
            </a:solidFill>
            <a:miter lim="800000"/>
            <a:headEnd/>
            <a:tailEnd/>
          </a:ln>
        </p:spPr>
      </p:pic>
      <p:sp>
        <p:nvSpPr>
          <p:cNvPr id="118787" name="Text Box 3"/>
          <p:cNvSpPr txBox="1">
            <a:spLocks noChangeArrowheads="1"/>
          </p:cNvSpPr>
          <p:nvPr/>
        </p:nvSpPr>
        <p:spPr bwMode="auto">
          <a:xfrm>
            <a:off x="76200" y="746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196612" name="slide_113.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87630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2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675" fill="hold"/>
                                        <p:tgtEl>
                                          <p:spTgt spid="1966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0244">
                <p:cTn id="7" fill="hold" display="0">
                  <p:stCondLst>
                    <p:cond delay="indefinite"/>
                  </p:stCondLst>
                  <p:endCondLst>
                    <p:cond evt="onNext" delay="0">
                      <p:tgtEl>
                        <p:sldTgt/>
                      </p:tgtEl>
                    </p:cond>
                    <p:cond evt="onPrev" delay="0">
                      <p:tgtEl>
                        <p:sldTgt/>
                      </p:tgtEl>
                    </p:cond>
                    <p:cond evt="onStopAudio" delay="0">
                      <p:tgtEl>
                        <p:sldTgt/>
                      </p:tgtEl>
                    </p:cond>
                  </p:endCondLst>
                </p:cTn>
                <p:tgtEl>
                  <p:spTgt spid="196612"/>
                </p:tgtEl>
              </p:cMediaNode>
            </p:audio>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0" name="Picture 2" descr="C:\Program Files\Amira-3.1.1\data\nucleosome files\AAA FINAL STRUCTURE\Animations\Picture Files\arg-and-disulfide2.tif"/>
          <p:cNvPicPr preferRelativeResize="0">
            <a:picLocks noChangeArrowheads="1"/>
          </p:cNvPicPr>
          <p:nvPr/>
        </p:nvPicPr>
        <p:blipFill>
          <a:blip r:embed="rId7" cstate="print"/>
          <a:srcRect/>
          <a:stretch>
            <a:fillRect/>
          </a:stretch>
        </p:blipFill>
        <p:spPr bwMode="auto">
          <a:xfrm>
            <a:off x="2493963" y="1233488"/>
            <a:ext cx="4140200" cy="4387850"/>
          </a:xfrm>
          <a:prstGeom prst="rect">
            <a:avLst/>
          </a:prstGeom>
          <a:noFill/>
          <a:ln w="9525">
            <a:solidFill>
              <a:schemeClr val="tx1"/>
            </a:solidFill>
            <a:miter lim="800000"/>
            <a:headEnd/>
            <a:tailEnd/>
          </a:ln>
        </p:spPr>
      </p:pic>
      <p:sp>
        <p:nvSpPr>
          <p:cNvPr id="119811" name="Text Box 3"/>
          <p:cNvSpPr txBox="1">
            <a:spLocks noChangeArrowheads="1"/>
          </p:cNvSpPr>
          <p:nvPr/>
        </p:nvSpPr>
        <p:spPr bwMode="auto">
          <a:xfrm>
            <a:off x="3352800" y="5791200"/>
            <a:ext cx="2514600" cy="822325"/>
          </a:xfrm>
          <a:prstGeom prst="rect">
            <a:avLst/>
          </a:prstGeom>
          <a:noFill/>
          <a:ln w="9525">
            <a:noFill/>
            <a:miter lim="800000"/>
            <a:headEnd/>
            <a:tailEnd/>
          </a:ln>
        </p:spPr>
        <p:txBody>
          <a:bodyPr>
            <a:spAutoFit/>
          </a:bodyPr>
          <a:lstStyle/>
          <a:p>
            <a:pPr algn="ctr">
              <a:spcBef>
                <a:spcPct val="50000"/>
              </a:spcBef>
            </a:pPr>
            <a:r>
              <a:rPr lang="en-US" b="0"/>
              <a:t>Protamine P1-P2</a:t>
            </a:r>
            <a:br>
              <a:rPr lang="en-US" b="0"/>
            </a:br>
            <a:r>
              <a:rPr lang="en-US" b="0"/>
              <a:t>Top View</a:t>
            </a:r>
          </a:p>
        </p:txBody>
      </p:sp>
      <p:sp>
        <p:nvSpPr>
          <p:cNvPr id="119812" name="Text Box 4"/>
          <p:cNvSpPr txBox="1">
            <a:spLocks noChangeArrowheads="1"/>
          </p:cNvSpPr>
          <p:nvPr/>
        </p:nvSpPr>
        <p:spPr bwMode="auto">
          <a:xfrm>
            <a:off x="76200" y="746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198661" name="slide_114.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8763000" y="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757" fill="hold"/>
                                        <p:tgtEl>
                                          <p:spTgt spid="19866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7805">
                <p:cTn id="7" fill="hold" display="0">
                  <p:stCondLst>
                    <p:cond delay="indefinite"/>
                  </p:stCondLst>
                  <p:endCondLst>
                    <p:cond evt="onNext" delay="0">
                      <p:tgtEl>
                        <p:sldTgt/>
                      </p:tgtEl>
                    </p:cond>
                    <p:cond evt="onPrev" delay="0">
                      <p:tgtEl>
                        <p:sldTgt/>
                      </p:tgtEl>
                    </p:cond>
                    <p:cond evt="onStopAudio" delay="0">
                      <p:tgtEl>
                        <p:sldTgt/>
                      </p:tgtEl>
                    </p:cond>
                  </p:endCondLst>
                </p:cTn>
                <p:tgtEl>
                  <p:spTgt spid="198661"/>
                </p:tgtEl>
              </p:cMediaNode>
            </p:audio>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Prot-Dna" descr="C:\Program Files\Amira-3.1.1\data\nucleosome files\AAA FINAL STRUCTURE\Animations\Picture Files\Fig-4A-amira-proj2.tif"/>
          <p:cNvPicPr>
            <a:picLocks noChangeAspect="1" noChangeArrowheads="1"/>
          </p:cNvPicPr>
          <p:nvPr/>
        </p:nvPicPr>
        <p:blipFill>
          <a:blip r:embed="rId7" cstate="print"/>
          <a:srcRect/>
          <a:stretch>
            <a:fillRect/>
          </a:stretch>
        </p:blipFill>
        <p:spPr bwMode="auto">
          <a:xfrm>
            <a:off x="1943100" y="647700"/>
            <a:ext cx="5257800" cy="5562600"/>
          </a:xfrm>
          <a:prstGeom prst="rect">
            <a:avLst/>
          </a:prstGeom>
          <a:noFill/>
          <a:ln w="9525">
            <a:solidFill>
              <a:schemeClr val="tx1"/>
            </a:solidFill>
            <a:miter lim="800000"/>
            <a:headEnd/>
            <a:tailEnd/>
          </a:ln>
        </p:spPr>
      </p:pic>
      <p:grpSp>
        <p:nvGrpSpPr>
          <p:cNvPr id="2" name="20 Ang"/>
          <p:cNvGrpSpPr>
            <a:grpSpLocks/>
          </p:cNvGrpSpPr>
          <p:nvPr/>
        </p:nvGrpSpPr>
        <p:grpSpPr bwMode="auto">
          <a:xfrm>
            <a:off x="3167063" y="3671888"/>
            <a:ext cx="2562225" cy="290512"/>
            <a:chOff x="1986" y="2334"/>
            <a:chExt cx="1614" cy="183"/>
          </a:xfrm>
        </p:grpSpPr>
        <p:sp>
          <p:nvSpPr>
            <p:cNvPr id="120851" name="Line 4"/>
            <p:cNvSpPr>
              <a:spLocks noChangeShapeType="1"/>
            </p:cNvSpPr>
            <p:nvPr/>
          </p:nvSpPr>
          <p:spPr bwMode="auto">
            <a:xfrm flipH="1">
              <a:off x="1986" y="2412"/>
              <a:ext cx="672" cy="0"/>
            </a:xfrm>
            <a:prstGeom prst="line">
              <a:avLst/>
            </a:prstGeom>
            <a:noFill/>
            <a:ln w="22225">
              <a:solidFill>
                <a:schemeClr val="tx1"/>
              </a:solidFill>
              <a:round/>
              <a:headEnd/>
              <a:tailEnd type="triangle" w="med" len="med"/>
            </a:ln>
          </p:spPr>
          <p:txBody>
            <a:bodyPr/>
            <a:lstStyle/>
            <a:p>
              <a:endParaRPr lang="en-US"/>
            </a:p>
          </p:txBody>
        </p:sp>
        <p:sp>
          <p:nvSpPr>
            <p:cNvPr id="120852" name="Line 5"/>
            <p:cNvSpPr>
              <a:spLocks noChangeShapeType="1"/>
            </p:cNvSpPr>
            <p:nvPr/>
          </p:nvSpPr>
          <p:spPr bwMode="auto">
            <a:xfrm>
              <a:off x="2928" y="2412"/>
              <a:ext cx="672" cy="0"/>
            </a:xfrm>
            <a:prstGeom prst="line">
              <a:avLst/>
            </a:prstGeom>
            <a:noFill/>
            <a:ln w="22225">
              <a:solidFill>
                <a:schemeClr val="tx1"/>
              </a:solidFill>
              <a:round/>
              <a:headEnd/>
              <a:tailEnd type="triangle" w="med" len="med"/>
            </a:ln>
          </p:spPr>
          <p:txBody>
            <a:bodyPr/>
            <a:lstStyle/>
            <a:p>
              <a:endParaRPr lang="en-US"/>
            </a:p>
          </p:txBody>
        </p:sp>
        <p:sp>
          <p:nvSpPr>
            <p:cNvPr id="120853" name="Text Box 6"/>
            <p:cNvSpPr txBox="1">
              <a:spLocks noChangeArrowheads="1"/>
            </p:cNvSpPr>
            <p:nvPr/>
          </p:nvSpPr>
          <p:spPr bwMode="auto">
            <a:xfrm>
              <a:off x="2631" y="2334"/>
              <a:ext cx="336" cy="183"/>
            </a:xfrm>
            <a:prstGeom prst="rect">
              <a:avLst/>
            </a:prstGeom>
            <a:noFill/>
            <a:ln w="22225">
              <a:noFill/>
              <a:miter lim="800000"/>
              <a:headEnd/>
              <a:tailEnd/>
            </a:ln>
          </p:spPr>
          <p:txBody>
            <a:bodyPr>
              <a:spAutoFit/>
            </a:bodyPr>
            <a:lstStyle/>
            <a:p>
              <a:pPr algn="ctr">
                <a:spcBef>
                  <a:spcPct val="50000"/>
                </a:spcBef>
              </a:pPr>
              <a:r>
                <a:rPr lang="en-US" sz="1300"/>
                <a:t>20 Å </a:t>
              </a:r>
            </a:p>
          </p:txBody>
        </p:sp>
      </p:grpSp>
      <p:grpSp>
        <p:nvGrpSpPr>
          <p:cNvPr id="3" name="14 Ang"/>
          <p:cNvGrpSpPr>
            <a:grpSpLocks/>
          </p:cNvGrpSpPr>
          <p:nvPr/>
        </p:nvGrpSpPr>
        <p:grpSpPr bwMode="auto">
          <a:xfrm>
            <a:off x="3505200" y="2962275"/>
            <a:ext cx="1676400" cy="290513"/>
            <a:chOff x="2208" y="1917"/>
            <a:chExt cx="1056" cy="183"/>
          </a:xfrm>
        </p:grpSpPr>
        <p:sp>
          <p:nvSpPr>
            <p:cNvPr id="120848" name="Line 8"/>
            <p:cNvSpPr>
              <a:spLocks noChangeShapeType="1"/>
            </p:cNvSpPr>
            <p:nvPr/>
          </p:nvSpPr>
          <p:spPr bwMode="auto">
            <a:xfrm flipH="1">
              <a:off x="2208" y="2016"/>
              <a:ext cx="432" cy="0"/>
            </a:xfrm>
            <a:prstGeom prst="line">
              <a:avLst/>
            </a:prstGeom>
            <a:noFill/>
            <a:ln w="22225">
              <a:solidFill>
                <a:schemeClr val="tx1"/>
              </a:solidFill>
              <a:round/>
              <a:headEnd/>
              <a:tailEnd type="triangle" w="med" len="med"/>
            </a:ln>
          </p:spPr>
          <p:txBody>
            <a:bodyPr/>
            <a:lstStyle/>
            <a:p>
              <a:endParaRPr lang="en-US"/>
            </a:p>
          </p:txBody>
        </p:sp>
        <p:sp>
          <p:nvSpPr>
            <p:cNvPr id="120849" name="Line 9"/>
            <p:cNvSpPr>
              <a:spLocks noChangeShapeType="1"/>
            </p:cNvSpPr>
            <p:nvPr/>
          </p:nvSpPr>
          <p:spPr bwMode="auto">
            <a:xfrm>
              <a:off x="2880" y="2016"/>
              <a:ext cx="384" cy="0"/>
            </a:xfrm>
            <a:prstGeom prst="line">
              <a:avLst/>
            </a:prstGeom>
            <a:noFill/>
            <a:ln w="22225">
              <a:solidFill>
                <a:schemeClr val="tx1"/>
              </a:solidFill>
              <a:round/>
              <a:headEnd/>
              <a:tailEnd type="triangle" w="med" len="med"/>
            </a:ln>
          </p:spPr>
          <p:txBody>
            <a:bodyPr/>
            <a:lstStyle/>
            <a:p>
              <a:endParaRPr lang="en-US"/>
            </a:p>
          </p:txBody>
        </p:sp>
        <p:sp>
          <p:nvSpPr>
            <p:cNvPr id="120850" name="Text Box 10"/>
            <p:cNvSpPr txBox="1">
              <a:spLocks noChangeArrowheads="1"/>
            </p:cNvSpPr>
            <p:nvPr/>
          </p:nvSpPr>
          <p:spPr bwMode="auto">
            <a:xfrm>
              <a:off x="2592" y="1917"/>
              <a:ext cx="336" cy="183"/>
            </a:xfrm>
            <a:prstGeom prst="rect">
              <a:avLst/>
            </a:prstGeom>
            <a:noFill/>
            <a:ln w="22225">
              <a:noFill/>
              <a:miter lim="800000"/>
              <a:headEnd/>
              <a:tailEnd/>
            </a:ln>
          </p:spPr>
          <p:txBody>
            <a:bodyPr>
              <a:spAutoFit/>
            </a:bodyPr>
            <a:lstStyle/>
            <a:p>
              <a:pPr algn="ctr">
                <a:spcBef>
                  <a:spcPct val="50000"/>
                </a:spcBef>
              </a:pPr>
              <a:r>
                <a:rPr lang="en-US" sz="1300"/>
                <a:t>14 Å </a:t>
              </a:r>
              <a:endParaRPr lang="en-US" b="0"/>
            </a:p>
          </p:txBody>
        </p:sp>
      </p:grpSp>
      <p:grpSp>
        <p:nvGrpSpPr>
          <p:cNvPr id="4" name="3A, left"/>
          <p:cNvGrpSpPr>
            <a:grpSpLocks/>
          </p:cNvGrpSpPr>
          <p:nvPr/>
        </p:nvGrpSpPr>
        <p:grpSpPr bwMode="auto">
          <a:xfrm>
            <a:off x="3033713" y="3114675"/>
            <a:ext cx="533400" cy="619125"/>
            <a:chOff x="1920" y="1971"/>
            <a:chExt cx="336" cy="390"/>
          </a:xfrm>
        </p:grpSpPr>
        <p:grpSp>
          <p:nvGrpSpPr>
            <p:cNvPr id="120844" name="Group 12"/>
            <p:cNvGrpSpPr>
              <a:grpSpLocks/>
            </p:cNvGrpSpPr>
            <p:nvPr/>
          </p:nvGrpSpPr>
          <p:grpSpPr bwMode="auto">
            <a:xfrm rot="-60000">
              <a:off x="1998" y="1971"/>
              <a:ext cx="162" cy="390"/>
              <a:chOff x="1998" y="1971"/>
              <a:chExt cx="162" cy="390"/>
            </a:xfrm>
          </p:grpSpPr>
          <p:sp>
            <p:nvSpPr>
              <p:cNvPr id="120846" name="Line 13"/>
              <p:cNvSpPr>
                <a:spLocks noChangeShapeType="1"/>
              </p:cNvSpPr>
              <p:nvPr/>
            </p:nvSpPr>
            <p:spPr bwMode="auto">
              <a:xfrm rot="-3300000">
                <a:off x="2094" y="2037"/>
                <a:ext cx="132" cy="0"/>
              </a:xfrm>
              <a:prstGeom prst="line">
                <a:avLst/>
              </a:prstGeom>
              <a:noFill/>
              <a:ln w="9525">
                <a:solidFill>
                  <a:schemeClr val="tx1"/>
                </a:solidFill>
                <a:round/>
                <a:headEnd/>
                <a:tailEnd type="triangle" w="med" len="med"/>
              </a:ln>
            </p:spPr>
            <p:txBody>
              <a:bodyPr/>
              <a:lstStyle/>
              <a:p>
                <a:endParaRPr lang="en-US"/>
              </a:p>
            </p:txBody>
          </p:sp>
          <p:sp>
            <p:nvSpPr>
              <p:cNvPr id="120847" name="Line 14"/>
              <p:cNvSpPr>
                <a:spLocks noChangeShapeType="1"/>
              </p:cNvSpPr>
              <p:nvPr/>
            </p:nvSpPr>
            <p:spPr bwMode="auto">
              <a:xfrm rot="-3420000" flipH="1" flipV="1">
                <a:off x="1932" y="2295"/>
                <a:ext cx="132" cy="0"/>
              </a:xfrm>
              <a:prstGeom prst="line">
                <a:avLst/>
              </a:prstGeom>
              <a:noFill/>
              <a:ln w="9525">
                <a:solidFill>
                  <a:schemeClr val="tx1"/>
                </a:solidFill>
                <a:round/>
                <a:headEnd/>
                <a:tailEnd type="triangle" w="med" len="med"/>
              </a:ln>
            </p:spPr>
            <p:txBody>
              <a:bodyPr/>
              <a:lstStyle/>
              <a:p>
                <a:endParaRPr lang="en-US"/>
              </a:p>
            </p:txBody>
          </p:sp>
        </p:grpSp>
        <p:sp>
          <p:nvSpPr>
            <p:cNvPr id="120845" name="Text Box 15"/>
            <p:cNvSpPr txBox="1">
              <a:spLocks noChangeArrowheads="1"/>
            </p:cNvSpPr>
            <p:nvPr/>
          </p:nvSpPr>
          <p:spPr bwMode="auto">
            <a:xfrm>
              <a:off x="1920" y="2074"/>
              <a:ext cx="336" cy="192"/>
            </a:xfrm>
            <a:prstGeom prst="rect">
              <a:avLst/>
            </a:prstGeom>
            <a:noFill/>
            <a:ln w="9525">
              <a:noFill/>
              <a:miter lim="800000"/>
              <a:headEnd/>
              <a:tailEnd/>
            </a:ln>
          </p:spPr>
          <p:txBody>
            <a:bodyPr>
              <a:spAutoFit/>
            </a:bodyPr>
            <a:lstStyle/>
            <a:p>
              <a:pPr algn="ctr">
                <a:spcBef>
                  <a:spcPct val="50000"/>
                </a:spcBef>
              </a:pPr>
              <a:r>
                <a:rPr lang="en-US" sz="1400"/>
                <a:t>3 Å </a:t>
              </a:r>
            </a:p>
          </p:txBody>
        </p:sp>
      </p:grpSp>
      <p:grpSp>
        <p:nvGrpSpPr>
          <p:cNvPr id="6" name="3A, right"/>
          <p:cNvGrpSpPr>
            <a:grpSpLocks/>
          </p:cNvGrpSpPr>
          <p:nvPr/>
        </p:nvGrpSpPr>
        <p:grpSpPr bwMode="auto">
          <a:xfrm>
            <a:off x="5229225" y="3200400"/>
            <a:ext cx="595313" cy="304800"/>
            <a:chOff x="3283" y="2016"/>
            <a:chExt cx="375" cy="192"/>
          </a:xfrm>
        </p:grpSpPr>
        <p:sp>
          <p:nvSpPr>
            <p:cNvPr id="120841" name="Line 17"/>
            <p:cNvSpPr>
              <a:spLocks noChangeShapeType="1"/>
            </p:cNvSpPr>
            <p:nvPr/>
          </p:nvSpPr>
          <p:spPr bwMode="auto">
            <a:xfrm rot="-8400000">
              <a:off x="3283" y="2023"/>
              <a:ext cx="132" cy="0"/>
            </a:xfrm>
            <a:prstGeom prst="line">
              <a:avLst/>
            </a:prstGeom>
            <a:noFill/>
            <a:ln w="9525">
              <a:solidFill>
                <a:schemeClr val="tx1"/>
              </a:solidFill>
              <a:round/>
              <a:headEnd/>
              <a:tailEnd type="triangle" w="med" len="med"/>
            </a:ln>
          </p:spPr>
          <p:txBody>
            <a:bodyPr/>
            <a:lstStyle/>
            <a:p>
              <a:endParaRPr lang="en-US"/>
            </a:p>
          </p:txBody>
        </p:sp>
        <p:sp>
          <p:nvSpPr>
            <p:cNvPr id="120842" name="Line 18"/>
            <p:cNvSpPr>
              <a:spLocks noChangeShapeType="1"/>
            </p:cNvSpPr>
            <p:nvPr/>
          </p:nvSpPr>
          <p:spPr bwMode="auto">
            <a:xfrm rot="-8520000" flipH="1" flipV="1">
              <a:off x="3526" y="2206"/>
              <a:ext cx="132" cy="0"/>
            </a:xfrm>
            <a:prstGeom prst="line">
              <a:avLst/>
            </a:prstGeom>
            <a:noFill/>
            <a:ln w="9525">
              <a:solidFill>
                <a:schemeClr val="tx1"/>
              </a:solidFill>
              <a:round/>
              <a:headEnd/>
              <a:tailEnd type="triangle" w="med" len="med"/>
            </a:ln>
          </p:spPr>
          <p:txBody>
            <a:bodyPr/>
            <a:lstStyle/>
            <a:p>
              <a:endParaRPr lang="en-US"/>
            </a:p>
          </p:txBody>
        </p:sp>
        <p:sp>
          <p:nvSpPr>
            <p:cNvPr id="120843" name="Text Box 19"/>
            <p:cNvSpPr txBox="1">
              <a:spLocks noChangeArrowheads="1"/>
            </p:cNvSpPr>
            <p:nvPr/>
          </p:nvSpPr>
          <p:spPr bwMode="auto">
            <a:xfrm>
              <a:off x="3348" y="2016"/>
              <a:ext cx="288" cy="192"/>
            </a:xfrm>
            <a:prstGeom prst="rect">
              <a:avLst/>
            </a:prstGeom>
            <a:noFill/>
            <a:ln w="9525">
              <a:noFill/>
              <a:miter lim="800000"/>
              <a:headEnd/>
              <a:tailEnd/>
            </a:ln>
          </p:spPr>
          <p:txBody>
            <a:bodyPr>
              <a:spAutoFit/>
            </a:bodyPr>
            <a:lstStyle/>
            <a:p>
              <a:pPr algn="ctr">
                <a:spcBef>
                  <a:spcPct val="50000"/>
                </a:spcBef>
              </a:pPr>
              <a:r>
                <a:rPr lang="en-US" sz="1400"/>
                <a:t>3 Å </a:t>
              </a:r>
            </a:p>
          </p:txBody>
        </p:sp>
      </p:grpSp>
      <p:sp>
        <p:nvSpPr>
          <p:cNvPr id="120839" name="Transit"/>
          <p:cNvSpPr txBox="1">
            <a:spLocks noChangeArrowheads="1"/>
          </p:cNvSpPr>
          <p:nvPr/>
        </p:nvSpPr>
        <p:spPr bwMode="auto">
          <a:xfrm>
            <a:off x="76200" y="746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200725" name="slide_115.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8763000" y="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7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9815" fill="hold"/>
                                        <p:tgtEl>
                                          <p:spTgt spid="200725"/>
                                        </p:tgtEl>
                                      </p:cBhvr>
                                    </p:cmd>
                                  </p:childTnLst>
                                </p:cTn>
                              </p:par>
                              <p:par>
                                <p:cTn id="7" presetID="2" presetClass="entr" presetSubtype="1" fill="hold" nodeType="withEffect">
                                  <p:stCondLst>
                                    <p:cond delay="5000"/>
                                  </p:stCondLst>
                                  <p:childTnLst>
                                    <p:set>
                                      <p:cBhvr>
                                        <p:cTn id="8" dur="1" fill="hold">
                                          <p:stCondLst>
                                            <p:cond delay="0"/>
                                          </p:stCondLst>
                                        </p:cTn>
                                        <p:tgtEl>
                                          <p:spTgt spid="3"/>
                                        </p:tgtEl>
                                        <p:attrNameLst>
                                          <p:attrName>style.visibility</p:attrName>
                                        </p:attrNameLst>
                                      </p:cBhvr>
                                      <p:to>
                                        <p:strVal val="visible"/>
                                      </p:to>
                                    </p:set>
                                    <p:anim calcmode="lin" valueType="num">
                                      <p:cBhvr additive="base">
                                        <p:cTn id="9" dur="500" fill="hold"/>
                                        <p:tgtEl>
                                          <p:spTgt spid="3"/>
                                        </p:tgtEl>
                                        <p:attrNameLst>
                                          <p:attrName>ppt_x</p:attrName>
                                        </p:attrNameLst>
                                      </p:cBhvr>
                                      <p:tavLst>
                                        <p:tav tm="0">
                                          <p:val>
                                            <p:strVal val="#ppt_x"/>
                                          </p:val>
                                        </p:tav>
                                        <p:tav tm="100000">
                                          <p:val>
                                            <p:strVal val="#ppt_x"/>
                                          </p:val>
                                        </p:tav>
                                      </p:tavLst>
                                    </p:anim>
                                    <p:anim calcmode="lin" valueType="num">
                                      <p:cBhvr additive="base">
                                        <p:cTn id="10" dur="500" fill="hold"/>
                                        <p:tgtEl>
                                          <p:spTgt spid="3"/>
                                        </p:tgtEl>
                                        <p:attrNameLst>
                                          <p:attrName>ppt_y</p:attrName>
                                        </p:attrNameLst>
                                      </p:cBhvr>
                                      <p:tavLst>
                                        <p:tav tm="0">
                                          <p:val>
                                            <p:strVal val="0-#ppt_h/2"/>
                                          </p:val>
                                        </p:tav>
                                        <p:tav tm="100000">
                                          <p:val>
                                            <p:strVal val="#ppt_y"/>
                                          </p:val>
                                        </p:tav>
                                      </p:tavLst>
                                    </p:anim>
                                  </p:childTnLst>
                                </p:cTn>
                              </p:par>
                              <p:par>
                                <p:cTn id="11" presetID="2" presetClass="entr" presetSubtype="4" fill="hold" nodeType="withEffect">
                                  <p:stCondLst>
                                    <p:cond delay="1100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par>
                                <p:cTn id="15" presetID="2" presetClass="entr" presetSubtype="8" fill="hold" nodeType="withEffect">
                                  <p:stCondLst>
                                    <p:cond delay="1800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1800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4146">
                <p:cTn id="23" fill="hold" display="0">
                  <p:stCondLst>
                    <p:cond delay="indefinite"/>
                  </p:stCondLst>
                  <p:endCondLst>
                    <p:cond evt="onPrev" delay="0">
                      <p:tgtEl>
                        <p:sldTgt/>
                      </p:tgtEl>
                    </p:cond>
                    <p:cond evt="onStopAudio" delay="0">
                      <p:tgtEl>
                        <p:sldTgt/>
                      </p:tgtEl>
                    </p:cond>
                  </p:endCondLst>
                </p:cTn>
                <p:tgtEl>
                  <p:spTgt spid="200725"/>
                </p:tgtEl>
              </p:cMediaNode>
            </p:audio>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2" descr="C:\Program Files\Amira-3.1.1\data\nucleosome files\AAA FINAL STRUCTURE\Animations\Picture Files\Fig-4A.tif"/>
          <p:cNvPicPr>
            <a:picLocks noChangeAspect="1" noChangeArrowheads="1"/>
          </p:cNvPicPr>
          <p:nvPr/>
        </p:nvPicPr>
        <p:blipFill>
          <a:blip r:embed="rId7" cstate="print"/>
          <a:srcRect/>
          <a:stretch>
            <a:fillRect/>
          </a:stretch>
        </p:blipFill>
        <p:spPr bwMode="auto">
          <a:xfrm>
            <a:off x="2514600" y="304800"/>
            <a:ext cx="4287838" cy="5565775"/>
          </a:xfrm>
          <a:prstGeom prst="rect">
            <a:avLst/>
          </a:prstGeom>
          <a:noFill/>
          <a:ln w="9525">
            <a:noFill/>
            <a:miter lim="800000"/>
            <a:headEnd/>
            <a:tailEnd/>
          </a:ln>
        </p:spPr>
      </p:pic>
      <p:sp>
        <p:nvSpPr>
          <p:cNvPr id="202755" name="Line 3"/>
          <p:cNvSpPr>
            <a:spLocks noChangeShapeType="1"/>
          </p:cNvSpPr>
          <p:nvPr/>
        </p:nvSpPr>
        <p:spPr bwMode="auto">
          <a:xfrm flipH="1">
            <a:off x="5638800" y="762000"/>
            <a:ext cx="1600200" cy="0"/>
          </a:xfrm>
          <a:prstGeom prst="line">
            <a:avLst/>
          </a:prstGeom>
          <a:noFill/>
          <a:ln w="38100">
            <a:solidFill>
              <a:srgbClr val="FF00FF"/>
            </a:solidFill>
            <a:round/>
            <a:headEnd/>
            <a:tailEnd type="triangle" w="med" len="med"/>
          </a:ln>
        </p:spPr>
        <p:txBody>
          <a:bodyPr/>
          <a:lstStyle/>
          <a:p>
            <a:endParaRPr lang="en-US"/>
          </a:p>
        </p:txBody>
      </p:sp>
      <p:sp>
        <p:nvSpPr>
          <p:cNvPr id="121860" name="Text Box 4"/>
          <p:cNvSpPr txBox="1">
            <a:spLocks noChangeArrowheads="1"/>
          </p:cNvSpPr>
          <p:nvPr/>
        </p:nvSpPr>
        <p:spPr bwMode="auto">
          <a:xfrm>
            <a:off x="457200" y="6096000"/>
            <a:ext cx="8229600" cy="457200"/>
          </a:xfrm>
          <a:prstGeom prst="rect">
            <a:avLst/>
          </a:prstGeom>
          <a:noFill/>
          <a:ln w="9525">
            <a:noFill/>
            <a:miter lim="800000"/>
            <a:headEnd/>
            <a:tailEnd/>
          </a:ln>
        </p:spPr>
        <p:txBody>
          <a:bodyPr>
            <a:spAutoFit/>
          </a:bodyPr>
          <a:lstStyle/>
          <a:p>
            <a:pPr algn="ctr">
              <a:spcBef>
                <a:spcPct val="50000"/>
              </a:spcBef>
            </a:pPr>
            <a:r>
              <a:rPr lang="en-US" b="0"/>
              <a:t>Complete Unit Cell of Protamine-DNA Structure; Axial View</a:t>
            </a:r>
          </a:p>
        </p:txBody>
      </p:sp>
      <p:sp>
        <p:nvSpPr>
          <p:cNvPr id="121861" name="Text Box 5"/>
          <p:cNvSpPr txBox="1">
            <a:spLocks noChangeArrowheads="1"/>
          </p:cNvSpPr>
          <p:nvPr/>
        </p:nvSpPr>
        <p:spPr bwMode="auto">
          <a:xfrm>
            <a:off x="76200" y="746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202758" name="slide_116.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8763000" y="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6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2758"/>
                                        </p:tgtEl>
                                      </p:cBhvr>
                                    </p:cmd>
                                  </p:childTnLst>
                                </p:cTn>
                              </p:par>
                              <p:par>
                                <p:cTn id="7" presetID="2" presetClass="entr" presetSubtype="2" fill="hold" grpId="0" nodeType="withEffect">
                                  <p:stCondLst>
                                    <p:cond delay="43000"/>
                                  </p:stCondLst>
                                  <p:childTnLst>
                                    <p:set>
                                      <p:cBhvr>
                                        <p:cTn id="8" dur="1" fill="hold">
                                          <p:stCondLst>
                                            <p:cond delay="0"/>
                                          </p:stCondLst>
                                        </p:cTn>
                                        <p:tgtEl>
                                          <p:spTgt spid="202755"/>
                                        </p:tgtEl>
                                        <p:attrNameLst>
                                          <p:attrName>style.visibility</p:attrName>
                                        </p:attrNameLst>
                                      </p:cBhvr>
                                      <p:to>
                                        <p:strVal val="visible"/>
                                      </p:to>
                                    </p:set>
                                    <p:anim calcmode="lin" valueType="num">
                                      <p:cBhvr additive="base">
                                        <p:cTn id="9" dur="500" fill="hold"/>
                                        <p:tgtEl>
                                          <p:spTgt spid="202755"/>
                                        </p:tgtEl>
                                        <p:attrNameLst>
                                          <p:attrName>ppt_x</p:attrName>
                                        </p:attrNameLst>
                                      </p:cBhvr>
                                      <p:tavLst>
                                        <p:tav tm="0">
                                          <p:val>
                                            <p:strVal val="1+#ppt_w/2"/>
                                          </p:val>
                                        </p:tav>
                                        <p:tav tm="100000">
                                          <p:val>
                                            <p:strVal val="#ppt_x"/>
                                          </p:val>
                                        </p:tav>
                                      </p:tavLst>
                                    </p:anim>
                                    <p:anim calcmode="lin" valueType="num">
                                      <p:cBhvr additive="base">
                                        <p:cTn id="10" dur="500" fill="hold"/>
                                        <p:tgtEl>
                                          <p:spTgt spid="2027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91463">
                <p:cTn id="11" fill="hold" display="0">
                  <p:stCondLst>
                    <p:cond delay="indefinite"/>
                  </p:stCondLst>
                  <p:endCondLst>
                    <p:cond evt="onPrev" delay="0">
                      <p:tgtEl>
                        <p:sldTgt/>
                      </p:tgtEl>
                    </p:cond>
                    <p:cond evt="onStopAudio" delay="0">
                      <p:tgtEl>
                        <p:sldTgt/>
                      </p:tgtEl>
                    </p:cond>
                  </p:endCondLst>
                </p:cTn>
                <p:tgtEl>
                  <p:spTgt spid="202758"/>
                </p:tgtEl>
              </p:cMediaNode>
            </p:audio>
          </p:childTnLst>
        </p:cTn>
      </p:par>
    </p:tnLst>
    <p:bldLst>
      <p:bldP spid="202755"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2" name="Picture 2" descr="C:\Program Files\Amira-3.1.1\data\nucleosome files\AAA FINAL STRUCTURE\Animations\Picture Files\Fig-4C.tif"/>
          <p:cNvPicPr>
            <a:picLocks noChangeAspect="1" noChangeArrowheads="1"/>
          </p:cNvPicPr>
          <p:nvPr/>
        </p:nvPicPr>
        <p:blipFill>
          <a:blip r:embed="rId7" cstate="print"/>
          <a:srcRect/>
          <a:stretch>
            <a:fillRect/>
          </a:stretch>
        </p:blipFill>
        <p:spPr bwMode="auto">
          <a:xfrm>
            <a:off x="2381250" y="304800"/>
            <a:ext cx="4552950" cy="5557838"/>
          </a:xfrm>
          <a:prstGeom prst="rect">
            <a:avLst/>
          </a:prstGeom>
          <a:noFill/>
          <a:ln w="9525">
            <a:noFill/>
            <a:miter lim="800000"/>
            <a:headEnd/>
            <a:tailEnd/>
          </a:ln>
        </p:spPr>
      </p:pic>
      <p:sp>
        <p:nvSpPr>
          <p:cNvPr id="122883" name="Text Box 3"/>
          <p:cNvSpPr txBox="1">
            <a:spLocks noChangeArrowheads="1"/>
          </p:cNvSpPr>
          <p:nvPr/>
        </p:nvSpPr>
        <p:spPr bwMode="auto">
          <a:xfrm>
            <a:off x="76200" y="746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204804" name="slide_117.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8763000" y="0"/>
            <a:ext cx="304800" cy="304800"/>
          </a:xfrm>
          <a:prstGeom prst="rect">
            <a:avLst/>
          </a:prstGeom>
          <a:noFill/>
          <a:ln w="9525">
            <a:noFill/>
            <a:miter lim="800000"/>
            <a:headEnd/>
            <a:tailEnd/>
          </a:ln>
        </p:spPr>
      </p:pic>
      <p:sp>
        <p:nvSpPr>
          <p:cNvPr id="122885" name="Text Box 5"/>
          <p:cNvSpPr txBox="1">
            <a:spLocks noChangeArrowheads="1"/>
          </p:cNvSpPr>
          <p:nvPr/>
        </p:nvSpPr>
        <p:spPr bwMode="auto">
          <a:xfrm>
            <a:off x="228600" y="6049963"/>
            <a:ext cx="8686800" cy="579437"/>
          </a:xfrm>
          <a:prstGeom prst="rect">
            <a:avLst/>
          </a:prstGeom>
          <a:noFill/>
          <a:ln w="9525">
            <a:noFill/>
            <a:miter lim="800000"/>
            <a:headEnd/>
            <a:tailEnd/>
          </a:ln>
        </p:spPr>
        <p:txBody>
          <a:bodyPr>
            <a:spAutoFit/>
          </a:bodyPr>
          <a:lstStyle/>
          <a:p>
            <a:pPr algn="ctr">
              <a:spcBef>
                <a:spcPct val="50000"/>
              </a:spcBef>
            </a:pPr>
            <a:r>
              <a:rPr lang="en-US" sz="3200"/>
              <a:t>Review of overall Unit Cell structure</a:t>
            </a:r>
          </a:p>
        </p:txBody>
      </p:sp>
    </p:spTree>
    <p:custDataLst>
      <p:tags r:id="rId2"/>
    </p:custDataLst>
  </p:cSld>
  <p:clrMapOvr>
    <a:overrideClrMapping bg1="lt1" tx1="dk1" bg2="lt2" tx2="dk2" accent1="accent1" accent2="accent2" accent3="accent3" accent4="accent4" accent5="accent5" accent6="accent6" hlink="hlink" folHlink="folHlink"/>
  </p:clrMapOvr>
  <p:transition advClick="0" advTm="1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679" fill="hold"/>
                                        <p:tgtEl>
                                          <p:spTgt spid="20480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0244">
                <p:cTn id="7" fill="hold" display="0">
                  <p:stCondLst>
                    <p:cond delay="indefinite"/>
                  </p:stCondLst>
                  <p:endCondLst>
                    <p:cond evt="onNext" delay="0">
                      <p:tgtEl>
                        <p:sldTgt/>
                      </p:tgtEl>
                    </p:cond>
                    <p:cond evt="onPrev" delay="0">
                      <p:tgtEl>
                        <p:sldTgt/>
                      </p:tgtEl>
                    </p:cond>
                    <p:cond evt="onStopAudio" delay="0">
                      <p:tgtEl>
                        <p:sldTgt/>
                      </p:tgtEl>
                    </p:cond>
                  </p:endCondLst>
                </p:cTn>
                <p:tgtEl>
                  <p:spTgt spid="204804"/>
                </p:tgtEl>
              </p:cMediaNode>
            </p:audio>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1026"/>
          <p:cNvSpPr>
            <a:spLocks noGrp="1" noChangeArrowheads="1"/>
          </p:cNvSpPr>
          <p:nvPr>
            <p:ph type="title" idx="4294967295"/>
          </p:nvPr>
        </p:nvSpPr>
        <p:spPr>
          <a:xfrm>
            <a:off x="685800" y="2590800"/>
            <a:ext cx="7772400" cy="1143000"/>
          </a:xfrm>
        </p:spPr>
        <p:txBody>
          <a:bodyPr/>
          <a:lstStyle/>
          <a:p>
            <a:pPr eaLnBrk="1" hangingPunct="1"/>
            <a:r>
              <a:rPr lang="en-US"/>
              <a:t>Structure of DNA</a:t>
            </a:r>
            <a:br>
              <a:rPr lang="en-US"/>
            </a:br>
            <a:r>
              <a:rPr lang="en-US"/>
              <a:t>According to</a:t>
            </a:r>
            <a:br>
              <a:rPr lang="en-US"/>
            </a:br>
            <a:r>
              <a:rPr lang="en-US"/>
              <a:t>Tai Te Wu</a:t>
            </a:r>
          </a:p>
        </p:txBody>
      </p:sp>
      <p:sp>
        <p:nvSpPr>
          <p:cNvPr id="123907" name="Text Box 1027"/>
          <p:cNvSpPr txBox="1">
            <a:spLocks noChangeArrowheads="1"/>
          </p:cNvSpPr>
          <p:nvPr/>
        </p:nvSpPr>
        <p:spPr bwMode="auto">
          <a:xfrm>
            <a:off x="76200" y="746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259076" name="slide_118.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8" cstate="print"/>
          <a:srcRect/>
          <a:stretch>
            <a:fillRect/>
          </a:stretch>
        </p:blipFill>
        <p:spPr bwMode="auto">
          <a:xfrm>
            <a:off x="8763000" y="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6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6182" fill="hold"/>
                                        <p:tgtEl>
                                          <p:spTgt spid="25907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0244">
                <p:cTn id="7" fill="hold" display="0">
                  <p:stCondLst>
                    <p:cond delay="indefinite"/>
                  </p:stCondLst>
                  <p:endCondLst>
                    <p:cond evt="onPrev" delay="0">
                      <p:tgtEl>
                        <p:sldTgt/>
                      </p:tgtEl>
                    </p:cond>
                    <p:cond evt="onStopAudio" delay="0">
                      <p:tgtEl>
                        <p:sldTgt/>
                      </p:tgtEl>
                    </p:cond>
                  </p:endCondLst>
                </p:cTn>
                <p:tgtEl>
                  <p:spTgt spid="259076"/>
                </p:tgtEl>
              </p:cMediaNode>
            </p:audio>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ext Box 2"/>
          <p:cNvSpPr txBox="1">
            <a:spLocks noChangeArrowheads="1"/>
          </p:cNvSpPr>
          <p:nvPr/>
        </p:nvSpPr>
        <p:spPr bwMode="auto">
          <a:xfrm>
            <a:off x="0" y="0"/>
            <a:ext cx="9144000" cy="7948613"/>
          </a:xfrm>
          <a:prstGeom prst="rect">
            <a:avLst/>
          </a:prstGeom>
          <a:noFill/>
          <a:ln w="9525">
            <a:noFill/>
            <a:miter lim="800000"/>
            <a:headEnd/>
            <a:tailEnd/>
          </a:ln>
        </p:spPr>
        <p:txBody>
          <a:bodyPr>
            <a:spAutoFit/>
          </a:bodyPr>
          <a:lstStyle/>
          <a:p>
            <a:pPr algn="ctr">
              <a:spcBef>
                <a:spcPct val="50000"/>
              </a:spcBef>
            </a:pPr>
            <a:r>
              <a:rPr lang="en-US" b="0" u="sng" dirty="0"/>
              <a:t>Wu, T.T.  Secondary structures of DNA.  PNAS 63:400-405, 1969</a:t>
            </a:r>
            <a:r>
              <a:rPr lang="en-US" b="0" dirty="0"/>
              <a:t>.</a:t>
            </a:r>
          </a:p>
          <a:p>
            <a:pPr>
              <a:spcBef>
                <a:spcPct val="50000"/>
              </a:spcBef>
            </a:pPr>
            <a:r>
              <a:rPr lang="en-US" sz="900" b="0" dirty="0"/>
              <a:t> </a:t>
            </a:r>
          </a:p>
          <a:p>
            <a:pPr>
              <a:spcBef>
                <a:spcPct val="50000"/>
              </a:spcBef>
            </a:pPr>
            <a:r>
              <a:rPr lang="en-US" sz="2000" b="0" dirty="0"/>
              <a:t>In this paper, Tai </a:t>
            </a:r>
            <a:r>
              <a:rPr lang="en-US" sz="2000" b="0" dirty="0" err="1"/>
              <a:t>Te</a:t>
            </a:r>
            <a:r>
              <a:rPr lang="en-US" sz="2000" b="0" dirty="0"/>
              <a:t> Wu discussed the </a:t>
            </a:r>
            <a:r>
              <a:rPr lang="en-US" sz="2000" b="0" dirty="0" err="1"/>
              <a:t>pitch</a:t>
            </a:r>
            <a:r>
              <a:rPr lang="en-US" sz="2000" dirty="0" err="1"/>
              <a:t>:</a:t>
            </a:r>
            <a:r>
              <a:rPr lang="en-US" sz="2000" b="0" dirty="0" err="1"/>
              <a:t>diameter</a:t>
            </a:r>
            <a:r>
              <a:rPr lang="en-US" sz="2000" b="0" dirty="0"/>
              <a:t> ratio for the Watson-Crick double helix at 66% and 92% humidity, as revealed by x-ray crystallography.  He stated:</a:t>
            </a:r>
          </a:p>
          <a:p>
            <a:pPr>
              <a:spcBef>
                <a:spcPct val="50000"/>
              </a:spcBef>
            </a:pPr>
            <a:r>
              <a:rPr lang="en-US" sz="800" b="0" dirty="0"/>
              <a:t> </a:t>
            </a:r>
          </a:p>
          <a:p>
            <a:pPr>
              <a:spcBef>
                <a:spcPct val="50000"/>
              </a:spcBef>
            </a:pPr>
            <a:r>
              <a:rPr lang="en-US" sz="1600" dirty="0">
                <a:latin typeface="Arial" charset="0"/>
                <a:cs typeface="Arial" charset="0"/>
              </a:rPr>
              <a:t>“At 92 percent, the surrounding of the DNA fiber resembles that inside a cell, while at 66 percent, the state of the fiber becomes completely artificial.  The differences…should then provide the necessary clue for us to resolve the intricate secondary structure of DNA </a:t>
            </a:r>
            <a:r>
              <a:rPr lang="en-US" sz="1600" i="1" dirty="0">
                <a:latin typeface="Arial" charset="0"/>
                <a:cs typeface="Arial" charset="0"/>
              </a:rPr>
              <a:t>in vivo.</a:t>
            </a:r>
            <a:r>
              <a:rPr lang="en-US" sz="1600" dirty="0">
                <a:latin typeface="Arial" charset="0"/>
                <a:cs typeface="Arial" charset="0"/>
              </a:rPr>
              <a:t>”</a:t>
            </a:r>
          </a:p>
          <a:p>
            <a:pPr>
              <a:spcBef>
                <a:spcPct val="50000"/>
              </a:spcBef>
            </a:pPr>
            <a:r>
              <a:rPr lang="en-US" sz="700" b="0" dirty="0"/>
              <a:t> </a:t>
            </a:r>
          </a:p>
          <a:p>
            <a:pPr>
              <a:spcBef>
                <a:spcPct val="50000"/>
              </a:spcBef>
            </a:pPr>
            <a:r>
              <a:rPr lang="en-US" sz="2000" b="0" dirty="0"/>
              <a:t>After a thorough analysis of the x-ray diffraction patterns of DNA at the two </a:t>
            </a:r>
            <a:r>
              <a:rPr lang="en-US" sz="2000" b="0" dirty="0" err="1"/>
              <a:t>humidities</a:t>
            </a:r>
            <a:r>
              <a:rPr lang="en-US" sz="2000" b="0" dirty="0"/>
              <a:t>, Wu concluded that “if the structure of the DNA fiber at 66 percent consists of a double helix, than at 92 per cent [it] must consist of two double helices”.  In the Wu structure, the distance between base pairs in either double helix was twice as large (</a:t>
            </a:r>
            <a:r>
              <a:rPr lang="en-US" sz="2000" b="0" i="1" dirty="0"/>
              <a:t>i.e., </a:t>
            </a:r>
            <a:r>
              <a:rPr lang="en-US" sz="2000" b="0" dirty="0"/>
              <a:t>about 6.8 angstroms) as in the Watson-Crick structure, but the stacking of bases at 3.4 angstroms was preserved by mutual intercalation of the base pairs of the two duplexes.</a:t>
            </a:r>
          </a:p>
          <a:p>
            <a:pPr>
              <a:spcBef>
                <a:spcPct val="50000"/>
              </a:spcBef>
            </a:pPr>
            <a:r>
              <a:rPr lang="en-US" sz="800" b="0" dirty="0"/>
              <a:t> </a:t>
            </a:r>
          </a:p>
          <a:p>
            <a:pPr>
              <a:spcBef>
                <a:spcPct val="50000"/>
              </a:spcBef>
            </a:pPr>
            <a:r>
              <a:rPr lang="en-US" sz="2000" b="0" dirty="0"/>
              <a:t>Finally, he predicted that at 100% humidity, </a:t>
            </a:r>
            <a:r>
              <a:rPr lang="en-US" sz="2000" b="0" i="1" dirty="0"/>
              <a:t>i.e., </a:t>
            </a:r>
            <a:r>
              <a:rPr lang="en-US" sz="2000" b="0" dirty="0"/>
              <a:t>the condition prevailing in living cells, the two mutually-intercalated duplexes would lose all vestiges of helical twist and exist as a pair of mutually-intercalated “straight ladders” with inter-base spacing of about 7 angstroms.</a:t>
            </a:r>
          </a:p>
          <a:p>
            <a:pPr>
              <a:spcBef>
                <a:spcPct val="50000"/>
              </a:spcBef>
            </a:pPr>
            <a:r>
              <a:rPr lang="en-US" sz="1800" b="0" dirty="0"/>
              <a:t> </a:t>
            </a:r>
          </a:p>
          <a:p>
            <a:pPr>
              <a:spcBef>
                <a:spcPct val="50000"/>
              </a:spcBef>
            </a:pPr>
            <a:r>
              <a:rPr lang="en-US" sz="1800" b="0" dirty="0"/>
              <a:t> </a:t>
            </a:r>
          </a:p>
          <a:p>
            <a:pPr>
              <a:spcBef>
                <a:spcPct val="50000"/>
              </a:spcBef>
            </a:pPr>
            <a:endParaRPr lang="en-US" sz="1800" b="0" dirty="0">
              <a:cs typeface="Arial" charset="0"/>
            </a:endParaRPr>
          </a:p>
        </p:txBody>
      </p:sp>
      <p:pic>
        <p:nvPicPr>
          <p:cNvPr id="208899" name="slide_119.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8810625" y="6524625"/>
            <a:ext cx="304800" cy="304800"/>
          </a:xfrm>
          <a:prstGeom prst="rect">
            <a:avLst/>
          </a:prstGeom>
          <a:noFill/>
          <a:ln w="9525">
            <a:noFill/>
            <a:miter lim="800000"/>
            <a:headEnd/>
            <a:tailEnd/>
          </a:ln>
        </p:spPr>
      </p:pic>
    </p:spTree>
    <p:custDataLst>
      <p:tags r:id="rId1"/>
    </p:custDataLst>
  </p:cSld>
  <p:clrMapOvr>
    <a:masterClrMapping/>
  </p:clrMapOvr>
  <p:transition advClick="0" advTm="1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513" fill="hold"/>
                                        <p:tgtEl>
                                          <p:spTgt spid="20889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2683">
                <p:cTn id="7" fill="hold" display="0">
                  <p:stCondLst>
                    <p:cond delay="indefinite"/>
                  </p:stCondLst>
                  <p:endCondLst>
                    <p:cond evt="onNext" delay="0">
                      <p:tgtEl>
                        <p:sldTgt/>
                      </p:tgtEl>
                    </p:cond>
                    <p:cond evt="onPrev" delay="0">
                      <p:tgtEl>
                        <p:sldTgt/>
                      </p:tgtEl>
                    </p:cond>
                    <p:cond evt="onStopAudio" delay="0">
                      <p:tgtEl>
                        <p:sldTgt/>
                      </p:tgtEl>
                    </p:cond>
                  </p:endCondLst>
                </p:cTn>
                <p:tgtEl>
                  <p:spTgt spid="208899"/>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p:cNvSpPr>
            <a:spLocks noGrp="1" noChangeArrowheads="1"/>
          </p:cNvSpPr>
          <p:nvPr>
            <p:ph type="title"/>
          </p:nvPr>
        </p:nvSpPr>
        <p:spPr>
          <a:xfrm>
            <a:off x="685800" y="2667000"/>
            <a:ext cx="7772400" cy="1143000"/>
          </a:xfrm>
        </p:spPr>
        <p:txBody>
          <a:bodyPr/>
          <a:lstStyle/>
          <a:p>
            <a:pPr eaLnBrk="1" hangingPunct="1"/>
            <a:r>
              <a:rPr lang="en-US"/>
              <a:t>Histone Structure</a:t>
            </a:r>
          </a:p>
        </p:txBody>
      </p:sp>
      <p:sp>
        <p:nvSpPr>
          <p:cNvPr id="15363" name="Transit"/>
          <p:cNvSpPr txBox="1">
            <a:spLocks noChangeArrowheads="1"/>
          </p:cNvSpPr>
          <p:nvPr/>
        </p:nvSpPr>
        <p:spPr bwMode="auto">
          <a:xfrm>
            <a:off x="76200" y="762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5" action="ppaction://hlinksldjump"/>
              </a:rPr>
              <a:t>Table Of Contents</a:t>
            </a:r>
            <a:endParaRPr lang="en-US" sz="1200"/>
          </a:p>
        </p:txBody>
      </p:sp>
      <p:sp>
        <p:nvSpPr>
          <p:cNvPr id="5" name="White bkgd"/>
          <p:cNvSpPr/>
          <p:nvPr/>
        </p:nvSpPr>
        <p:spPr bwMode="auto">
          <a:xfrm>
            <a:off x="0" y="0"/>
            <a:ext cx="9144000" cy="6858000"/>
          </a:xfrm>
          <a:prstGeom prst="rect">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latin typeface="Times New Roman" pitchFamily="18" charset="0"/>
              <a:cs typeface="Times New Roman" pitchFamily="18" charset="0"/>
            </a:endParaRPr>
          </a:p>
        </p:txBody>
      </p:sp>
      <p:sp>
        <p:nvSpPr>
          <p:cNvPr id="4" name="Note 2014"/>
          <p:cNvSpPr/>
          <p:nvPr/>
        </p:nvSpPr>
        <p:spPr>
          <a:xfrm>
            <a:off x="316089" y="76200"/>
            <a:ext cx="8458200" cy="6555641"/>
          </a:xfrm>
          <a:prstGeom prst="rect">
            <a:avLst/>
          </a:prstGeom>
        </p:spPr>
        <p:txBody>
          <a:bodyPr wrap="square">
            <a:spAutoFit/>
          </a:bodyPr>
          <a:lstStyle/>
          <a:p>
            <a:pPr algn="ctr"/>
            <a:r>
              <a:rPr lang="en-US" sz="2000" dirty="0"/>
              <a:t>NOTE added in 2014:</a:t>
            </a:r>
          </a:p>
          <a:p>
            <a:pPr algn="just"/>
            <a:endParaRPr lang="en-US" sz="2000" dirty="0"/>
          </a:p>
          <a:p>
            <a:pPr algn="just"/>
            <a:r>
              <a:rPr lang="en-US" sz="2000" dirty="0"/>
              <a:t>  This presentation was created in the year 2005. The following brief section on histone structure (slides 12-30) has been </a:t>
            </a:r>
            <a:r>
              <a:rPr lang="en-US" sz="2000" i="1" dirty="0"/>
              <a:t>vastly</a:t>
            </a:r>
            <a:r>
              <a:rPr lang="en-US" sz="2000" dirty="0"/>
              <a:t> superseded by three extensive slide presentations on that subject, all located on this web site under the titles “Histone Structure, Parts I-III”.</a:t>
            </a:r>
          </a:p>
          <a:p>
            <a:pPr algn="just"/>
            <a:endParaRPr lang="en-US" sz="2000" dirty="0"/>
          </a:p>
          <a:p>
            <a:pPr algn="just"/>
            <a:r>
              <a:rPr lang="en-US" sz="2000" dirty="0"/>
              <a:t>The only problem with this 2005 discussion is that I wrongly concluded, at that earlier time, that in the currently-accepted model of the nucleosome, there are essentially </a:t>
            </a:r>
            <a:r>
              <a:rPr lang="en-US" sz="2000" i="1" dirty="0"/>
              <a:t>no</a:t>
            </a:r>
            <a:r>
              <a:rPr lang="en-US" sz="2000" dirty="0"/>
              <a:t> proper salt bridges between protein and DNA (where “proper” is defined as being reasonably close to 3 Å in length).</a:t>
            </a:r>
          </a:p>
          <a:p>
            <a:pPr algn="just"/>
            <a:endParaRPr lang="en-US" sz="2000" dirty="0"/>
          </a:p>
          <a:p>
            <a:pPr algn="just"/>
            <a:r>
              <a:rPr lang="en-US" sz="2000" dirty="0"/>
              <a:t>It turns out that there are, in fact, a few proper salt bridges after all, but the number </a:t>
            </a:r>
            <a:r>
              <a:rPr lang="en-US" sz="2000" i="1" dirty="0"/>
              <a:t>really is</a:t>
            </a:r>
            <a:r>
              <a:rPr lang="en-US" sz="2000" dirty="0"/>
              <a:t> quite small.  If one extends the definition of “proper” to, say, 5-10 Å, then the number of salt bridges increases greatly, but since the charge attraction drops with the square of the distance, they are rather weak.  In “Histone Structure, Part II”, we show a new model in which the protein-DNA alignment is nearly perfect, with every salt bridge measuring almost exactly 3 Å.</a:t>
            </a:r>
          </a:p>
          <a:p>
            <a:pPr algn="just"/>
            <a:endParaRPr lang="en-US" sz="2000" dirty="0"/>
          </a:p>
          <a:p>
            <a:pPr algn="ctr"/>
            <a:r>
              <a:rPr lang="en-US" sz="2000" dirty="0"/>
              <a:t>— END OF 2014 NOTE —</a:t>
            </a:r>
          </a:p>
        </p:txBody>
      </p:sp>
    </p:spTree>
    <p:custDataLst>
      <p:tags r:id="rId2"/>
    </p:custDataLst>
  </p:cSld>
  <p:clrMapOvr>
    <a:overrideClrMapping bg1="lt1" tx1="dk1" bg2="lt2" tx2="dk2" accent1="accent1" accent2="accent2" accent3="accent3" accent4="accent4" accent5="accent5" accent6="accent6" hlink="hlink" folHlink="folHlink"/>
  </p:clrMapOvr>
  <p:transition advClick="0" advTm="4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500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500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ext Box 2"/>
          <p:cNvSpPr txBox="1">
            <a:spLocks noChangeArrowheads="1"/>
          </p:cNvSpPr>
          <p:nvPr/>
        </p:nvSpPr>
        <p:spPr bwMode="auto">
          <a:xfrm>
            <a:off x="0" y="0"/>
            <a:ext cx="9144000" cy="7948613"/>
          </a:xfrm>
          <a:prstGeom prst="rect">
            <a:avLst/>
          </a:prstGeom>
          <a:noFill/>
          <a:ln w="9525">
            <a:noFill/>
            <a:miter lim="800000"/>
            <a:headEnd/>
            <a:tailEnd/>
          </a:ln>
        </p:spPr>
        <p:txBody>
          <a:bodyPr>
            <a:spAutoFit/>
          </a:bodyPr>
          <a:lstStyle/>
          <a:p>
            <a:pPr algn="ctr">
              <a:spcBef>
                <a:spcPct val="50000"/>
              </a:spcBef>
            </a:pPr>
            <a:r>
              <a:rPr lang="en-US" b="0" u="sng">
                <a:solidFill>
                  <a:srgbClr val="FF0000"/>
                </a:solidFill>
              </a:rPr>
              <a:t>Wu, T.T.  Secondary structures of DNA.  PNAS 63:400-405, 1969</a:t>
            </a:r>
            <a:r>
              <a:rPr lang="en-US" b="0">
                <a:solidFill>
                  <a:srgbClr val="FF0000"/>
                </a:solidFill>
              </a:rPr>
              <a:t>.</a:t>
            </a:r>
          </a:p>
          <a:p>
            <a:pPr>
              <a:spcBef>
                <a:spcPct val="50000"/>
              </a:spcBef>
            </a:pPr>
            <a:r>
              <a:rPr lang="en-US" sz="900" b="0"/>
              <a:t> </a:t>
            </a:r>
          </a:p>
          <a:p>
            <a:pPr>
              <a:spcBef>
                <a:spcPct val="50000"/>
              </a:spcBef>
            </a:pPr>
            <a:r>
              <a:rPr lang="en-US" sz="2000" b="0"/>
              <a:t>In this paper, Tai Te Wu discussed the pitch</a:t>
            </a:r>
            <a:r>
              <a:rPr lang="en-US" sz="2000"/>
              <a:t>:</a:t>
            </a:r>
            <a:r>
              <a:rPr lang="en-US" sz="2000" b="0"/>
              <a:t>diameter ratio for the Watson-Crick double helix at 66% and 92% humidity, as revealed by x-ray crystallography.  He stated:</a:t>
            </a:r>
          </a:p>
          <a:p>
            <a:pPr>
              <a:spcBef>
                <a:spcPct val="50000"/>
              </a:spcBef>
            </a:pPr>
            <a:r>
              <a:rPr lang="en-US" sz="800" b="0"/>
              <a:t> </a:t>
            </a:r>
          </a:p>
          <a:p>
            <a:pPr>
              <a:spcBef>
                <a:spcPct val="50000"/>
              </a:spcBef>
            </a:pPr>
            <a:r>
              <a:rPr lang="en-US" sz="1600">
                <a:latin typeface="Arial" charset="0"/>
                <a:cs typeface="Arial" charset="0"/>
              </a:rPr>
              <a:t>“At 92 percent, the surrounding of the DNA fiber resembles that inside a cell, while at 66 percent, the state of the fiber becomes completely artificial.  The differences…should then provide the necessary clue for us to resolve the intricate secondary structure of DNA </a:t>
            </a:r>
            <a:r>
              <a:rPr lang="en-US" sz="1600" i="1">
                <a:latin typeface="Arial" charset="0"/>
                <a:cs typeface="Arial" charset="0"/>
              </a:rPr>
              <a:t>in vivo.</a:t>
            </a:r>
            <a:r>
              <a:rPr lang="en-US" sz="1600">
                <a:latin typeface="Arial" charset="0"/>
                <a:cs typeface="Arial" charset="0"/>
              </a:rPr>
              <a:t>”</a:t>
            </a:r>
          </a:p>
          <a:p>
            <a:pPr>
              <a:spcBef>
                <a:spcPct val="50000"/>
              </a:spcBef>
            </a:pPr>
            <a:r>
              <a:rPr lang="en-US" sz="700" b="0"/>
              <a:t> </a:t>
            </a:r>
          </a:p>
          <a:p>
            <a:pPr>
              <a:spcBef>
                <a:spcPct val="50000"/>
              </a:spcBef>
            </a:pPr>
            <a:r>
              <a:rPr lang="en-US" sz="2000" b="0"/>
              <a:t>After a thorough analysis of the x-ray diffraction patterns of DNA at the two humidities, Wu concluded that “if the structure of the DNA fiber at 66 percent consists of a double helix, than at 92 per cent [it] must consist of two double helices”.  In the Wu structure, the distance between base pairs in either double helix was twice as large (</a:t>
            </a:r>
            <a:r>
              <a:rPr lang="en-US" sz="2000" b="0" i="1"/>
              <a:t>i.e., </a:t>
            </a:r>
            <a:r>
              <a:rPr lang="en-US" sz="2000" b="0"/>
              <a:t>about 6.8 angstroms) as in the Watson-Crick structure, but the stacking of bases at 3.4 angstroms was preserved by mutual intercalation of the base pairs of the two duplexes.</a:t>
            </a:r>
          </a:p>
          <a:p>
            <a:pPr>
              <a:spcBef>
                <a:spcPct val="50000"/>
              </a:spcBef>
            </a:pPr>
            <a:r>
              <a:rPr lang="en-US" sz="800" b="0"/>
              <a:t> </a:t>
            </a:r>
          </a:p>
          <a:p>
            <a:pPr>
              <a:spcBef>
                <a:spcPct val="50000"/>
              </a:spcBef>
            </a:pPr>
            <a:r>
              <a:rPr lang="en-US" sz="2000" b="0"/>
              <a:t>Finally, he predicted that at 100% humidity, </a:t>
            </a:r>
            <a:r>
              <a:rPr lang="en-US" sz="2000" b="0" i="1"/>
              <a:t>i.e., </a:t>
            </a:r>
            <a:r>
              <a:rPr lang="en-US" sz="2000" b="0"/>
              <a:t>the condition prevailing in living cells, the two mutually-intercalated duplexes would lose all vestiges of helical twist and exist as a pair of mutually-intercalated “straight ladders” with inter-base spacing of about 7 angstroms.</a:t>
            </a:r>
          </a:p>
          <a:p>
            <a:pPr>
              <a:spcBef>
                <a:spcPct val="50000"/>
              </a:spcBef>
            </a:pPr>
            <a:r>
              <a:rPr lang="en-US" sz="1800" b="0"/>
              <a:t> </a:t>
            </a:r>
          </a:p>
          <a:p>
            <a:pPr>
              <a:spcBef>
                <a:spcPct val="50000"/>
              </a:spcBef>
            </a:pPr>
            <a:r>
              <a:rPr lang="en-US" sz="1800" b="0"/>
              <a:t> </a:t>
            </a:r>
          </a:p>
          <a:p>
            <a:pPr>
              <a:spcBef>
                <a:spcPct val="50000"/>
              </a:spcBef>
            </a:pPr>
            <a:endParaRPr lang="en-US" sz="1800" b="0">
              <a:cs typeface="Arial" charset="0"/>
            </a:endParaRPr>
          </a:p>
        </p:txBody>
      </p:sp>
      <p:pic>
        <p:nvPicPr>
          <p:cNvPr id="209923" name="slide_120.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8763000" y="6477000"/>
            <a:ext cx="304800" cy="304800"/>
          </a:xfrm>
          <a:prstGeom prst="rect">
            <a:avLst/>
          </a:prstGeom>
          <a:noFill/>
          <a:ln w="9525">
            <a:noFill/>
            <a:miter lim="800000"/>
            <a:headEnd/>
            <a:tailEnd/>
          </a:ln>
        </p:spPr>
      </p:pic>
    </p:spTree>
    <p:custDataLst>
      <p:tags r:id="rId1"/>
    </p:custDataLst>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804" fill="hold"/>
                                        <p:tgtEl>
                                          <p:spTgt spid="20992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5366">
                <p:cTn id="7" fill="hold" display="0">
                  <p:stCondLst>
                    <p:cond delay="indefinite"/>
                  </p:stCondLst>
                  <p:endCondLst>
                    <p:cond evt="onNext" delay="0">
                      <p:tgtEl>
                        <p:sldTgt/>
                      </p:tgtEl>
                    </p:cond>
                    <p:cond evt="onPrev" delay="0">
                      <p:tgtEl>
                        <p:sldTgt/>
                      </p:tgtEl>
                    </p:cond>
                    <p:cond evt="onStopAudio" delay="0">
                      <p:tgtEl>
                        <p:sldTgt/>
                      </p:tgtEl>
                    </p:cond>
                  </p:endCondLst>
                </p:cTn>
                <p:tgtEl>
                  <p:spTgt spid="209923"/>
                </p:tgtEl>
              </p:cMediaNode>
            </p:audio>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ext Box 2"/>
          <p:cNvSpPr txBox="1">
            <a:spLocks noChangeArrowheads="1"/>
          </p:cNvSpPr>
          <p:nvPr/>
        </p:nvSpPr>
        <p:spPr bwMode="auto">
          <a:xfrm>
            <a:off x="0" y="0"/>
            <a:ext cx="9144000" cy="7948613"/>
          </a:xfrm>
          <a:prstGeom prst="rect">
            <a:avLst/>
          </a:prstGeom>
          <a:noFill/>
          <a:ln w="9525">
            <a:noFill/>
            <a:miter lim="800000"/>
            <a:headEnd/>
            <a:tailEnd/>
          </a:ln>
        </p:spPr>
        <p:txBody>
          <a:bodyPr>
            <a:spAutoFit/>
          </a:bodyPr>
          <a:lstStyle/>
          <a:p>
            <a:pPr algn="ctr">
              <a:spcBef>
                <a:spcPct val="50000"/>
              </a:spcBef>
            </a:pPr>
            <a:r>
              <a:rPr lang="en-US" b="0" u="sng" dirty="0"/>
              <a:t>Wu, T.T.  Secondary structures of DNA.  PNAS 63:400-405, 1969</a:t>
            </a:r>
            <a:r>
              <a:rPr lang="en-US" b="0" dirty="0"/>
              <a:t>.</a:t>
            </a:r>
          </a:p>
          <a:p>
            <a:pPr>
              <a:spcBef>
                <a:spcPct val="50000"/>
              </a:spcBef>
            </a:pPr>
            <a:r>
              <a:rPr lang="en-US" sz="900" b="0" dirty="0"/>
              <a:t> </a:t>
            </a:r>
          </a:p>
          <a:p>
            <a:pPr>
              <a:spcBef>
                <a:spcPct val="50000"/>
              </a:spcBef>
            </a:pPr>
            <a:r>
              <a:rPr lang="en-US" sz="2000" b="0" dirty="0">
                <a:solidFill>
                  <a:srgbClr val="FF0000"/>
                </a:solidFill>
              </a:rPr>
              <a:t>In this paper, Tai </a:t>
            </a:r>
            <a:r>
              <a:rPr lang="en-US" sz="2000" b="0" dirty="0" err="1">
                <a:solidFill>
                  <a:srgbClr val="FF0000"/>
                </a:solidFill>
              </a:rPr>
              <a:t>Te</a:t>
            </a:r>
            <a:r>
              <a:rPr lang="en-US" sz="2000" b="0" dirty="0">
                <a:solidFill>
                  <a:srgbClr val="FF0000"/>
                </a:solidFill>
              </a:rPr>
              <a:t> Wu discussed the </a:t>
            </a:r>
            <a:r>
              <a:rPr lang="en-US" sz="2000" b="0" dirty="0" err="1">
                <a:solidFill>
                  <a:srgbClr val="FF0000"/>
                </a:solidFill>
              </a:rPr>
              <a:t>pitch</a:t>
            </a:r>
            <a:r>
              <a:rPr lang="en-US" sz="2000" dirty="0" err="1">
                <a:solidFill>
                  <a:srgbClr val="FF0000"/>
                </a:solidFill>
              </a:rPr>
              <a:t>:</a:t>
            </a:r>
            <a:r>
              <a:rPr lang="en-US" sz="2000" b="0" dirty="0" err="1">
                <a:solidFill>
                  <a:srgbClr val="FF0000"/>
                </a:solidFill>
              </a:rPr>
              <a:t>diameter</a:t>
            </a:r>
            <a:r>
              <a:rPr lang="en-US" sz="2000" b="0" dirty="0">
                <a:solidFill>
                  <a:srgbClr val="FF0000"/>
                </a:solidFill>
              </a:rPr>
              <a:t> ratio for the Watson-Crick double helix at 66% and 92% humidity, as revealed by x-ray crystallography.  He stated:</a:t>
            </a:r>
          </a:p>
          <a:p>
            <a:pPr>
              <a:spcBef>
                <a:spcPct val="50000"/>
              </a:spcBef>
            </a:pPr>
            <a:r>
              <a:rPr lang="en-US" sz="800" b="0" dirty="0"/>
              <a:t> </a:t>
            </a:r>
          </a:p>
          <a:p>
            <a:pPr>
              <a:spcBef>
                <a:spcPct val="50000"/>
              </a:spcBef>
            </a:pPr>
            <a:r>
              <a:rPr lang="en-US" sz="1600" dirty="0">
                <a:latin typeface="Arial" charset="0"/>
                <a:cs typeface="Arial" charset="0"/>
              </a:rPr>
              <a:t>“At 92 percent, the surrounding of the DNA fiber resembles that inside a cell, while at 66 percent, the state of the fiber becomes completely artificial.  The differences…should then provide the necessary clue for us to resolve the intricate secondary structure of DNA </a:t>
            </a:r>
            <a:r>
              <a:rPr lang="en-US" sz="1600" i="1" dirty="0">
                <a:latin typeface="Arial" charset="0"/>
                <a:cs typeface="Arial" charset="0"/>
              </a:rPr>
              <a:t>in vivo.</a:t>
            </a:r>
            <a:r>
              <a:rPr lang="en-US" sz="1600" dirty="0">
                <a:latin typeface="Arial" charset="0"/>
                <a:cs typeface="Arial" charset="0"/>
              </a:rPr>
              <a:t>”</a:t>
            </a:r>
          </a:p>
          <a:p>
            <a:pPr>
              <a:spcBef>
                <a:spcPct val="50000"/>
              </a:spcBef>
            </a:pPr>
            <a:r>
              <a:rPr lang="en-US" sz="700" b="0" dirty="0"/>
              <a:t> </a:t>
            </a:r>
          </a:p>
          <a:p>
            <a:pPr>
              <a:spcBef>
                <a:spcPct val="50000"/>
              </a:spcBef>
            </a:pPr>
            <a:r>
              <a:rPr lang="en-US" sz="2000" b="0" dirty="0"/>
              <a:t>After a thorough analysis of the x-ray diffraction patterns of DNA at the two </a:t>
            </a:r>
            <a:r>
              <a:rPr lang="en-US" sz="2000" b="0" dirty="0" err="1"/>
              <a:t>humidities</a:t>
            </a:r>
            <a:r>
              <a:rPr lang="en-US" sz="2000" b="0" dirty="0"/>
              <a:t>, Wu concluded that “if the structure of the DNA fiber at 66 percent consists of a double helix, than at 92 per cent [it] must consist of two double helices”.  In the Wu structure, the distance between base pairs in either double helix was twice as large (</a:t>
            </a:r>
            <a:r>
              <a:rPr lang="en-US" sz="2000" b="0" i="1" dirty="0"/>
              <a:t>i.e., </a:t>
            </a:r>
            <a:r>
              <a:rPr lang="en-US" sz="2000" b="0" dirty="0"/>
              <a:t>about 6.8 angstroms) as in the Watson-Crick structure, but the stacking of bases at 3.4 angstroms was preserved by mutual intercalation of the base pairs of the two duplexes.</a:t>
            </a:r>
          </a:p>
          <a:p>
            <a:pPr>
              <a:spcBef>
                <a:spcPct val="50000"/>
              </a:spcBef>
            </a:pPr>
            <a:r>
              <a:rPr lang="en-US" sz="800" b="0" dirty="0"/>
              <a:t> </a:t>
            </a:r>
          </a:p>
          <a:p>
            <a:pPr>
              <a:spcBef>
                <a:spcPct val="50000"/>
              </a:spcBef>
            </a:pPr>
            <a:r>
              <a:rPr lang="en-US" sz="2000" b="0" dirty="0"/>
              <a:t>Finally, he predicted that at 100% humidity, </a:t>
            </a:r>
            <a:r>
              <a:rPr lang="en-US" sz="2000" b="0" i="1" dirty="0"/>
              <a:t>i.e., </a:t>
            </a:r>
            <a:r>
              <a:rPr lang="en-US" sz="2000" b="0" dirty="0"/>
              <a:t>the condition prevailing in living cells, the two mutually-intercalated duplexes would lose all vestiges of helical twist and exist as a pair of mutually-intercalated “straight ladders” with inter-base spacing of about 7 angstroms.</a:t>
            </a:r>
          </a:p>
          <a:p>
            <a:pPr>
              <a:spcBef>
                <a:spcPct val="50000"/>
              </a:spcBef>
            </a:pPr>
            <a:r>
              <a:rPr lang="en-US" sz="1800" b="0" dirty="0"/>
              <a:t> </a:t>
            </a:r>
          </a:p>
          <a:p>
            <a:pPr>
              <a:spcBef>
                <a:spcPct val="50000"/>
              </a:spcBef>
            </a:pPr>
            <a:r>
              <a:rPr lang="en-US" sz="1800" b="0" dirty="0"/>
              <a:t> </a:t>
            </a:r>
          </a:p>
          <a:p>
            <a:pPr>
              <a:spcBef>
                <a:spcPct val="50000"/>
              </a:spcBef>
            </a:pPr>
            <a:endParaRPr lang="en-US" sz="1800" b="0" dirty="0">
              <a:cs typeface="Arial" charset="0"/>
            </a:endParaRPr>
          </a:p>
        </p:txBody>
      </p:sp>
      <p:pic>
        <p:nvPicPr>
          <p:cNvPr id="210947" name="slide_121.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8782050" y="6491288"/>
            <a:ext cx="304800" cy="304800"/>
          </a:xfrm>
          <a:prstGeom prst="rect">
            <a:avLst/>
          </a:prstGeom>
          <a:noFill/>
          <a:ln w="9525">
            <a:noFill/>
            <a:miter lim="800000"/>
            <a:headEnd/>
            <a:tailEnd/>
          </a:ln>
        </p:spPr>
      </p:pic>
    </p:spTree>
    <p:custDataLst>
      <p:tags r:id="rId1"/>
    </p:custDataLst>
  </p:cSld>
  <p:clrMapOvr>
    <a:masterClrMapping/>
  </p:clrMapOvr>
  <p:transition advClick="0" advTm="1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071" fill="hold"/>
                                        <p:tgtEl>
                                          <p:spTgt spid="21094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5366">
                <p:cTn id="7" fill="hold" display="0">
                  <p:stCondLst>
                    <p:cond delay="indefinite"/>
                  </p:stCondLst>
                  <p:endCondLst>
                    <p:cond evt="onNext" delay="0">
                      <p:tgtEl>
                        <p:sldTgt/>
                      </p:tgtEl>
                    </p:cond>
                    <p:cond evt="onPrev" delay="0">
                      <p:tgtEl>
                        <p:sldTgt/>
                      </p:tgtEl>
                    </p:cond>
                    <p:cond evt="onStopAudio" delay="0">
                      <p:tgtEl>
                        <p:sldTgt/>
                      </p:tgtEl>
                    </p:cond>
                  </p:endCondLst>
                </p:cTn>
                <p:tgtEl>
                  <p:spTgt spid="210947"/>
                </p:tgtEl>
              </p:cMediaNode>
            </p:audio>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ext Box 2"/>
          <p:cNvSpPr txBox="1">
            <a:spLocks noChangeArrowheads="1"/>
          </p:cNvSpPr>
          <p:nvPr/>
        </p:nvSpPr>
        <p:spPr bwMode="auto">
          <a:xfrm>
            <a:off x="0" y="0"/>
            <a:ext cx="9144000" cy="7948613"/>
          </a:xfrm>
          <a:prstGeom prst="rect">
            <a:avLst/>
          </a:prstGeom>
          <a:noFill/>
          <a:ln w="9525">
            <a:noFill/>
            <a:miter lim="800000"/>
            <a:headEnd/>
            <a:tailEnd/>
          </a:ln>
        </p:spPr>
        <p:txBody>
          <a:bodyPr>
            <a:spAutoFit/>
          </a:bodyPr>
          <a:lstStyle/>
          <a:p>
            <a:pPr algn="ctr">
              <a:spcBef>
                <a:spcPct val="50000"/>
              </a:spcBef>
            </a:pPr>
            <a:r>
              <a:rPr lang="en-US" b="0" u="sng"/>
              <a:t>Wu, T.T.  Secondary structures of DNA.  PNAS 63:400-405, 1969</a:t>
            </a:r>
            <a:r>
              <a:rPr lang="en-US" b="0"/>
              <a:t>.</a:t>
            </a:r>
          </a:p>
          <a:p>
            <a:pPr>
              <a:spcBef>
                <a:spcPct val="50000"/>
              </a:spcBef>
            </a:pPr>
            <a:r>
              <a:rPr lang="en-US" sz="900" b="0"/>
              <a:t> </a:t>
            </a:r>
          </a:p>
          <a:p>
            <a:pPr>
              <a:spcBef>
                <a:spcPct val="50000"/>
              </a:spcBef>
            </a:pPr>
            <a:r>
              <a:rPr lang="en-US" sz="2000" b="0"/>
              <a:t>In this paper, Tai Te Wu discussed the pitch</a:t>
            </a:r>
            <a:r>
              <a:rPr lang="en-US" sz="2000"/>
              <a:t>:</a:t>
            </a:r>
            <a:r>
              <a:rPr lang="en-US" sz="2000" b="0"/>
              <a:t>diameter ratio for the Watson-Crick double helix at 66% and 92% humidity, as revealed by x-ray crystallography.  He stated:</a:t>
            </a:r>
          </a:p>
          <a:p>
            <a:pPr>
              <a:spcBef>
                <a:spcPct val="50000"/>
              </a:spcBef>
            </a:pPr>
            <a:r>
              <a:rPr lang="en-US" sz="800" b="0"/>
              <a:t> </a:t>
            </a:r>
          </a:p>
          <a:p>
            <a:pPr>
              <a:spcBef>
                <a:spcPct val="50000"/>
              </a:spcBef>
            </a:pPr>
            <a:r>
              <a:rPr lang="en-US" sz="1600">
                <a:solidFill>
                  <a:srgbClr val="FF0000"/>
                </a:solidFill>
                <a:latin typeface="Arial" charset="0"/>
                <a:cs typeface="Arial" charset="0"/>
              </a:rPr>
              <a:t>“At 92 percent, the surrounding of the DNA fiber resembles that inside a cell, while at 66 percent, the state of the fiber becomes completely artificial.  The differences…should then provide the necessary clue for us to resolve the intricate secondary structure of DNA </a:t>
            </a:r>
            <a:r>
              <a:rPr lang="en-US" sz="1600" i="1">
                <a:solidFill>
                  <a:srgbClr val="FF0000"/>
                </a:solidFill>
                <a:latin typeface="Arial" charset="0"/>
                <a:cs typeface="Arial" charset="0"/>
              </a:rPr>
              <a:t>in vivo.</a:t>
            </a:r>
            <a:r>
              <a:rPr lang="en-US" sz="1600">
                <a:solidFill>
                  <a:srgbClr val="FF0000"/>
                </a:solidFill>
                <a:latin typeface="Arial" charset="0"/>
                <a:cs typeface="Arial" charset="0"/>
              </a:rPr>
              <a:t>”</a:t>
            </a:r>
          </a:p>
          <a:p>
            <a:pPr>
              <a:spcBef>
                <a:spcPct val="50000"/>
              </a:spcBef>
            </a:pPr>
            <a:r>
              <a:rPr lang="en-US" sz="700" b="0"/>
              <a:t> </a:t>
            </a:r>
          </a:p>
          <a:p>
            <a:pPr>
              <a:spcBef>
                <a:spcPct val="50000"/>
              </a:spcBef>
            </a:pPr>
            <a:r>
              <a:rPr lang="en-US" sz="2000" b="0"/>
              <a:t>After a thorough analysis of the x-ray diffraction patterns of DNA at the two humidities, Wu concluded that “if the structure of the DNA fiber at 66 percent consists of a double helix, than at 92 per cent [it] must consist of two double helices”.  In the Wu structure, the distance between base pairs in either double helix was twice as large (</a:t>
            </a:r>
            <a:r>
              <a:rPr lang="en-US" sz="2000" b="0" i="1"/>
              <a:t>i.e., </a:t>
            </a:r>
            <a:r>
              <a:rPr lang="en-US" sz="2000" b="0"/>
              <a:t>about 6.8 angstroms) as in the Watson-Crick structure, but the stacking of bases at 3.4 angstroms was preserved by mutual intercalation of the base pairs of the two duplexes.</a:t>
            </a:r>
          </a:p>
          <a:p>
            <a:pPr>
              <a:spcBef>
                <a:spcPct val="50000"/>
              </a:spcBef>
            </a:pPr>
            <a:r>
              <a:rPr lang="en-US" sz="800" b="0"/>
              <a:t> </a:t>
            </a:r>
          </a:p>
          <a:p>
            <a:pPr>
              <a:spcBef>
                <a:spcPct val="50000"/>
              </a:spcBef>
            </a:pPr>
            <a:r>
              <a:rPr lang="en-US" sz="2000" b="0"/>
              <a:t>Finally, he predicted that at 100% humidity, </a:t>
            </a:r>
            <a:r>
              <a:rPr lang="en-US" sz="2000" b="0" i="1"/>
              <a:t>i.e., </a:t>
            </a:r>
            <a:r>
              <a:rPr lang="en-US" sz="2000" b="0"/>
              <a:t>the condition prevailing in living cells, the two mutually-intercalated duplexes would lose all vestiges of helical twist and exist as a pair of mutually-intercalated “straight ladders” with inter-base spacing of about 7 angstroms.</a:t>
            </a:r>
          </a:p>
          <a:p>
            <a:pPr>
              <a:spcBef>
                <a:spcPct val="50000"/>
              </a:spcBef>
            </a:pPr>
            <a:r>
              <a:rPr lang="en-US" sz="1800" b="0"/>
              <a:t> </a:t>
            </a:r>
          </a:p>
          <a:p>
            <a:pPr>
              <a:spcBef>
                <a:spcPct val="50000"/>
              </a:spcBef>
            </a:pPr>
            <a:r>
              <a:rPr lang="en-US" sz="1800" b="0"/>
              <a:t> </a:t>
            </a:r>
          </a:p>
          <a:p>
            <a:pPr>
              <a:spcBef>
                <a:spcPct val="50000"/>
              </a:spcBef>
            </a:pPr>
            <a:endParaRPr lang="en-US" sz="1800" b="0">
              <a:cs typeface="Arial" charset="0"/>
            </a:endParaRPr>
          </a:p>
        </p:txBody>
      </p:sp>
      <p:pic>
        <p:nvPicPr>
          <p:cNvPr id="211971" name="slide_122.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8782050" y="6510338"/>
            <a:ext cx="304800" cy="304800"/>
          </a:xfrm>
          <a:prstGeom prst="rect">
            <a:avLst/>
          </a:prstGeom>
          <a:noFill/>
          <a:ln w="9525">
            <a:noFill/>
            <a:miter lim="800000"/>
            <a:headEnd/>
            <a:tailEnd/>
          </a:ln>
        </p:spPr>
      </p:pic>
    </p:spTree>
    <p:custDataLst>
      <p:tags r:id="rId1"/>
    </p:custDataLst>
  </p:cSld>
  <p:clrMapOvr>
    <a:masterClrMapping/>
  </p:clrMapOvr>
  <p:transition advClick="0" advTm="2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481" fill="hold"/>
                                        <p:tgtEl>
                                          <p:spTgt spid="21197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2927">
                <p:cTn id="7" fill="hold" display="0">
                  <p:stCondLst>
                    <p:cond delay="indefinite"/>
                  </p:stCondLst>
                  <p:endCondLst>
                    <p:cond evt="onNext" delay="0">
                      <p:tgtEl>
                        <p:sldTgt/>
                      </p:tgtEl>
                    </p:cond>
                    <p:cond evt="onPrev" delay="0">
                      <p:tgtEl>
                        <p:sldTgt/>
                      </p:tgtEl>
                    </p:cond>
                    <p:cond evt="onStopAudio" delay="0">
                      <p:tgtEl>
                        <p:sldTgt/>
                      </p:tgtEl>
                    </p:cond>
                  </p:endCondLst>
                </p:cTn>
                <p:tgtEl>
                  <p:spTgt spid="211971"/>
                </p:tgtEl>
              </p:cMediaNode>
            </p:audio>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ext Box 2"/>
          <p:cNvSpPr txBox="1">
            <a:spLocks noChangeArrowheads="1"/>
          </p:cNvSpPr>
          <p:nvPr/>
        </p:nvSpPr>
        <p:spPr bwMode="auto">
          <a:xfrm>
            <a:off x="0" y="0"/>
            <a:ext cx="9144000" cy="7948613"/>
          </a:xfrm>
          <a:prstGeom prst="rect">
            <a:avLst/>
          </a:prstGeom>
          <a:noFill/>
          <a:ln w="9525">
            <a:noFill/>
            <a:miter lim="800000"/>
            <a:headEnd/>
            <a:tailEnd/>
          </a:ln>
        </p:spPr>
        <p:txBody>
          <a:bodyPr>
            <a:spAutoFit/>
          </a:bodyPr>
          <a:lstStyle/>
          <a:p>
            <a:pPr algn="ctr">
              <a:spcBef>
                <a:spcPct val="50000"/>
              </a:spcBef>
            </a:pPr>
            <a:r>
              <a:rPr lang="en-US" b="0" u="sng"/>
              <a:t>Wu, T.T.  Secondary structures of DNA.  PNAS 63:400-405, 1969</a:t>
            </a:r>
            <a:r>
              <a:rPr lang="en-US" b="0"/>
              <a:t>.</a:t>
            </a:r>
          </a:p>
          <a:p>
            <a:pPr>
              <a:spcBef>
                <a:spcPct val="50000"/>
              </a:spcBef>
            </a:pPr>
            <a:r>
              <a:rPr lang="en-US" sz="900" b="0"/>
              <a:t> </a:t>
            </a:r>
          </a:p>
          <a:p>
            <a:pPr>
              <a:spcBef>
                <a:spcPct val="50000"/>
              </a:spcBef>
            </a:pPr>
            <a:r>
              <a:rPr lang="en-US" sz="2000" b="0"/>
              <a:t>In this paper, Tai Te Wu discussed the pitch</a:t>
            </a:r>
            <a:r>
              <a:rPr lang="en-US" sz="2000"/>
              <a:t>:</a:t>
            </a:r>
            <a:r>
              <a:rPr lang="en-US" sz="2000" b="0"/>
              <a:t>diameter ratio for the Watson-Crick double helix at 66% and 92% humidity, as revealed by x-ray crystallography.  He stated:</a:t>
            </a:r>
          </a:p>
          <a:p>
            <a:pPr>
              <a:spcBef>
                <a:spcPct val="50000"/>
              </a:spcBef>
            </a:pPr>
            <a:r>
              <a:rPr lang="en-US" sz="800" b="0"/>
              <a:t> </a:t>
            </a:r>
          </a:p>
          <a:p>
            <a:pPr>
              <a:spcBef>
                <a:spcPct val="50000"/>
              </a:spcBef>
            </a:pPr>
            <a:r>
              <a:rPr lang="en-US" sz="1600">
                <a:latin typeface="Arial" charset="0"/>
                <a:cs typeface="Arial" charset="0"/>
              </a:rPr>
              <a:t>“At 92 percent, the surrounding of the DNA fiber resembles that inside a cell, while at 66 percent, the state of the fiber becomes completely artificial.  The differences…should then provide the necessary clue for us to resolve the intricate secondary structure of DNA </a:t>
            </a:r>
            <a:r>
              <a:rPr lang="en-US" sz="1600" i="1">
                <a:latin typeface="Arial" charset="0"/>
                <a:cs typeface="Arial" charset="0"/>
              </a:rPr>
              <a:t>in vivo.</a:t>
            </a:r>
            <a:r>
              <a:rPr lang="en-US" sz="1600">
                <a:latin typeface="Arial" charset="0"/>
                <a:cs typeface="Arial" charset="0"/>
              </a:rPr>
              <a:t>”</a:t>
            </a:r>
          </a:p>
          <a:p>
            <a:pPr>
              <a:spcBef>
                <a:spcPct val="50000"/>
              </a:spcBef>
            </a:pPr>
            <a:r>
              <a:rPr lang="en-US" sz="700" b="0"/>
              <a:t> </a:t>
            </a:r>
          </a:p>
          <a:p>
            <a:pPr>
              <a:spcBef>
                <a:spcPct val="50000"/>
              </a:spcBef>
            </a:pPr>
            <a:r>
              <a:rPr lang="en-US" sz="2000" b="0">
                <a:solidFill>
                  <a:srgbClr val="FF0000"/>
                </a:solidFill>
              </a:rPr>
              <a:t>After a thorough analysis of the x-ray diffraction patterns of DNA at the two humidities, Wu concluded that “if the structure of the DNA fiber at 66 percent consists of a double helix, than at 92 per cent [it] must consist of two double helices”.</a:t>
            </a:r>
            <a:r>
              <a:rPr lang="en-US" sz="2000" b="0"/>
              <a:t>  In the Wu structure, the distance between base pairs in either double helix was twice as large (</a:t>
            </a:r>
            <a:r>
              <a:rPr lang="en-US" sz="2000" b="0" i="1"/>
              <a:t>i.e., </a:t>
            </a:r>
            <a:r>
              <a:rPr lang="en-US" sz="2000" b="0"/>
              <a:t>about 6.8 angstroms) as in the Watson-Crick structure, but the stacking of bases at 3.4 angstroms was preserved by mutual intercalation of the base pairs of the two duplexes.</a:t>
            </a:r>
          </a:p>
          <a:p>
            <a:pPr>
              <a:spcBef>
                <a:spcPct val="50000"/>
              </a:spcBef>
            </a:pPr>
            <a:r>
              <a:rPr lang="en-US" sz="800" b="0"/>
              <a:t> </a:t>
            </a:r>
          </a:p>
          <a:p>
            <a:pPr>
              <a:spcBef>
                <a:spcPct val="50000"/>
              </a:spcBef>
            </a:pPr>
            <a:r>
              <a:rPr lang="en-US" sz="2000" b="0"/>
              <a:t>Finally, he predicted that at 100% humidity, </a:t>
            </a:r>
            <a:r>
              <a:rPr lang="en-US" sz="2000" b="0" i="1"/>
              <a:t>i.e., </a:t>
            </a:r>
            <a:r>
              <a:rPr lang="en-US" sz="2000" b="0"/>
              <a:t>the condition prevailing in living cells, the two mutually-intercalated duplexes would lose all vestiges of helical twist and exist as a pair of mutually-intercalated “straight ladders” with inter-base spacing of about 7 angstroms.</a:t>
            </a:r>
          </a:p>
          <a:p>
            <a:pPr>
              <a:spcBef>
                <a:spcPct val="50000"/>
              </a:spcBef>
            </a:pPr>
            <a:r>
              <a:rPr lang="en-US" sz="1800" b="0"/>
              <a:t> </a:t>
            </a:r>
          </a:p>
          <a:p>
            <a:pPr>
              <a:spcBef>
                <a:spcPct val="50000"/>
              </a:spcBef>
            </a:pPr>
            <a:r>
              <a:rPr lang="en-US" sz="1800" b="0"/>
              <a:t> </a:t>
            </a:r>
          </a:p>
          <a:p>
            <a:pPr>
              <a:spcBef>
                <a:spcPct val="50000"/>
              </a:spcBef>
            </a:pPr>
            <a:endParaRPr lang="en-US" sz="1800" b="0">
              <a:cs typeface="Arial" charset="0"/>
            </a:endParaRPr>
          </a:p>
        </p:txBody>
      </p:sp>
      <p:pic>
        <p:nvPicPr>
          <p:cNvPr id="212995" name="slide_123.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8796338" y="6510338"/>
            <a:ext cx="304800" cy="304800"/>
          </a:xfrm>
          <a:prstGeom prst="rect">
            <a:avLst/>
          </a:prstGeom>
          <a:noFill/>
          <a:ln w="9525">
            <a:noFill/>
            <a:miter lim="800000"/>
            <a:headEnd/>
            <a:tailEnd/>
          </a:ln>
        </p:spPr>
      </p:pic>
      <p:sp>
        <p:nvSpPr>
          <p:cNvPr id="212996" name="Text Box 4"/>
          <p:cNvSpPr txBox="1">
            <a:spLocks noChangeArrowheads="1"/>
          </p:cNvSpPr>
          <p:nvPr/>
        </p:nvSpPr>
        <p:spPr bwMode="auto">
          <a:xfrm>
            <a:off x="0" y="0"/>
            <a:ext cx="9144000" cy="7948613"/>
          </a:xfrm>
          <a:prstGeom prst="rect">
            <a:avLst/>
          </a:prstGeom>
          <a:noFill/>
          <a:ln w="9525">
            <a:noFill/>
            <a:miter lim="800000"/>
            <a:headEnd/>
            <a:tailEnd/>
          </a:ln>
        </p:spPr>
        <p:txBody>
          <a:bodyPr>
            <a:spAutoFit/>
          </a:bodyPr>
          <a:lstStyle/>
          <a:p>
            <a:pPr algn="ctr">
              <a:spcBef>
                <a:spcPct val="50000"/>
              </a:spcBef>
            </a:pPr>
            <a:r>
              <a:rPr lang="en-US" b="0" u="sng" dirty="0"/>
              <a:t>Wu, T.T.  Secondary structures of DNA.  PNAS 63:400-405, 1969</a:t>
            </a:r>
            <a:r>
              <a:rPr lang="en-US" b="0" dirty="0"/>
              <a:t>.</a:t>
            </a:r>
          </a:p>
          <a:p>
            <a:pPr>
              <a:spcBef>
                <a:spcPct val="50000"/>
              </a:spcBef>
            </a:pPr>
            <a:r>
              <a:rPr lang="en-US" sz="900" b="0" dirty="0"/>
              <a:t> </a:t>
            </a:r>
          </a:p>
          <a:p>
            <a:pPr>
              <a:spcBef>
                <a:spcPct val="50000"/>
              </a:spcBef>
            </a:pPr>
            <a:r>
              <a:rPr lang="en-US" sz="2000" b="0" dirty="0"/>
              <a:t>In this paper, Tai </a:t>
            </a:r>
            <a:r>
              <a:rPr lang="en-US" sz="2000" b="0" dirty="0" err="1"/>
              <a:t>Te</a:t>
            </a:r>
            <a:r>
              <a:rPr lang="en-US" sz="2000" b="0" dirty="0"/>
              <a:t> Wu discussed the </a:t>
            </a:r>
            <a:r>
              <a:rPr lang="en-US" sz="2000" b="0" dirty="0" err="1"/>
              <a:t>pitch</a:t>
            </a:r>
            <a:r>
              <a:rPr lang="en-US" sz="2000" dirty="0" err="1"/>
              <a:t>:</a:t>
            </a:r>
            <a:r>
              <a:rPr lang="en-US" sz="2000" b="0" dirty="0" err="1"/>
              <a:t>diameter</a:t>
            </a:r>
            <a:r>
              <a:rPr lang="en-US" sz="2000" b="0" dirty="0"/>
              <a:t> ratio for the Watson-Crick double helix at 66% and 92% humidity, as revealed by x-ray crystallography.  He stated:</a:t>
            </a:r>
          </a:p>
          <a:p>
            <a:pPr>
              <a:spcBef>
                <a:spcPct val="50000"/>
              </a:spcBef>
            </a:pPr>
            <a:r>
              <a:rPr lang="en-US" sz="800" b="0" dirty="0"/>
              <a:t> </a:t>
            </a:r>
          </a:p>
          <a:p>
            <a:pPr>
              <a:spcBef>
                <a:spcPct val="50000"/>
              </a:spcBef>
            </a:pPr>
            <a:r>
              <a:rPr lang="en-US" sz="1600" dirty="0">
                <a:latin typeface="Arial" charset="0"/>
                <a:cs typeface="Arial" charset="0"/>
              </a:rPr>
              <a:t>“At 92 percent, the surrounding of the DNA fiber resembles that inside a cell, while at 66 percent, the state of the fiber becomes completely artificial.  The differences…should then provide the necessary clue for us to resolve the intricate secondary structure of DNA </a:t>
            </a:r>
            <a:r>
              <a:rPr lang="en-US" sz="1600" i="1" dirty="0">
                <a:latin typeface="Arial" charset="0"/>
                <a:cs typeface="Arial" charset="0"/>
              </a:rPr>
              <a:t>in vivo.</a:t>
            </a:r>
            <a:r>
              <a:rPr lang="en-US" sz="1600" dirty="0">
                <a:latin typeface="Arial" charset="0"/>
                <a:cs typeface="Arial" charset="0"/>
              </a:rPr>
              <a:t>”</a:t>
            </a:r>
          </a:p>
          <a:p>
            <a:pPr>
              <a:spcBef>
                <a:spcPct val="50000"/>
              </a:spcBef>
            </a:pPr>
            <a:r>
              <a:rPr lang="en-US" sz="700" b="0" dirty="0"/>
              <a:t> </a:t>
            </a:r>
          </a:p>
          <a:p>
            <a:pPr>
              <a:spcBef>
                <a:spcPct val="50000"/>
              </a:spcBef>
            </a:pPr>
            <a:r>
              <a:rPr lang="en-US" sz="2000" b="0" dirty="0">
                <a:solidFill>
                  <a:srgbClr val="FF0000"/>
                </a:solidFill>
              </a:rPr>
              <a:t>After a thorough analysis of the x-ray diffraction patterns of DNA at the two </a:t>
            </a:r>
            <a:r>
              <a:rPr lang="en-US" sz="2000" b="0" dirty="0" err="1">
                <a:solidFill>
                  <a:srgbClr val="FF0000"/>
                </a:solidFill>
              </a:rPr>
              <a:t>humidities</a:t>
            </a:r>
            <a:r>
              <a:rPr lang="en-US" sz="2000" b="0" dirty="0">
                <a:solidFill>
                  <a:srgbClr val="FF0000"/>
                </a:solidFill>
              </a:rPr>
              <a:t>, Wu concluded </a:t>
            </a:r>
            <a:r>
              <a:rPr lang="en-US" sz="2000" b="0" dirty="0">
                <a:solidFill>
                  <a:srgbClr val="FF00FF"/>
                </a:solidFill>
              </a:rPr>
              <a:t>that “</a:t>
            </a:r>
            <a:r>
              <a:rPr lang="en-US" sz="2000" b="0" u="sng" dirty="0">
                <a:solidFill>
                  <a:srgbClr val="FF00FF"/>
                </a:solidFill>
              </a:rPr>
              <a:t>if the structure of the DNA fiber at 66 percent consists of a double helix, than at 92 per cent [it] must consist of two double helices</a:t>
            </a:r>
            <a:r>
              <a:rPr lang="en-US" sz="2000" b="0" dirty="0">
                <a:solidFill>
                  <a:srgbClr val="FF00FF"/>
                </a:solidFill>
              </a:rPr>
              <a:t>”.</a:t>
            </a:r>
            <a:r>
              <a:rPr lang="en-US" sz="2000" b="0" dirty="0"/>
              <a:t>  In the Wu structure, the distance between base pairs in either double helix was twice as large (</a:t>
            </a:r>
            <a:r>
              <a:rPr lang="en-US" sz="2000" b="0" i="1" dirty="0"/>
              <a:t>i.e., </a:t>
            </a:r>
            <a:r>
              <a:rPr lang="en-US" sz="2000" b="0" dirty="0"/>
              <a:t>about 6.8 angstroms) as in the Watson-Crick structure, but the stacking of bases at 3.4 angstroms was preserved by mutual intercalation of the base pairs of the two duplexes.</a:t>
            </a:r>
          </a:p>
          <a:p>
            <a:pPr>
              <a:spcBef>
                <a:spcPct val="50000"/>
              </a:spcBef>
            </a:pPr>
            <a:r>
              <a:rPr lang="en-US" sz="800" b="0" dirty="0"/>
              <a:t> </a:t>
            </a:r>
          </a:p>
          <a:p>
            <a:pPr>
              <a:spcBef>
                <a:spcPct val="50000"/>
              </a:spcBef>
            </a:pPr>
            <a:r>
              <a:rPr lang="en-US" sz="2000" b="0" dirty="0"/>
              <a:t>Finally, he predicted that at 100% humidity, </a:t>
            </a:r>
            <a:r>
              <a:rPr lang="en-US" sz="2000" b="0" i="1" dirty="0"/>
              <a:t>i.e., </a:t>
            </a:r>
            <a:r>
              <a:rPr lang="en-US" sz="2000" b="0" dirty="0"/>
              <a:t>the condition prevailing in living cells, the two mutually-intercalated duplexes would lose all vestiges of helical twist and exist as a pair of mutually-intercalated “straight ladders” with inter-base spacing of about 7 angstroms.</a:t>
            </a:r>
          </a:p>
          <a:p>
            <a:pPr>
              <a:spcBef>
                <a:spcPct val="50000"/>
              </a:spcBef>
            </a:pPr>
            <a:r>
              <a:rPr lang="en-US" sz="1800" b="0" dirty="0"/>
              <a:t> </a:t>
            </a:r>
          </a:p>
          <a:p>
            <a:pPr>
              <a:spcBef>
                <a:spcPct val="50000"/>
              </a:spcBef>
            </a:pPr>
            <a:r>
              <a:rPr lang="en-US" sz="1800" b="0" dirty="0"/>
              <a:t> </a:t>
            </a:r>
          </a:p>
          <a:p>
            <a:pPr>
              <a:spcBef>
                <a:spcPct val="50000"/>
              </a:spcBef>
            </a:pPr>
            <a:endParaRPr lang="en-US" sz="1800" b="0" dirty="0">
              <a:cs typeface="Arial" charset="0"/>
            </a:endParaRPr>
          </a:p>
        </p:txBody>
      </p:sp>
    </p:spTree>
    <p:custDataLst>
      <p:tags r:id="rId1"/>
    </p:custDataLst>
  </p:cSld>
  <p:clrMapOvr>
    <a:masterClrMapping/>
  </p:clrMapOvr>
  <p:transition advClick="0" advTm="1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323" fill="hold"/>
                                        <p:tgtEl>
                                          <p:spTgt spid="212995"/>
                                        </p:tgtEl>
                                      </p:cBhvr>
                                    </p:cmd>
                                  </p:childTnLst>
                                </p:cTn>
                              </p:par>
                              <p:par>
                                <p:cTn id="7" presetID="9" presetClass="entr" presetSubtype="0" fill="hold" grpId="0" nodeType="withEffect">
                                  <p:stCondLst>
                                    <p:cond delay="7000"/>
                                  </p:stCondLst>
                                  <p:childTnLst>
                                    <p:set>
                                      <p:cBhvr>
                                        <p:cTn id="8" dur="1" fill="hold">
                                          <p:stCondLst>
                                            <p:cond delay="0"/>
                                          </p:stCondLst>
                                        </p:cTn>
                                        <p:tgtEl>
                                          <p:spTgt spid="212996"/>
                                        </p:tgtEl>
                                        <p:attrNameLst>
                                          <p:attrName>style.visibility</p:attrName>
                                        </p:attrNameLst>
                                      </p:cBhvr>
                                      <p:to>
                                        <p:strVal val="visible"/>
                                      </p:to>
                                    </p:set>
                                    <p:animEffect transition="in" filter="dissolve">
                                      <p:cBhvr>
                                        <p:cTn id="9" dur="500"/>
                                        <p:tgtEl>
                                          <p:spTgt spid="21299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4146">
                <p:cTn id="10" fill="hold" display="0">
                  <p:stCondLst>
                    <p:cond delay="indefinite"/>
                  </p:stCondLst>
                  <p:endCondLst>
                    <p:cond evt="onPrev" delay="0">
                      <p:tgtEl>
                        <p:sldTgt/>
                      </p:tgtEl>
                    </p:cond>
                    <p:cond evt="onStopAudio" delay="0">
                      <p:tgtEl>
                        <p:sldTgt/>
                      </p:tgtEl>
                    </p:cond>
                  </p:endCondLst>
                </p:cTn>
                <p:tgtEl>
                  <p:spTgt spid="212995"/>
                </p:tgtEl>
              </p:cMediaNode>
            </p:audio>
          </p:childTnLst>
        </p:cTn>
      </p:par>
    </p:tnLst>
    <p:bldLst>
      <p:bldP spid="212996" grpId="0" autoUpdateAnimBg="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ext Box 2"/>
          <p:cNvSpPr txBox="1">
            <a:spLocks noChangeArrowheads="1"/>
          </p:cNvSpPr>
          <p:nvPr/>
        </p:nvSpPr>
        <p:spPr bwMode="auto">
          <a:xfrm>
            <a:off x="0" y="0"/>
            <a:ext cx="9144000" cy="7948613"/>
          </a:xfrm>
          <a:prstGeom prst="rect">
            <a:avLst/>
          </a:prstGeom>
          <a:noFill/>
          <a:ln w="9525">
            <a:noFill/>
            <a:miter lim="800000"/>
            <a:headEnd/>
            <a:tailEnd/>
          </a:ln>
        </p:spPr>
        <p:txBody>
          <a:bodyPr>
            <a:spAutoFit/>
          </a:bodyPr>
          <a:lstStyle/>
          <a:p>
            <a:pPr algn="ctr">
              <a:spcBef>
                <a:spcPct val="50000"/>
              </a:spcBef>
            </a:pPr>
            <a:r>
              <a:rPr lang="en-US" b="0" u="sng"/>
              <a:t>Wu, T.T.  Secondary structures of DNA.  PNAS 63:400-405, 1969</a:t>
            </a:r>
            <a:r>
              <a:rPr lang="en-US" b="0"/>
              <a:t>.</a:t>
            </a:r>
          </a:p>
          <a:p>
            <a:pPr>
              <a:spcBef>
                <a:spcPct val="50000"/>
              </a:spcBef>
            </a:pPr>
            <a:r>
              <a:rPr lang="en-US" sz="900" b="0"/>
              <a:t> </a:t>
            </a:r>
          </a:p>
          <a:p>
            <a:pPr>
              <a:spcBef>
                <a:spcPct val="50000"/>
              </a:spcBef>
            </a:pPr>
            <a:r>
              <a:rPr lang="en-US" sz="2000" b="0"/>
              <a:t>In this paper, Tai Te Wu discussed the pitch</a:t>
            </a:r>
            <a:r>
              <a:rPr lang="en-US" sz="2000"/>
              <a:t>:</a:t>
            </a:r>
            <a:r>
              <a:rPr lang="en-US" sz="2000" b="0"/>
              <a:t>diameter ratio for the Watson-Crick double helix at 66% and 92% humidity, as revealed by x-ray crystallography.  He stated:</a:t>
            </a:r>
          </a:p>
          <a:p>
            <a:pPr>
              <a:spcBef>
                <a:spcPct val="50000"/>
              </a:spcBef>
            </a:pPr>
            <a:r>
              <a:rPr lang="en-US" sz="800" b="0"/>
              <a:t> </a:t>
            </a:r>
          </a:p>
          <a:p>
            <a:pPr>
              <a:spcBef>
                <a:spcPct val="50000"/>
              </a:spcBef>
            </a:pPr>
            <a:r>
              <a:rPr lang="en-US" sz="1600">
                <a:latin typeface="Arial" charset="0"/>
                <a:cs typeface="Arial" charset="0"/>
              </a:rPr>
              <a:t>“At 92 percent, the surrounding of the DNA fiber resembles that inside a cell, while at 66 percent, the state of the fiber becomes completely artificial.  The differences…should then provide the necessary clue for us to resolve the intricate secondary structure of DNA </a:t>
            </a:r>
            <a:r>
              <a:rPr lang="en-US" sz="1600" i="1">
                <a:latin typeface="Arial" charset="0"/>
                <a:cs typeface="Arial" charset="0"/>
              </a:rPr>
              <a:t>in vivo.</a:t>
            </a:r>
            <a:r>
              <a:rPr lang="en-US" sz="1600">
                <a:latin typeface="Arial" charset="0"/>
                <a:cs typeface="Arial" charset="0"/>
              </a:rPr>
              <a:t>”</a:t>
            </a:r>
          </a:p>
          <a:p>
            <a:pPr>
              <a:spcBef>
                <a:spcPct val="50000"/>
              </a:spcBef>
            </a:pPr>
            <a:r>
              <a:rPr lang="en-US" sz="700" b="0"/>
              <a:t> </a:t>
            </a:r>
          </a:p>
          <a:p>
            <a:pPr>
              <a:spcBef>
                <a:spcPct val="50000"/>
              </a:spcBef>
            </a:pPr>
            <a:r>
              <a:rPr lang="en-US" sz="2000" b="0"/>
              <a:t>After a thorough analysis of the x-ray diffraction patterns of DNA at the two humidities, Wu concluded that “if the structure of the DNA fiber at 66 percent consists of a double helix, than at 92 per cent [it] must consist of two double helices”.  </a:t>
            </a:r>
            <a:r>
              <a:rPr lang="en-US" sz="2000" b="0">
                <a:solidFill>
                  <a:srgbClr val="FF0000"/>
                </a:solidFill>
              </a:rPr>
              <a:t>In the Wu structure, the distance between base pairs in either double helix was twice as large (</a:t>
            </a:r>
            <a:r>
              <a:rPr lang="en-US" sz="2000" b="0" i="1">
                <a:solidFill>
                  <a:srgbClr val="FF0000"/>
                </a:solidFill>
              </a:rPr>
              <a:t>i.e., </a:t>
            </a:r>
            <a:r>
              <a:rPr lang="en-US" sz="2000" b="0">
                <a:solidFill>
                  <a:srgbClr val="FF0000"/>
                </a:solidFill>
              </a:rPr>
              <a:t>about 6.8 angstroms) as in the Watson-Crick structure, but the stacking of bases at 3.4 angstroms was preserved by mutual intercalation of the base pairs of the two duplexes.</a:t>
            </a:r>
          </a:p>
          <a:p>
            <a:pPr>
              <a:spcBef>
                <a:spcPct val="50000"/>
              </a:spcBef>
            </a:pPr>
            <a:r>
              <a:rPr lang="en-US" sz="800" b="0"/>
              <a:t> </a:t>
            </a:r>
          </a:p>
          <a:p>
            <a:pPr>
              <a:spcBef>
                <a:spcPct val="50000"/>
              </a:spcBef>
            </a:pPr>
            <a:r>
              <a:rPr lang="en-US" sz="2000" b="0"/>
              <a:t>Finally, he predicted that at 100% humidity, </a:t>
            </a:r>
            <a:r>
              <a:rPr lang="en-US" sz="2000" b="0" i="1"/>
              <a:t>i.e., </a:t>
            </a:r>
            <a:r>
              <a:rPr lang="en-US" sz="2000" b="0"/>
              <a:t>the condition prevailing in living cells, the two mutually-intercalated duplexes would lose all vestiges of helical twist and exist as a pair of mutually-intercalated “straight ladders” with inter-base spacing of about 7 angstroms.</a:t>
            </a:r>
          </a:p>
          <a:p>
            <a:pPr>
              <a:spcBef>
                <a:spcPct val="50000"/>
              </a:spcBef>
            </a:pPr>
            <a:r>
              <a:rPr lang="en-US" sz="1800" b="0"/>
              <a:t> </a:t>
            </a:r>
          </a:p>
          <a:p>
            <a:pPr>
              <a:spcBef>
                <a:spcPct val="50000"/>
              </a:spcBef>
            </a:pPr>
            <a:r>
              <a:rPr lang="en-US" sz="1800" b="0"/>
              <a:t> </a:t>
            </a:r>
          </a:p>
          <a:p>
            <a:pPr>
              <a:spcBef>
                <a:spcPct val="50000"/>
              </a:spcBef>
            </a:pPr>
            <a:endParaRPr lang="en-US" sz="1800" b="0">
              <a:cs typeface="Arial" charset="0"/>
            </a:endParaRPr>
          </a:p>
        </p:txBody>
      </p:sp>
      <p:pic>
        <p:nvPicPr>
          <p:cNvPr id="214019" name="slide_124.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8782050" y="6496050"/>
            <a:ext cx="304800" cy="304800"/>
          </a:xfrm>
          <a:prstGeom prst="rect">
            <a:avLst/>
          </a:prstGeom>
          <a:noFill/>
          <a:ln w="9525">
            <a:noFill/>
            <a:miter lim="800000"/>
            <a:headEnd/>
            <a:tailEnd/>
          </a:ln>
        </p:spPr>
      </p:pic>
    </p:spTree>
    <p:custDataLst>
      <p:tags r:id="rId1"/>
    </p:custDataLst>
  </p:cSld>
  <p:clrMapOvr>
    <a:masterClrMapping/>
  </p:clrMapOvr>
  <p:transition advClick="0" advTm="2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873" fill="hold"/>
                                        <p:tgtEl>
                                          <p:spTgt spid="2140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5366">
                <p:cTn id="7" fill="hold" display="0">
                  <p:stCondLst>
                    <p:cond delay="indefinite"/>
                  </p:stCondLst>
                  <p:endCondLst>
                    <p:cond evt="onNext" delay="0">
                      <p:tgtEl>
                        <p:sldTgt/>
                      </p:tgtEl>
                    </p:cond>
                    <p:cond evt="onPrev" delay="0">
                      <p:tgtEl>
                        <p:sldTgt/>
                      </p:tgtEl>
                    </p:cond>
                    <p:cond evt="onStopAudio" delay="0">
                      <p:tgtEl>
                        <p:sldTgt/>
                      </p:tgtEl>
                    </p:cond>
                  </p:endCondLst>
                </p:cTn>
                <p:tgtEl>
                  <p:spTgt spid="214019"/>
                </p:tgtEl>
              </p:cMediaNode>
            </p:audio>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ext Box 2"/>
          <p:cNvSpPr txBox="1">
            <a:spLocks noChangeArrowheads="1"/>
          </p:cNvSpPr>
          <p:nvPr/>
        </p:nvSpPr>
        <p:spPr bwMode="auto">
          <a:xfrm>
            <a:off x="0" y="0"/>
            <a:ext cx="9144000" cy="7948613"/>
          </a:xfrm>
          <a:prstGeom prst="rect">
            <a:avLst/>
          </a:prstGeom>
          <a:noFill/>
          <a:ln w="9525">
            <a:noFill/>
            <a:miter lim="800000"/>
            <a:headEnd/>
            <a:tailEnd/>
          </a:ln>
        </p:spPr>
        <p:txBody>
          <a:bodyPr>
            <a:spAutoFit/>
          </a:bodyPr>
          <a:lstStyle/>
          <a:p>
            <a:pPr algn="ctr">
              <a:spcBef>
                <a:spcPct val="50000"/>
              </a:spcBef>
            </a:pPr>
            <a:r>
              <a:rPr lang="en-US" b="0" u="sng"/>
              <a:t>Wu, T.T.  Secondary structures of DNA.  PNAS 63:400-405, 1969</a:t>
            </a:r>
            <a:r>
              <a:rPr lang="en-US" b="0"/>
              <a:t>.</a:t>
            </a:r>
          </a:p>
          <a:p>
            <a:pPr>
              <a:spcBef>
                <a:spcPct val="50000"/>
              </a:spcBef>
            </a:pPr>
            <a:r>
              <a:rPr lang="en-US" sz="900" b="0"/>
              <a:t> </a:t>
            </a:r>
          </a:p>
          <a:p>
            <a:pPr>
              <a:spcBef>
                <a:spcPct val="50000"/>
              </a:spcBef>
            </a:pPr>
            <a:r>
              <a:rPr lang="en-US" sz="2000" b="0"/>
              <a:t>In this paper, Tai Te Wu discussed the pitch</a:t>
            </a:r>
            <a:r>
              <a:rPr lang="en-US" sz="2000"/>
              <a:t>:</a:t>
            </a:r>
            <a:r>
              <a:rPr lang="en-US" sz="2000" b="0"/>
              <a:t>diameter ratio for the Watson-Crick double helix at 66% and 92% humidity, as revealed by x-ray crystallography.  He stated:</a:t>
            </a:r>
          </a:p>
          <a:p>
            <a:pPr>
              <a:spcBef>
                <a:spcPct val="50000"/>
              </a:spcBef>
            </a:pPr>
            <a:r>
              <a:rPr lang="en-US" sz="800" b="0"/>
              <a:t> </a:t>
            </a:r>
          </a:p>
          <a:p>
            <a:pPr>
              <a:spcBef>
                <a:spcPct val="50000"/>
              </a:spcBef>
            </a:pPr>
            <a:r>
              <a:rPr lang="en-US" sz="1600">
                <a:latin typeface="Arial" charset="0"/>
                <a:cs typeface="Arial" charset="0"/>
              </a:rPr>
              <a:t>“At 92 percent, the surrounding of the DNA fiber resembles that inside a cell, while at 66 percent, the state of the fiber becomes completely artificial.  The differences…should then provide the necessary clue for us to resolve the intricate secondary structure of DNA </a:t>
            </a:r>
            <a:r>
              <a:rPr lang="en-US" sz="1600" i="1">
                <a:latin typeface="Arial" charset="0"/>
                <a:cs typeface="Arial" charset="0"/>
              </a:rPr>
              <a:t>in vivo.</a:t>
            </a:r>
            <a:r>
              <a:rPr lang="en-US" sz="1600">
                <a:latin typeface="Arial" charset="0"/>
                <a:cs typeface="Arial" charset="0"/>
              </a:rPr>
              <a:t>”</a:t>
            </a:r>
          </a:p>
          <a:p>
            <a:pPr>
              <a:spcBef>
                <a:spcPct val="50000"/>
              </a:spcBef>
            </a:pPr>
            <a:r>
              <a:rPr lang="en-US" sz="700" b="0"/>
              <a:t> </a:t>
            </a:r>
          </a:p>
          <a:p>
            <a:pPr>
              <a:spcBef>
                <a:spcPct val="50000"/>
              </a:spcBef>
            </a:pPr>
            <a:r>
              <a:rPr lang="en-US" sz="2000" b="0"/>
              <a:t>After a thorough analysis of the x-ray diffraction patterns of DNA at the two humidities, Wu concluded that “if the structure of the DNA fiber at 66 percent consists of a double helix, than at 92 per cent [it] must consist of two double helices”.  In the Wu structure, the distance between base pairs in either double helix was twice as large (</a:t>
            </a:r>
            <a:r>
              <a:rPr lang="en-US" sz="2000" b="0" i="1"/>
              <a:t>i.e., </a:t>
            </a:r>
            <a:r>
              <a:rPr lang="en-US" sz="2000" b="0"/>
              <a:t>about 6.8 angstroms) as in the Watson-Crick structure, but the stacking of bases at 3.4 angstroms was preserved by mutual intercalation of the base pairs of the two duplexes.</a:t>
            </a:r>
          </a:p>
          <a:p>
            <a:pPr>
              <a:spcBef>
                <a:spcPct val="50000"/>
              </a:spcBef>
            </a:pPr>
            <a:r>
              <a:rPr lang="en-US" sz="800" b="0"/>
              <a:t> </a:t>
            </a:r>
          </a:p>
          <a:p>
            <a:pPr>
              <a:spcBef>
                <a:spcPct val="50000"/>
              </a:spcBef>
            </a:pPr>
            <a:r>
              <a:rPr lang="en-US" sz="2000" b="0">
                <a:solidFill>
                  <a:srgbClr val="FF0000"/>
                </a:solidFill>
              </a:rPr>
              <a:t>Finally, he predicted that at 100% humidity, </a:t>
            </a:r>
            <a:r>
              <a:rPr lang="en-US" sz="2000" b="0" i="1">
                <a:solidFill>
                  <a:srgbClr val="FF0000"/>
                </a:solidFill>
              </a:rPr>
              <a:t>i.e., </a:t>
            </a:r>
            <a:r>
              <a:rPr lang="en-US" sz="2000" b="0">
                <a:solidFill>
                  <a:srgbClr val="FF0000"/>
                </a:solidFill>
              </a:rPr>
              <a:t>the condition prevailing in living cells, the two mutually-intercalated duplexes would lose all vestiges of helical twist and exist as a pair of mutually-intercalated “straight ladders”, each one having its base pairs spaced at about 7 angstroms.</a:t>
            </a:r>
          </a:p>
          <a:p>
            <a:pPr>
              <a:spcBef>
                <a:spcPct val="50000"/>
              </a:spcBef>
            </a:pPr>
            <a:r>
              <a:rPr lang="en-US" sz="1800" b="0"/>
              <a:t> </a:t>
            </a:r>
          </a:p>
          <a:p>
            <a:pPr>
              <a:spcBef>
                <a:spcPct val="50000"/>
              </a:spcBef>
            </a:pPr>
            <a:r>
              <a:rPr lang="en-US" sz="1800" b="0"/>
              <a:t> </a:t>
            </a:r>
          </a:p>
          <a:p>
            <a:pPr>
              <a:spcBef>
                <a:spcPct val="50000"/>
              </a:spcBef>
            </a:pPr>
            <a:endParaRPr lang="en-US" sz="1800" b="0">
              <a:cs typeface="Arial" charset="0"/>
            </a:endParaRPr>
          </a:p>
        </p:txBody>
      </p:sp>
      <p:pic>
        <p:nvPicPr>
          <p:cNvPr id="215043" name="slide_125.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8777288" y="6553200"/>
            <a:ext cx="304800" cy="304800"/>
          </a:xfrm>
          <a:prstGeom prst="rect">
            <a:avLst/>
          </a:prstGeom>
          <a:noFill/>
          <a:ln w="9525">
            <a:noFill/>
            <a:miter lim="800000"/>
            <a:headEnd/>
            <a:tailEnd/>
          </a:ln>
        </p:spPr>
      </p:pic>
    </p:spTree>
    <p:custDataLst>
      <p:tags r:id="rId1"/>
    </p:custDataLst>
  </p:cSld>
  <p:clrMapOvr>
    <a:masterClrMapping/>
  </p:clrMapOvr>
  <p:transition advClick="0" advTm="2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179" fill="hold"/>
                                        <p:tgtEl>
                                          <p:spTgt spid="21504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0244">
                <p:cTn id="7" fill="hold" display="0">
                  <p:stCondLst>
                    <p:cond delay="indefinite"/>
                  </p:stCondLst>
                  <p:endCondLst>
                    <p:cond evt="onNext" delay="0">
                      <p:tgtEl>
                        <p:sldTgt/>
                      </p:tgtEl>
                    </p:cond>
                    <p:cond evt="onPrev" delay="0">
                      <p:tgtEl>
                        <p:sldTgt/>
                      </p:tgtEl>
                    </p:cond>
                    <p:cond evt="onStopAudio" delay="0">
                      <p:tgtEl>
                        <p:sldTgt/>
                      </p:tgtEl>
                    </p:cond>
                  </p:endCondLst>
                </p:cTn>
                <p:tgtEl>
                  <p:spTgt spid="215043"/>
                </p:tgtEl>
              </p:cMediaNode>
            </p:audio>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8" name="Wu ladder" descr="C:\Program Files\Amira-3.1.1\data\nucleosome files\AAA FINAL STRUCTURE\Animations\Picture Files\wu_structure1.jpg"/>
          <p:cNvPicPr>
            <a:picLocks noChangeAspect="1" noChangeArrowheads="1"/>
          </p:cNvPicPr>
          <p:nvPr/>
        </p:nvPicPr>
        <p:blipFill>
          <a:blip r:embed="rId7" cstate="print"/>
          <a:srcRect/>
          <a:stretch>
            <a:fillRect/>
          </a:stretch>
        </p:blipFill>
        <p:spPr bwMode="auto">
          <a:xfrm>
            <a:off x="3048000" y="609600"/>
            <a:ext cx="3035300" cy="5561013"/>
          </a:xfrm>
          <a:prstGeom prst="rect">
            <a:avLst/>
          </a:prstGeom>
          <a:noFill/>
          <a:ln w="9525">
            <a:solidFill>
              <a:schemeClr val="tx1"/>
            </a:solidFill>
            <a:miter lim="800000"/>
            <a:headEnd/>
            <a:tailEnd/>
          </a:ln>
        </p:spPr>
      </p:pic>
      <p:grpSp>
        <p:nvGrpSpPr>
          <p:cNvPr id="2" name="Arrows, L"/>
          <p:cNvGrpSpPr>
            <a:grpSpLocks/>
          </p:cNvGrpSpPr>
          <p:nvPr/>
        </p:nvGrpSpPr>
        <p:grpSpPr bwMode="auto">
          <a:xfrm>
            <a:off x="3305175" y="962025"/>
            <a:ext cx="809625" cy="4648200"/>
            <a:chOff x="2082" y="606"/>
            <a:chExt cx="510" cy="2928"/>
          </a:xfrm>
        </p:grpSpPr>
        <p:sp>
          <p:nvSpPr>
            <p:cNvPr id="132114" name="Line 5"/>
            <p:cNvSpPr>
              <a:spLocks noChangeShapeType="1"/>
            </p:cNvSpPr>
            <p:nvPr/>
          </p:nvSpPr>
          <p:spPr bwMode="auto">
            <a:xfrm>
              <a:off x="2304" y="855"/>
              <a:ext cx="288" cy="0"/>
            </a:xfrm>
            <a:prstGeom prst="line">
              <a:avLst/>
            </a:prstGeom>
            <a:noFill/>
            <a:ln w="25400">
              <a:solidFill>
                <a:srgbClr val="FF00FF"/>
              </a:solidFill>
              <a:round/>
              <a:headEnd/>
              <a:tailEnd type="triangle" w="med" len="med"/>
            </a:ln>
          </p:spPr>
          <p:txBody>
            <a:bodyPr/>
            <a:lstStyle/>
            <a:p>
              <a:endParaRPr lang="en-US"/>
            </a:p>
          </p:txBody>
        </p:sp>
        <p:sp>
          <p:nvSpPr>
            <p:cNvPr id="132115" name="Line 6"/>
            <p:cNvSpPr>
              <a:spLocks noChangeShapeType="1"/>
            </p:cNvSpPr>
            <p:nvPr/>
          </p:nvSpPr>
          <p:spPr bwMode="auto">
            <a:xfrm>
              <a:off x="2295" y="1431"/>
              <a:ext cx="288" cy="0"/>
            </a:xfrm>
            <a:prstGeom prst="line">
              <a:avLst/>
            </a:prstGeom>
            <a:noFill/>
            <a:ln w="25400">
              <a:solidFill>
                <a:srgbClr val="FF00FF"/>
              </a:solidFill>
              <a:round/>
              <a:headEnd/>
              <a:tailEnd type="triangle" w="med" len="med"/>
            </a:ln>
          </p:spPr>
          <p:txBody>
            <a:bodyPr/>
            <a:lstStyle/>
            <a:p>
              <a:endParaRPr lang="en-US"/>
            </a:p>
          </p:txBody>
        </p:sp>
        <p:sp>
          <p:nvSpPr>
            <p:cNvPr id="132116" name="Line 7"/>
            <p:cNvSpPr>
              <a:spLocks noChangeShapeType="1"/>
            </p:cNvSpPr>
            <p:nvPr/>
          </p:nvSpPr>
          <p:spPr bwMode="auto">
            <a:xfrm>
              <a:off x="2304" y="2007"/>
              <a:ext cx="288" cy="0"/>
            </a:xfrm>
            <a:prstGeom prst="line">
              <a:avLst/>
            </a:prstGeom>
            <a:noFill/>
            <a:ln w="25400">
              <a:solidFill>
                <a:srgbClr val="FF00FF"/>
              </a:solidFill>
              <a:round/>
              <a:headEnd/>
              <a:tailEnd type="triangle" w="med" len="med"/>
            </a:ln>
          </p:spPr>
          <p:txBody>
            <a:bodyPr/>
            <a:lstStyle/>
            <a:p>
              <a:endParaRPr lang="en-US"/>
            </a:p>
          </p:txBody>
        </p:sp>
        <p:sp>
          <p:nvSpPr>
            <p:cNvPr id="132117" name="Line 8"/>
            <p:cNvSpPr>
              <a:spLocks noChangeShapeType="1"/>
            </p:cNvSpPr>
            <p:nvPr/>
          </p:nvSpPr>
          <p:spPr bwMode="auto">
            <a:xfrm>
              <a:off x="2304" y="2592"/>
              <a:ext cx="288" cy="0"/>
            </a:xfrm>
            <a:prstGeom prst="line">
              <a:avLst/>
            </a:prstGeom>
            <a:noFill/>
            <a:ln w="25400">
              <a:solidFill>
                <a:srgbClr val="FF00FF"/>
              </a:solidFill>
              <a:round/>
              <a:headEnd/>
              <a:tailEnd type="triangle" w="med" len="med"/>
            </a:ln>
          </p:spPr>
          <p:txBody>
            <a:bodyPr/>
            <a:lstStyle/>
            <a:p>
              <a:endParaRPr lang="en-US"/>
            </a:p>
          </p:txBody>
        </p:sp>
        <p:sp>
          <p:nvSpPr>
            <p:cNvPr id="132118" name="Line 9"/>
            <p:cNvSpPr>
              <a:spLocks noChangeShapeType="1"/>
            </p:cNvSpPr>
            <p:nvPr/>
          </p:nvSpPr>
          <p:spPr bwMode="auto">
            <a:xfrm>
              <a:off x="2304" y="3195"/>
              <a:ext cx="288" cy="0"/>
            </a:xfrm>
            <a:prstGeom prst="line">
              <a:avLst/>
            </a:prstGeom>
            <a:noFill/>
            <a:ln w="25400">
              <a:solidFill>
                <a:srgbClr val="FF00FF"/>
              </a:solidFill>
              <a:round/>
              <a:headEnd/>
              <a:tailEnd type="triangle" w="med" len="med"/>
            </a:ln>
          </p:spPr>
          <p:txBody>
            <a:bodyPr/>
            <a:lstStyle/>
            <a:p>
              <a:endParaRPr lang="en-US"/>
            </a:p>
          </p:txBody>
        </p:sp>
        <p:sp>
          <p:nvSpPr>
            <p:cNvPr id="132119" name="Line 10"/>
            <p:cNvSpPr>
              <a:spLocks noChangeShapeType="1"/>
            </p:cNvSpPr>
            <p:nvPr/>
          </p:nvSpPr>
          <p:spPr bwMode="auto">
            <a:xfrm>
              <a:off x="2094" y="606"/>
              <a:ext cx="288" cy="0"/>
            </a:xfrm>
            <a:prstGeom prst="line">
              <a:avLst/>
            </a:prstGeom>
            <a:noFill/>
            <a:ln w="25400">
              <a:solidFill>
                <a:srgbClr val="FF00FF"/>
              </a:solidFill>
              <a:round/>
              <a:headEnd/>
              <a:tailEnd type="triangle" w="med" len="med"/>
            </a:ln>
          </p:spPr>
          <p:txBody>
            <a:bodyPr/>
            <a:lstStyle/>
            <a:p>
              <a:endParaRPr lang="en-US"/>
            </a:p>
          </p:txBody>
        </p:sp>
        <p:sp>
          <p:nvSpPr>
            <p:cNvPr id="132120" name="Line 11"/>
            <p:cNvSpPr>
              <a:spLocks noChangeShapeType="1"/>
            </p:cNvSpPr>
            <p:nvPr/>
          </p:nvSpPr>
          <p:spPr bwMode="auto">
            <a:xfrm>
              <a:off x="2091" y="1218"/>
              <a:ext cx="288" cy="0"/>
            </a:xfrm>
            <a:prstGeom prst="line">
              <a:avLst/>
            </a:prstGeom>
            <a:noFill/>
            <a:ln w="25400">
              <a:solidFill>
                <a:srgbClr val="FF00FF"/>
              </a:solidFill>
              <a:round/>
              <a:headEnd/>
              <a:tailEnd type="triangle" w="med" len="med"/>
            </a:ln>
          </p:spPr>
          <p:txBody>
            <a:bodyPr/>
            <a:lstStyle/>
            <a:p>
              <a:endParaRPr lang="en-US"/>
            </a:p>
          </p:txBody>
        </p:sp>
        <p:sp>
          <p:nvSpPr>
            <p:cNvPr id="132121" name="Line 12"/>
            <p:cNvSpPr>
              <a:spLocks noChangeShapeType="1"/>
            </p:cNvSpPr>
            <p:nvPr/>
          </p:nvSpPr>
          <p:spPr bwMode="auto">
            <a:xfrm>
              <a:off x="2082" y="1785"/>
              <a:ext cx="288" cy="0"/>
            </a:xfrm>
            <a:prstGeom prst="line">
              <a:avLst/>
            </a:prstGeom>
            <a:noFill/>
            <a:ln w="25400">
              <a:solidFill>
                <a:srgbClr val="FF00FF"/>
              </a:solidFill>
              <a:round/>
              <a:headEnd/>
              <a:tailEnd type="triangle" w="med" len="med"/>
            </a:ln>
          </p:spPr>
          <p:txBody>
            <a:bodyPr/>
            <a:lstStyle/>
            <a:p>
              <a:endParaRPr lang="en-US"/>
            </a:p>
          </p:txBody>
        </p:sp>
        <p:sp>
          <p:nvSpPr>
            <p:cNvPr id="132122" name="Line 13"/>
            <p:cNvSpPr>
              <a:spLocks noChangeShapeType="1"/>
            </p:cNvSpPr>
            <p:nvPr/>
          </p:nvSpPr>
          <p:spPr bwMode="auto">
            <a:xfrm>
              <a:off x="2085" y="2370"/>
              <a:ext cx="288" cy="0"/>
            </a:xfrm>
            <a:prstGeom prst="line">
              <a:avLst/>
            </a:prstGeom>
            <a:noFill/>
            <a:ln w="25400">
              <a:solidFill>
                <a:srgbClr val="FF00FF"/>
              </a:solidFill>
              <a:round/>
              <a:headEnd/>
              <a:tailEnd type="triangle" w="med" len="med"/>
            </a:ln>
          </p:spPr>
          <p:txBody>
            <a:bodyPr/>
            <a:lstStyle/>
            <a:p>
              <a:endParaRPr lang="en-US"/>
            </a:p>
          </p:txBody>
        </p:sp>
        <p:sp>
          <p:nvSpPr>
            <p:cNvPr id="132123" name="Line 14"/>
            <p:cNvSpPr>
              <a:spLocks noChangeShapeType="1"/>
            </p:cNvSpPr>
            <p:nvPr/>
          </p:nvSpPr>
          <p:spPr bwMode="auto">
            <a:xfrm>
              <a:off x="2085" y="2955"/>
              <a:ext cx="288" cy="0"/>
            </a:xfrm>
            <a:prstGeom prst="line">
              <a:avLst/>
            </a:prstGeom>
            <a:noFill/>
            <a:ln w="25400">
              <a:solidFill>
                <a:srgbClr val="FF00FF"/>
              </a:solidFill>
              <a:round/>
              <a:headEnd/>
              <a:tailEnd type="triangle" w="med" len="med"/>
            </a:ln>
          </p:spPr>
          <p:txBody>
            <a:bodyPr/>
            <a:lstStyle/>
            <a:p>
              <a:endParaRPr lang="en-US"/>
            </a:p>
          </p:txBody>
        </p:sp>
        <p:sp>
          <p:nvSpPr>
            <p:cNvPr id="132124" name="Line 15"/>
            <p:cNvSpPr>
              <a:spLocks noChangeShapeType="1"/>
            </p:cNvSpPr>
            <p:nvPr/>
          </p:nvSpPr>
          <p:spPr bwMode="auto">
            <a:xfrm>
              <a:off x="2094" y="3534"/>
              <a:ext cx="288" cy="0"/>
            </a:xfrm>
            <a:prstGeom prst="line">
              <a:avLst/>
            </a:prstGeom>
            <a:noFill/>
            <a:ln w="25400">
              <a:solidFill>
                <a:srgbClr val="FF00FF"/>
              </a:solidFill>
              <a:round/>
              <a:headEnd/>
              <a:tailEnd type="triangle" w="med" len="med"/>
            </a:ln>
          </p:spPr>
          <p:txBody>
            <a:bodyPr/>
            <a:lstStyle/>
            <a:p>
              <a:endParaRPr lang="en-US"/>
            </a:p>
          </p:txBody>
        </p:sp>
      </p:grpSp>
      <p:grpSp>
        <p:nvGrpSpPr>
          <p:cNvPr id="3" name="Arrows, R"/>
          <p:cNvGrpSpPr>
            <a:grpSpLocks/>
          </p:cNvGrpSpPr>
          <p:nvPr/>
        </p:nvGrpSpPr>
        <p:grpSpPr bwMode="auto">
          <a:xfrm flipH="1">
            <a:off x="4938713" y="1028700"/>
            <a:ext cx="809625" cy="4648200"/>
            <a:chOff x="2082" y="606"/>
            <a:chExt cx="510" cy="2928"/>
          </a:xfrm>
        </p:grpSpPr>
        <p:sp>
          <p:nvSpPr>
            <p:cNvPr id="132103" name="Line 18"/>
            <p:cNvSpPr>
              <a:spLocks noChangeShapeType="1"/>
            </p:cNvSpPr>
            <p:nvPr/>
          </p:nvSpPr>
          <p:spPr bwMode="auto">
            <a:xfrm>
              <a:off x="2304" y="855"/>
              <a:ext cx="288" cy="0"/>
            </a:xfrm>
            <a:prstGeom prst="line">
              <a:avLst/>
            </a:prstGeom>
            <a:noFill/>
            <a:ln w="25400">
              <a:solidFill>
                <a:srgbClr val="FF00FF"/>
              </a:solidFill>
              <a:round/>
              <a:headEnd/>
              <a:tailEnd type="triangle" w="med" len="med"/>
            </a:ln>
          </p:spPr>
          <p:txBody>
            <a:bodyPr/>
            <a:lstStyle/>
            <a:p>
              <a:endParaRPr lang="en-US"/>
            </a:p>
          </p:txBody>
        </p:sp>
        <p:sp>
          <p:nvSpPr>
            <p:cNvPr id="132104" name="Line 19"/>
            <p:cNvSpPr>
              <a:spLocks noChangeShapeType="1"/>
            </p:cNvSpPr>
            <p:nvPr/>
          </p:nvSpPr>
          <p:spPr bwMode="auto">
            <a:xfrm>
              <a:off x="2295" y="1431"/>
              <a:ext cx="288" cy="0"/>
            </a:xfrm>
            <a:prstGeom prst="line">
              <a:avLst/>
            </a:prstGeom>
            <a:noFill/>
            <a:ln w="25400">
              <a:solidFill>
                <a:srgbClr val="FF00FF"/>
              </a:solidFill>
              <a:round/>
              <a:headEnd/>
              <a:tailEnd type="triangle" w="med" len="med"/>
            </a:ln>
          </p:spPr>
          <p:txBody>
            <a:bodyPr/>
            <a:lstStyle/>
            <a:p>
              <a:endParaRPr lang="en-US"/>
            </a:p>
          </p:txBody>
        </p:sp>
        <p:sp>
          <p:nvSpPr>
            <p:cNvPr id="132105" name="Line 20"/>
            <p:cNvSpPr>
              <a:spLocks noChangeShapeType="1"/>
            </p:cNvSpPr>
            <p:nvPr/>
          </p:nvSpPr>
          <p:spPr bwMode="auto">
            <a:xfrm>
              <a:off x="2304" y="2007"/>
              <a:ext cx="288" cy="0"/>
            </a:xfrm>
            <a:prstGeom prst="line">
              <a:avLst/>
            </a:prstGeom>
            <a:noFill/>
            <a:ln w="25400">
              <a:solidFill>
                <a:srgbClr val="FF00FF"/>
              </a:solidFill>
              <a:round/>
              <a:headEnd/>
              <a:tailEnd type="triangle" w="med" len="med"/>
            </a:ln>
          </p:spPr>
          <p:txBody>
            <a:bodyPr/>
            <a:lstStyle/>
            <a:p>
              <a:endParaRPr lang="en-US"/>
            </a:p>
          </p:txBody>
        </p:sp>
        <p:sp>
          <p:nvSpPr>
            <p:cNvPr id="132106" name="Line 21"/>
            <p:cNvSpPr>
              <a:spLocks noChangeShapeType="1"/>
            </p:cNvSpPr>
            <p:nvPr/>
          </p:nvSpPr>
          <p:spPr bwMode="auto">
            <a:xfrm>
              <a:off x="2304" y="2592"/>
              <a:ext cx="288" cy="0"/>
            </a:xfrm>
            <a:prstGeom prst="line">
              <a:avLst/>
            </a:prstGeom>
            <a:noFill/>
            <a:ln w="25400">
              <a:solidFill>
                <a:srgbClr val="FF00FF"/>
              </a:solidFill>
              <a:round/>
              <a:headEnd/>
              <a:tailEnd type="triangle" w="med" len="med"/>
            </a:ln>
          </p:spPr>
          <p:txBody>
            <a:bodyPr/>
            <a:lstStyle/>
            <a:p>
              <a:endParaRPr lang="en-US"/>
            </a:p>
          </p:txBody>
        </p:sp>
        <p:sp>
          <p:nvSpPr>
            <p:cNvPr id="132107" name="Line 22"/>
            <p:cNvSpPr>
              <a:spLocks noChangeShapeType="1"/>
            </p:cNvSpPr>
            <p:nvPr/>
          </p:nvSpPr>
          <p:spPr bwMode="auto">
            <a:xfrm>
              <a:off x="2304" y="3195"/>
              <a:ext cx="288" cy="0"/>
            </a:xfrm>
            <a:prstGeom prst="line">
              <a:avLst/>
            </a:prstGeom>
            <a:noFill/>
            <a:ln w="25400">
              <a:solidFill>
                <a:srgbClr val="FF00FF"/>
              </a:solidFill>
              <a:round/>
              <a:headEnd/>
              <a:tailEnd type="triangle" w="med" len="med"/>
            </a:ln>
          </p:spPr>
          <p:txBody>
            <a:bodyPr/>
            <a:lstStyle/>
            <a:p>
              <a:endParaRPr lang="en-US"/>
            </a:p>
          </p:txBody>
        </p:sp>
        <p:sp>
          <p:nvSpPr>
            <p:cNvPr id="132108" name="Line 23"/>
            <p:cNvSpPr>
              <a:spLocks noChangeShapeType="1"/>
            </p:cNvSpPr>
            <p:nvPr/>
          </p:nvSpPr>
          <p:spPr bwMode="auto">
            <a:xfrm>
              <a:off x="2094" y="606"/>
              <a:ext cx="288" cy="0"/>
            </a:xfrm>
            <a:prstGeom prst="line">
              <a:avLst/>
            </a:prstGeom>
            <a:noFill/>
            <a:ln w="25400">
              <a:solidFill>
                <a:srgbClr val="FF00FF"/>
              </a:solidFill>
              <a:round/>
              <a:headEnd/>
              <a:tailEnd type="triangle" w="med" len="med"/>
            </a:ln>
          </p:spPr>
          <p:txBody>
            <a:bodyPr/>
            <a:lstStyle/>
            <a:p>
              <a:endParaRPr lang="en-US"/>
            </a:p>
          </p:txBody>
        </p:sp>
        <p:sp>
          <p:nvSpPr>
            <p:cNvPr id="132109" name="Line 24"/>
            <p:cNvSpPr>
              <a:spLocks noChangeShapeType="1"/>
            </p:cNvSpPr>
            <p:nvPr/>
          </p:nvSpPr>
          <p:spPr bwMode="auto">
            <a:xfrm>
              <a:off x="2091" y="1218"/>
              <a:ext cx="288" cy="0"/>
            </a:xfrm>
            <a:prstGeom prst="line">
              <a:avLst/>
            </a:prstGeom>
            <a:noFill/>
            <a:ln w="25400">
              <a:solidFill>
                <a:srgbClr val="FF00FF"/>
              </a:solidFill>
              <a:round/>
              <a:headEnd/>
              <a:tailEnd type="triangle" w="med" len="med"/>
            </a:ln>
          </p:spPr>
          <p:txBody>
            <a:bodyPr/>
            <a:lstStyle/>
            <a:p>
              <a:endParaRPr lang="en-US"/>
            </a:p>
          </p:txBody>
        </p:sp>
        <p:sp>
          <p:nvSpPr>
            <p:cNvPr id="132110" name="Line 25"/>
            <p:cNvSpPr>
              <a:spLocks noChangeShapeType="1"/>
            </p:cNvSpPr>
            <p:nvPr/>
          </p:nvSpPr>
          <p:spPr bwMode="auto">
            <a:xfrm>
              <a:off x="2082" y="1785"/>
              <a:ext cx="288" cy="0"/>
            </a:xfrm>
            <a:prstGeom prst="line">
              <a:avLst/>
            </a:prstGeom>
            <a:noFill/>
            <a:ln w="25400">
              <a:solidFill>
                <a:srgbClr val="FF00FF"/>
              </a:solidFill>
              <a:round/>
              <a:headEnd/>
              <a:tailEnd type="triangle" w="med" len="med"/>
            </a:ln>
          </p:spPr>
          <p:txBody>
            <a:bodyPr/>
            <a:lstStyle/>
            <a:p>
              <a:endParaRPr lang="en-US"/>
            </a:p>
          </p:txBody>
        </p:sp>
        <p:sp>
          <p:nvSpPr>
            <p:cNvPr id="132111" name="Line 26"/>
            <p:cNvSpPr>
              <a:spLocks noChangeShapeType="1"/>
            </p:cNvSpPr>
            <p:nvPr/>
          </p:nvSpPr>
          <p:spPr bwMode="auto">
            <a:xfrm>
              <a:off x="2085" y="2370"/>
              <a:ext cx="288" cy="0"/>
            </a:xfrm>
            <a:prstGeom prst="line">
              <a:avLst/>
            </a:prstGeom>
            <a:noFill/>
            <a:ln w="25400">
              <a:solidFill>
                <a:srgbClr val="FF00FF"/>
              </a:solidFill>
              <a:round/>
              <a:headEnd/>
              <a:tailEnd type="triangle" w="med" len="med"/>
            </a:ln>
          </p:spPr>
          <p:txBody>
            <a:bodyPr/>
            <a:lstStyle/>
            <a:p>
              <a:endParaRPr lang="en-US"/>
            </a:p>
          </p:txBody>
        </p:sp>
        <p:sp>
          <p:nvSpPr>
            <p:cNvPr id="132112" name="Line 27"/>
            <p:cNvSpPr>
              <a:spLocks noChangeShapeType="1"/>
            </p:cNvSpPr>
            <p:nvPr/>
          </p:nvSpPr>
          <p:spPr bwMode="auto">
            <a:xfrm>
              <a:off x="2085" y="2955"/>
              <a:ext cx="288" cy="0"/>
            </a:xfrm>
            <a:prstGeom prst="line">
              <a:avLst/>
            </a:prstGeom>
            <a:noFill/>
            <a:ln w="25400">
              <a:solidFill>
                <a:srgbClr val="FF00FF"/>
              </a:solidFill>
              <a:round/>
              <a:headEnd/>
              <a:tailEnd type="triangle" w="med" len="med"/>
            </a:ln>
          </p:spPr>
          <p:txBody>
            <a:bodyPr/>
            <a:lstStyle/>
            <a:p>
              <a:endParaRPr lang="en-US"/>
            </a:p>
          </p:txBody>
        </p:sp>
        <p:sp>
          <p:nvSpPr>
            <p:cNvPr id="132113" name="Line 28"/>
            <p:cNvSpPr>
              <a:spLocks noChangeShapeType="1"/>
            </p:cNvSpPr>
            <p:nvPr/>
          </p:nvSpPr>
          <p:spPr bwMode="auto">
            <a:xfrm>
              <a:off x="2094" y="3534"/>
              <a:ext cx="288" cy="0"/>
            </a:xfrm>
            <a:prstGeom prst="line">
              <a:avLst/>
            </a:prstGeom>
            <a:noFill/>
            <a:ln w="25400">
              <a:solidFill>
                <a:srgbClr val="FF00FF"/>
              </a:solidFill>
              <a:round/>
              <a:headEnd/>
              <a:tailEnd type="triangle" w="med" len="med"/>
            </a:ln>
          </p:spPr>
          <p:txBody>
            <a:bodyPr/>
            <a:lstStyle/>
            <a:p>
              <a:endParaRPr lang="en-US"/>
            </a:p>
          </p:txBody>
        </p:sp>
      </p:grpSp>
      <p:sp>
        <p:nvSpPr>
          <p:cNvPr id="132101" name="Transit"/>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216094" name="slide_126.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2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492" fill="hold"/>
                                        <p:tgtEl>
                                          <p:spTgt spid="216094"/>
                                        </p:tgtEl>
                                      </p:cBhvr>
                                    </p:cmd>
                                  </p:childTnLst>
                                </p:cTn>
                              </p:par>
                              <p:par>
                                <p:cTn id="7" presetID="2" presetClass="entr" presetSubtype="8" fill="hold" nodeType="withEffect">
                                  <p:stCondLst>
                                    <p:cond delay="2000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0-#ppt_w/2"/>
                                          </p:val>
                                        </p:tav>
                                        <p:tav tm="100000">
                                          <p:val>
                                            <p:strVal val="#ppt_x"/>
                                          </p:val>
                                        </p:tav>
                                      </p:tavLst>
                                    </p:anim>
                                    <p:anim calcmode="lin" valueType="num">
                                      <p:cBhvr additive="base">
                                        <p:cTn id="10" dur="500" fill="hold"/>
                                        <p:tgtEl>
                                          <p:spTgt spid="2"/>
                                        </p:tgtEl>
                                        <p:attrNameLst>
                                          <p:attrName>ppt_y</p:attrName>
                                        </p:attrNameLst>
                                      </p:cBhvr>
                                      <p:tavLst>
                                        <p:tav tm="0">
                                          <p:val>
                                            <p:strVal val="#ppt_y"/>
                                          </p:val>
                                        </p:tav>
                                        <p:tav tm="100000">
                                          <p:val>
                                            <p:strVal val="#ppt_y"/>
                                          </p:val>
                                        </p:tav>
                                      </p:tavLst>
                                    </p:anim>
                                  </p:childTnLst>
                                </p:cTn>
                              </p:par>
                              <p:par>
                                <p:cTn id="11" presetID="2" presetClass="entr" presetSubtype="2" fill="hold" nodeType="withEffect">
                                  <p:stCondLst>
                                    <p:cond delay="200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4146">
                <p:cTn id="15" fill="hold" display="0">
                  <p:stCondLst>
                    <p:cond delay="indefinite"/>
                  </p:stCondLst>
                  <p:endCondLst>
                    <p:cond evt="onPrev" delay="0">
                      <p:tgtEl>
                        <p:sldTgt/>
                      </p:tgtEl>
                    </p:cond>
                    <p:cond evt="onStopAudio" delay="0">
                      <p:tgtEl>
                        <p:sldTgt/>
                      </p:tgtEl>
                    </p:cond>
                  </p:endCondLst>
                </p:cTn>
                <p:tgtEl>
                  <p:spTgt spid="216094"/>
                </p:tgtEl>
              </p:cMediaNode>
            </p:audio>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2" name="Picture 1026" descr="C:\Program Files\Amira-3.1.1\data\nucleosome files\AAA FINAL STRUCTURE\Animations\Picture Files\wu_structure1.jpg"/>
          <p:cNvPicPr>
            <a:picLocks noChangeAspect="1" noChangeArrowheads="1"/>
          </p:cNvPicPr>
          <p:nvPr/>
        </p:nvPicPr>
        <p:blipFill>
          <a:blip r:embed="rId7" cstate="print"/>
          <a:srcRect/>
          <a:stretch>
            <a:fillRect/>
          </a:stretch>
        </p:blipFill>
        <p:spPr bwMode="auto">
          <a:xfrm>
            <a:off x="3048000" y="609600"/>
            <a:ext cx="3035300" cy="5561013"/>
          </a:xfrm>
          <a:prstGeom prst="rect">
            <a:avLst/>
          </a:prstGeom>
          <a:noFill/>
          <a:ln w="9525">
            <a:solidFill>
              <a:schemeClr val="tx1"/>
            </a:solidFill>
            <a:miter lim="800000"/>
            <a:headEnd/>
            <a:tailEnd/>
          </a:ln>
        </p:spPr>
      </p:pic>
      <p:grpSp>
        <p:nvGrpSpPr>
          <p:cNvPr id="2" name="Group 1063"/>
          <p:cNvGrpSpPr>
            <a:grpSpLocks/>
          </p:cNvGrpSpPr>
          <p:nvPr/>
        </p:nvGrpSpPr>
        <p:grpSpPr bwMode="auto">
          <a:xfrm>
            <a:off x="4205288" y="2438400"/>
            <a:ext cx="685800" cy="1166813"/>
            <a:chOff x="2649" y="1536"/>
            <a:chExt cx="432" cy="735"/>
          </a:xfrm>
        </p:grpSpPr>
        <p:sp>
          <p:nvSpPr>
            <p:cNvPr id="133126" name="Text Box 1057"/>
            <p:cNvSpPr txBox="1">
              <a:spLocks noChangeArrowheads="1"/>
            </p:cNvSpPr>
            <p:nvPr/>
          </p:nvSpPr>
          <p:spPr bwMode="auto">
            <a:xfrm>
              <a:off x="2649" y="1815"/>
              <a:ext cx="432" cy="173"/>
            </a:xfrm>
            <a:prstGeom prst="rect">
              <a:avLst/>
            </a:prstGeom>
            <a:noFill/>
            <a:ln w="9525">
              <a:noFill/>
              <a:miter lim="800000"/>
              <a:headEnd/>
              <a:tailEnd/>
            </a:ln>
          </p:spPr>
          <p:txBody>
            <a:bodyPr>
              <a:spAutoFit/>
            </a:bodyPr>
            <a:lstStyle/>
            <a:p>
              <a:pPr algn="ctr">
                <a:spcBef>
                  <a:spcPct val="50000"/>
                </a:spcBef>
              </a:pPr>
              <a:r>
                <a:rPr lang="en-US" sz="1200"/>
                <a:t>3.4 Å </a:t>
              </a:r>
              <a:endParaRPr lang="en-US" sz="1200" b="0" i="1"/>
            </a:p>
          </p:txBody>
        </p:sp>
        <p:grpSp>
          <p:nvGrpSpPr>
            <p:cNvPr id="133127" name="Group 1060"/>
            <p:cNvGrpSpPr>
              <a:grpSpLocks/>
            </p:cNvGrpSpPr>
            <p:nvPr/>
          </p:nvGrpSpPr>
          <p:grpSpPr bwMode="auto">
            <a:xfrm>
              <a:off x="2841" y="1536"/>
              <a:ext cx="0" cy="735"/>
              <a:chOff x="2841" y="1536"/>
              <a:chExt cx="0" cy="735"/>
            </a:xfrm>
          </p:grpSpPr>
          <p:sp>
            <p:nvSpPr>
              <p:cNvPr id="133128" name="Line 1058"/>
              <p:cNvSpPr>
                <a:spLocks noChangeShapeType="1"/>
              </p:cNvSpPr>
              <p:nvPr/>
            </p:nvSpPr>
            <p:spPr bwMode="auto">
              <a:xfrm>
                <a:off x="2841" y="1536"/>
                <a:ext cx="0" cy="288"/>
              </a:xfrm>
              <a:prstGeom prst="line">
                <a:avLst/>
              </a:prstGeom>
              <a:noFill/>
              <a:ln w="25400">
                <a:solidFill>
                  <a:srgbClr val="FF00FF"/>
                </a:solidFill>
                <a:round/>
                <a:headEnd/>
                <a:tailEnd type="triangle" w="med" len="med"/>
              </a:ln>
            </p:spPr>
            <p:txBody>
              <a:bodyPr/>
              <a:lstStyle/>
              <a:p>
                <a:endParaRPr lang="en-US"/>
              </a:p>
            </p:txBody>
          </p:sp>
          <p:sp>
            <p:nvSpPr>
              <p:cNvPr id="133129" name="Line 1059"/>
              <p:cNvSpPr>
                <a:spLocks noChangeShapeType="1"/>
              </p:cNvSpPr>
              <p:nvPr/>
            </p:nvSpPr>
            <p:spPr bwMode="auto">
              <a:xfrm flipV="1">
                <a:off x="2841" y="1983"/>
                <a:ext cx="0" cy="288"/>
              </a:xfrm>
              <a:prstGeom prst="line">
                <a:avLst/>
              </a:prstGeom>
              <a:noFill/>
              <a:ln w="25400">
                <a:solidFill>
                  <a:srgbClr val="FF00FF"/>
                </a:solidFill>
                <a:round/>
                <a:headEnd/>
                <a:tailEnd type="triangle" w="med" len="med"/>
              </a:ln>
            </p:spPr>
            <p:txBody>
              <a:bodyPr/>
              <a:lstStyle/>
              <a:p>
                <a:endParaRPr lang="en-US"/>
              </a:p>
            </p:txBody>
          </p:sp>
        </p:grpSp>
      </p:grpSp>
      <p:sp>
        <p:nvSpPr>
          <p:cNvPr id="133124" name="Text Box 1061"/>
          <p:cNvSpPr txBox="1">
            <a:spLocks noChangeArrowheads="1"/>
          </p:cNvSpPr>
          <p:nvPr/>
        </p:nvSpPr>
        <p:spPr bwMode="auto">
          <a:xfrm>
            <a:off x="762000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260134" name="slide_127.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61913"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6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6831" fill="hold"/>
                                        <p:tgtEl>
                                          <p:spTgt spid="260134"/>
                                        </p:tgtEl>
                                      </p:cBhvr>
                                    </p:cmd>
                                  </p:childTnLst>
                                </p:cTn>
                              </p:par>
                              <p:par>
                                <p:cTn id="7" presetID="2" presetClass="entr" presetSubtype="8" fill="hold" nodeType="withEffect">
                                  <p:stCondLst>
                                    <p:cond delay="5900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0-#ppt_w/2"/>
                                          </p:val>
                                        </p:tav>
                                        <p:tav tm="100000">
                                          <p:val>
                                            <p:strVal val="#ppt_x"/>
                                          </p:val>
                                        </p:tav>
                                      </p:tavLst>
                                    </p:anim>
                                    <p:anim calcmode="lin" valueType="num">
                                      <p:cBhvr additive="base">
                                        <p:cTn id="10"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91463">
                <p:cTn id="11" fill="hold" display="0">
                  <p:stCondLst>
                    <p:cond delay="indefinite"/>
                  </p:stCondLst>
                  <p:endCondLst>
                    <p:cond evt="onPrev" delay="0">
                      <p:tgtEl>
                        <p:sldTgt/>
                      </p:tgtEl>
                    </p:cond>
                    <p:cond evt="onStopAudio" delay="0">
                      <p:tgtEl>
                        <p:sldTgt/>
                      </p:tgtEl>
                    </p:cond>
                  </p:endCondLst>
                </p:cTn>
                <p:tgtEl>
                  <p:spTgt spid="260134"/>
                </p:tgtEl>
              </p:cMediaNode>
            </p:audio>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a:xfrm>
            <a:off x="609600" y="2438400"/>
            <a:ext cx="7772400" cy="1143000"/>
          </a:xfrm>
        </p:spPr>
        <p:txBody>
          <a:bodyPr/>
          <a:lstStyle/>
          <a:p>
            <a:pPr eaLnBrk="1" hangingPunct="1"/>
            <a:r>
              <a:rPr lang="en-US"/>
              <a:t>Gehring Tetramer – a known example of a 4-stranded, intercalated DNA structure</a:t>
            </a:r>
          </a:p>
        </p:txBody>
      </p:sp>
      <p:sp>
        <p:nvSpPr>
          <p:cNvPr id="134147" name="Text Box 3"/>
          <p:cNvSpPr txBox="1">
            <a:spLocks noChangeArrowheads="1"/>
          </p:cNvSpPr>
          <p:nvPr/>
        </p:nvSpPr>
        <p:spPr bwMode="auto">
          <a:xfrm>
            <a:off x="809625" y="5546725"/>
            <a:ext cx="7572375" cy="1158875"/>
          </a:xfrm>
          <a:prstGeom prst="rect">
            <a:avLst/>
          </a:prstGeom>
          <a:noFill/>
          <a:ln w="9525">
            <a:noFill/>
            <a:miter lim="800000"/>
            <a:headEnd/>
            <a:tailEnd/>
          </a:ln>
        </p:spPr>
        <p:txBody>
          <a:bodyPr>
            <a:spAutoFit/>
          </a:bodyPr>
          <a:lstStyle/>
          <a:p>
            <a:pPr>
              <a:spcBef>
                <a:spcPct val="50000"/>
              </a:spcBef>
            </a:pPr>
            <a:r>
              <a:rPr lang="en-US" sz="2000" b="0"/>
              <a:t>Gehring, K.,  Leroy, J.L.,  Gueron, M. A tetrameric DNA structure with protonated cytosine.cytosine base pairs. Nature 363:561-565 (1993).</a:t>
            </a:r>
          </a:p>
          <a:p>
            <a:pPr>
              <a:spcBef>
                <a:spcPct val="50000"/>
              </a:spcBef>
            </a:pPr>
            <a:r>
              <a:rPr lang="en-US" sz="2000" b="0"/>
              <a:t>Protein Data Bank Accession #:  225D</a:t>
            </a:r>
          </a:p>
        </p:txBody>
      </p:sp>
      <p:sp>
        <p:nvSpPr>
          <p:cNvPr id="134148" name="Text Box 4"/>
          <p:cNvSpPr txBox="1">
            <a:spLocks noChangeArrowheads="1"/>
          </p:cNvSpPr>
          <p:nvPr/>
        </p:nvSpPr>
        <p:spPr bwMode="auto">
          <a:xfrm>
            <a:off x="76200" y="889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220165" name="slide_128.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8" cstate="print"/>
          <a:srcRect/>
          <a:stretch>
            <a:fillRect/>
          </a:stretch>
        </p:blipFill>
        <p:spPr bwMode="auto">
          <a:xfrm>
            <a:off x="8763000" y="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3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016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0244">
                <p:cTn id="7" fill="hold" display="0">
                  <p:stCondLst>
                    <p:cond delay="indefinite"/>
                  </p:stCondLst>
                  <p:endCondLst>
                    <p:cond evt="onPrev" delay="0">
                      <p:tgtEl>
                        <p:sldTgt/>
                      </p:tgtEl>
                    </p:cond>
                    <p:cond evt="onStopAudio" delay="0">
                      <p:tgtEl>
                        <p:sldTgt/>
                      </p:tgtEl>
                    </p:cond>
                  </p:endCondLst>
                </p:cTn>
                <p:tgtEl>
                  <p:spTgt spid="220165"/>
                </p:tgtEl>
              </p:cMediaNode>
            </p:audio>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Picture 2" descr="C:\Program Files\Amira-3.1.1\data\nucleosome files\AAA FINAL STRUCTURE\Animations\Picture Files\gehring-top-view.tif"/>
          <p:cNvPicPr preferRelativeResize="0">
            <a:picLocks noChangeArrowheads="1"/>
          </p:cNvPicPr>
          <p:nvPr/>
        </p:nvPicPr>
        <p:blipFill>
          <a:blip r:embed="rId7" cstate="print"/>
          <a:srcRect/>
          <a:stretch>
            <a:fillRect/>
          </a:stretch>
        </p:blipFill>
        <p:spPr bwMode="auto">
          <a:xfrm>
            <a:off x="2493963" y="1233488"/>
            <a:ext cx="4140200" cy="4387850"/>
          </a:xfrm>
          <a:prstGeom prst="rect">
            <a:avLst/>
          </a:prstGeom>
          <a:noFill/>
          <a:ln w="9525">
            <a:solidFill>
              <a:schemeClr val="tx1"/>
            </a:solidFill>
            <a:miter lim="800000"/>
            <a:headEnd/>
            <a:tailEnd/>
          </a:ln>
        </p:spPr>
      </p:pic>
      <p:sp>
        <p:nvSpPr>
          <p:cNvPr id="135171" name="Text Box 3"/>
          <p:cNvSpPr txBox="1">
            <a:spLocks noChangeArrowheads="1"/>
          </p:cNvSpPr>
          <p:nvPr/>
        </p:nvSpPr>
        <p:spPr bwMode="auto">
          <a:xfrm>
            <a:off x="76200" y="889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221188" name="slide_129.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8763000" y="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542" fill="hold"/>
                                        <p:tgtEl>
                                          <p:spTgt spid="22118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5366">
                <p:cTn id="7" fill="hold" display="0">
                  <p:stCondLst>
                    <p:cond delay="indefinite"/>
                  </p:stCondLst>
                  <p:endCondLst>
                    <p:cond evt="onPrev" delay="0">
                      <p:tgtEl>
                        <p:sldTgt/>
                      </p:tgtEl>
                    </p:cond>
                    <p:cond evt="onStopAudio" delay="0">
                      <p:tgtEl>
                        <p:sldTgt/>
                      </p:tgtEl>
                    </p:cond>
                  </p:endCondLst>
                </p:cTn>
                <p:tgtEl>
                  <p:spTgt spid="221188"/>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85800" y="2743200"/>
            <a:ext cx="7772400" cy="1143000"/>
          </a:xfrm>
        </p:spPr>
        <p:txBody>
          <a:bodyPr/>
          <a:lstStyle/>
          <a:p>
            <a:pPr algn="just" eaLnBrk="1" hangingPunct="1"/>
            <a:r>
              <a:rPr lang="en-US" sz="3000" b="1">
                <a:solidFill>
                  <a:srgbClr val="000000"/>
                </a:solidFill>
              </a:rPr>
              <a:t>It has never been doubted</a:t>
            </a:r>
            <a:r>
              <a:rPr lang="en-US" sz="2800">
                <a:solidFill>
                  <a:srgbClr val="000000"/>
                </a:solidFill>
              </a:rPr>
              <a:t>, by any author on the subject, that the basis of the interaction between nuclear proteins </a:t>
            </a:r>
            <a:r>
              <a:rPr lang="en-US" sz="2800"/>
              <a:t>and DNA is the preponderance of </a:t>
            </a:r>
            <a:r>
              <a:rPr lang="en-US" sz="2800">
                <a:solidFill>
                  <a:srgbClr val="FF0000"/>
                </a:solidFill>
              </a:rPr>
              <a:t>positively-charged basic amino acid residues in the protein</a:t>
            </a:r>
            <a:r>
              <a:rPr lang="en-US" sz="2800"/>
              <a:t>, and the preponderance of </a:t>
            </a:r>
            <a:r>
              <a:rPr lang="en-US" sz="2800">
                <a:solidFill>
                  <a:srgbClr val="0000FF"/>
                </a:solidFill>
              </a:rPr>
              <a:t>negatively-charged phosphate groups in DNA</a:t>
            </a:r>
            <a:r>
              <a:rPr lang="en-US" sz="2800"/>
              <a:t>.      </a:t>
            </a:r>
            <a:r>
              <a:rPr lang="en-US" sz="2800">
                <a:solidFill>
                  <a:srgbClr val="000000"/>
                </a:solidFill>
              </a:rPr>
              <a:t> </a:t>
            </a:r>
            <a:br>
              <a:rPr lang="en-US" sz="2800"/>
            </a:br>
            <a:br>
              <a:rPr lang="en-US" sz="2800"/>
            </a:br>
            <a:r>
              <a:rPr lang="en-US" sz="2800">
                <a:solidFill>
                  <a:srgbClr val="000000"/>
                </a:solidFill>
              </a:rPr>
              <a:t>Therefore, in any nucleoprotein structure, one would hope to see some sort of alignment between these </a:t>
            </a:r>
            <a:r>
              <a:rPr lang="en-US" sz="2800"/>
              <a:t>oppositely-charged groups.</a:t>
            </a:r>
          </a:p>
        </p:txBody>
      </p:sp>
      <p:pic>
        <p:nvPicPr>
          <p:cNvPr id="14339" name="slide_13.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6388" name="Text Box 4"/>
          <p:cNvSpPr txBox="1">
            <a:spLocks noChangeArrowheads="1"/>
          </p:cNvSpPr>
          <p:nvPr/>
        </p:nvSpPr>
        <p:spPr bwMode="auto">
          <a:xfrm>
            <a:off x="76200" y="762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ustDataLst>
      <p:tags r:id="rId1"/>
    </p:custDataLst>
  </p:cSld>
  <p:clrMapOvr>
    <a:masterClrMapping/>
  </p:clrMapOvr>
  <p:transition advClick="0" advTm="2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851" fill="hold"/>
                                        <p:tgtEl>
                                          <p:spTgt spid="1433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3902">
                <p:cTn id="7" fill="hold" display="0">
                  <p:stCondLst>
                    <p:cond delay="indefinite"/>
                  </p:stCondLst>
                  <p:endCondLst>
                    <p:cond evt="onNext" delay="0">
                      <p:tgtEl>
                        <p:sldTgt/>
                      </p:tgtEl>
                    </p:cond>
                    <p:cond evt="onPrev" delay="0">
                      <p:tgtEl>
                        <p:sldTgt/>
                      </p:tgtEl>
                    </p:cond>
                    <p:cond evt="onStopAudio" delay="0">
                      <p:tgtEl>
                        <p:sldTgt/>
                      </p:tgtEl>
                    </p:cond>
                  </p:endCondLst>
                </p:cTn>
                <p:tgtEl>
                  <p:spTgt spid="14339"/>
                </p:tgtEl>
              </p:cMediaNode>
            </p:audio>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ext Box 2"/>
          <p:cNvSpPr txBox="1">
            <a:spLocks noChangeArrowheads="1"/>
          </p:cNvSpPr>
          <p:nvPr/>
        </p:nvSpPr>
        <p:spPr bwMode="auto">
          <a:xfrm>
            <a:off x="0" y="0"/>
            <a:ext cx="9144000" cy="7407275"/>
          </a:xfrm>
          <a:prstGeom prst="rect">
            <a:avLst/>
          </a:prstGeom>
          <a:noFill/>
          <a:ln w="9525">
            <a:noFill/>
            <a:miter lim="800000"/>
            <a:headEnd/>
            <a:tailEnd/>
          </a:ln>
        </p:spPr>
        <p:txBody>
          <a:bodyPr>
            <a:spAutoFit/>
          </a:bodyPr>
          <a:lstStyle/>
          <a:p>
            <a:pPr algn="ctr">
              <a:spcBef>
                <a:spcPct val="50000"/>
              </a:spcBef>
            </a:pPr>
            <a:br>
              <a:rPr lang="en-US" sz="2000" b="0"/>
            </a:br>
            <a:r>
              <a:rPr lang="en-US" sz="2000" b="0"/>
              <a:t>GEHRING TETRAMER</a:t>
            </a:r>
          </a:p>
          <a:p>
            <a:pPr>
              <a:spcBef>
                <a:spcPct val="50000"/>
              </a:spcBef>
            </a:pPr>
            <a:endParaRPr lang="en-US" sz="2000" b="0"/>
          </a:p>
          <a:p>
            <a:pPr>
              <a:spcBef>
                <a:spcPct val="50000"/>
              </a:spcBef>
            </a:pPr>
            <a:r>
              <a:rPr lang="en-US" sz="2000" b="0"/>
              <a:t>Authors:  Gehring, K., Leroy, J.L., Gueron, M.</a:t>
            </a:r>
            <a:br>
              <a:rPr lang="en-US" sz="2000" b="0"/>
            </a:br>
            <a:r>
              <a:rPr lang="en-US" sz="2000" b="0"/>
              <a:t>Title:       A tetrameric DNA structure with protonated cytosine.cytosine base pairs.</a:t>
            </a:r>
            <a:br>
              <a:rPr lang="en-US" sz="2000" b="0"/>
            </a:br>
            <a:r>
              <a:rPr lang="en-US" sz="2000" b="0"/>
              <a:t>Journal:   Nature 363:561-565, 1993.</a:t>
            </a:r>
          </a:p>
          <a:p>
            <a:pPr>
              <a:spcBef>
                <a:spcPct val="50000"/>
              </a:spcBef>
            </a:pPr>
            <a:r>
              <a:rPr lang="en-US" sz="2000" b="0"/>
              <a:t> </a:t>
            </a:r>
          </a:p>
          <a:p>
            <a:pPr>
              <a:spcBef>
                <a:spcPct val="50000"/>
              </a:spcBef>
            </a:pPr>
            <a:r>
              <a:rPr lang="en-US" sz="2000" b="0"/>
              <a:t>Oligomers containing tracts of cytidine form hemiprotonated base pairs at acid pH and have been considered to be double-stranded.</a:t>
            </a:r>
            <a:r>
              <a:rPr lang="en-US" sz="2000" b="0">
                <a:solidFill>
                  <a:srgbClr val="0000FF"/>
                </a:solidFill>
              </a:rPr>
              <a:t> We have solved the structure of the DNA oligomer 5'-d(TCCCCC) at acid pH and find that it is a four-stranded complex in which two base-paired parallel-stranded duplexes are intimately associated, with their base pairs fully intercalated.</a:t>
            </a:r>
            <a:r>
              <a:rPr lang="en-US" sz="2000" b="0"/>
              <a:t> The relative orientation of the duplexes is antiparallel, so that each base pair is face-to-face with its neighbours. The NMR spectrum displays only six spin systems, showing that the structure is highly symmetrical on the NMR timescale; the four strands are equivalent. A model derived by energy minimization and constrained molecular dynamics shows excellent compatibility with the observed nuclear Overhauser effects (NOEs) particularly for the very unusual inter-residue sugar-sugar NOEs H1'-H1', H1'-H2' and H1'-H4'. These NOEs are probably diagnostic for such tetrameric structures.</a:t>
            </a:r>
          </a:p>
          <a:p>
            <a:pPr>
              <a:spcBef>
                <a:spcPct val="50000"/>
              </a:spcBef>
            </a:pPr>
            <a:r>
              <a:rPr lang="en-US" sz="2000" b="0"/>
              <a:t> </a:t>
            </a:r>
          </a:p>
          <a:p>
            <a:pPr>
              <a:spcBef>
                <a:spcPct val="50000"/>
              </a:spcBef>
            </a:pPr>
            <a:endParaRPr lang="en-US" sz="2000" b="0"/>
          </a:p>
        </p:txBody>
      </p:sp>
      <p:sp>
        <p:nvSpPr>
          <p:cNvPr id="136195" name="Text Box 3"/>
          <p:cNvSpPr txBox="1">
            <a:spLocks noChangeArrowheads="1"/>
          </p:cNvSpPr>
          <p:nvPr/>
        </p:nvSpPr>
        <p:spPr bwMode="auto">
          <a:xfrm>
            <a:off x="7620000" y="9366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pic>
        <p:nvPicPr>
          <p:cNvPr id="223236" name="slide_130.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76200" y="1295400"/>
            <a:ext cx="304800" cy="304800"/>
          </a:xfrm>
          <a:prstGeom prst="rect">
            <a:avLst/>
          </a:prstGeom>
          <a:noFill/>
          <a:ln w="9525">
            <a:noFill/>
            <a:miter lim="800000"/>
            <a:headEnd/>
            <a:tailEnd/>
          </a:ln>
        </p:spPr>
      </p:pic>
    </p:spTree>
    <p:custDataLst>
      <p:tags r:id="rId1"/>
    </p:custDataLst>
  </p:cSld>
  <p:clrMapOvr>
    <a:masterClrMapping/>
  </p:clrMapOvr>
  <p:transition advClick="0" advTm="3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154" fill="hold"/>
                                        <p:tgtEl>
                                          <p:spTgt spid="22323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1951">
                <p:cTn id="7" fill="hold" display="0">
                  <p:stCondLst>
                    <p:cond delay="indefinite"/>
                  </p:stCondLst>
                  <p:endCondLst>
                    <p:cond evt="onPrev" delay="0">
                      <p:tgtEl>
                        <p:sldTgt/>
                      </p:tgtEl>
                    </p:cond>
                    <p:cond evt="onStopAudio" delay="0">
                      <p:tgtEl>
                        <p:sldTgt/>
                      </p:tgtEl>
                    </p:cond>
                  </p:endCondLst>
                </p:cTn>
                <p:tgtEl>
                  <p:spTgt spid="223236"/>
                </p:tgtEl>
              </p:cMediaNode>
            </p:audio>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8" name="Picture 2" descr="C:\Program Files\Amira-3.1.1\data\nucleosome files\AAA FINAL STRUCTURE\Animations\Picture Files\gehring-front-view-A.tif"/>
          <p:cNvPicPr preferRelativeResize="0">
            <a:picLocks noChangeArrowheads="1"/>
          </p:cNvPicPr>
          <p:nvPr/>
        </p:nvPicPr>
        <p:blipFill>
          <a:blip r:embed="rId7" cstate="print"/>
          <a:srcRect/>
          <a:stretch>
            <a:fillRect/>
          </a:stretch>
        </p:blipFill>
        <p:spPr bwMode="auto">
          <a:xfrm>
            <a:off x="2493963" y="1233488"/>
            <a:ext cx="4140200" cy="4387850"/>
          </a:xfrm>
          <a:prstGeom prst="rect">
            <a:avLst/>
          </a:prstGeom>
          <a:noFill/>
          <a:ln w="9525">
            <a:solidFill>
              <a:schemeClr val="tx1"/>
            </a:solidFill>
            <a:miter lim="800000"/>
            <a:headEnd/>
            <a:tailEnd/>
          </a:ln>
        </p:spPr>
      </p:pic>
      <p:sp>
        <p:nvSpPr>
          <p:cNvPr id="137219" name="Text Box 3"/>
          <p:cNvSpPr txBox="1">
            <a:spLocks noChangeArrowheads="1"/>
          </p:cNvSpPr>
          <p:nvPr/>
        </p:nvSpPr>
        <p:spPr bwMode="auto">
          <a:xfrm>
            <a:off x="7624763"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225284" name="slide_131.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66" fill="hold"/>
                                        <p:tgtEl>
                                          <p:spTgt spid="22528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9268">
                <p:cTn id="7" fill="hold" display="0">
                  <p:stCondLst>
                    <p:cond delay="indefinite"/>
                  </p:stCondLst>
                  <p:endCondLst>
                    <p:cond evt="onPrev" delay="0">
                      <p:tgtEl>
                        <p:sldTgt/>
                      </p:tgtEl>
                    </p:cond>
                    <p:cond evt="onStopAudio" delay="0">
                      <p:tgtEl>
                        <p:sldTgt/>
                      </p:tgtEl>
                    </p:cond>
                  </p:endCondLst>
                </p:cTn>
                <p:tgtEl>
                  <p:spTgt spid="225284"/>
                </p:tgtEl>
              </p:cMediaNode>
            </p:audio>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2" name="Picture 2" descr="C:\Program Files\Amira-3.1.1\data\nucleosome files\AAA FINAL STRUCTURE\Animations\Picture Files\gehring-front-view-AC.tif"/>
          <p:cNvPicPr preferRelativeResize="0">
            <a:picLocks noChangeArrowheads="1"/>
          </p:cNvPicPr>
          <p:nvPr/>
        </p:nvPicPr>
        <p:blipFill>
          <a:blip r:embed="rId7" cstate="print"/>
          <a:srcRect/>
          <a:stretch>
            <a:fillRect/>
          </a:stretch>
        </p:blipFill>
        <p:spPr bwMode="auto">
          <a:xfrm>
            <a:off x="2493963" y="1233488"/>
            <a:ext cx="4140200" cy="4387850"/>
          </a:xfrm>
          <a:prstGeom prst="rect">
            <a:avLst/>
          </a:prstGeom>
          <a:noFill/>
          <a:ln w="9525">
            <a:solidFill>
              <a:schemeClr val="tx1"/>
            </a:solidFill>
            <a:miter lim="800000"/>
            <a:headEnd/>
            <a:tailEnd/>
          </a:ln>
        </p:spPr>
      </p:pic>
      <p:sp>
        <p:nvSpPr>
          <p:cNvPr id="138243" name="Text Box 4"/>
          <p:cNvSpPr txBox="1">
            <a:spLocks noChangeArrowheads="1"/>
          </p:cNvSpPr>
          <p:nvPr/>
        </p:nvSpPr>
        <p:spPr bwMode="auto">
          <a:xfrm>
            <a:off x="7624763"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227333" name="slide_132.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52" fill="hold"/>
                                        <p:tgtEl>
                                          <p:spTgt spid="22733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2927">
                <p:cTn id="7" fill="hold" display="0">
                  <p:stCondLst>
                    <p:cond delay="indefinite"/>
                  </p:stCondLst>
                  <p:endCondLst>
                    <p:cond evt="onPrev" delay="0">
                      <p:tgtEl>
                        <p:sldTgt/>
                      </p:tgtEl>
                    </p:cond>
                    <p:cond evt="onStopAudio" delay="0">
                      <p:tgtEl>
                        <p:sldTgt/>
                      </p:tgtEl>
                    </p:cond>
                  </p:endCondLst>
                </p:cTn>
                <p:tgtEl>
                  <p:spTgt spid="227333"/>
                </p:tgtEl>
              </p:cMediaNode>
            </p:audio>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6" name="Picture 2" descr="C:\Program Files\Amira-3.1.1\data\nucleosome files\AAA FINAL STRUCTURE\Animations\Picture Files\gehring-front-view-AC-B.tif"/>
          <p:cNvPicPr preferRelativeResize="0">
            <a:picLocks noChangeArrowheads="1"/>
          </p:cNvPicPr>
          <p:nvPr/>
        </p:nvPicPr>
        <p:blipFill>
          <a:blip r:embed="rId7" cstate="print"/>
          <a:srcRect/>
          <a:stretch>
            <a:fillRect/>
          </a:stretch>
        </p:blipFill>
        <p:spPr bwMode="auto">
          <a:xfrm>
            <a:off x="2493963" y="1233488"/>
            <a:ext cx="4140200" cy="4387850"/>
          </a:xfrm>
          <a:prstGeom prst="rect">
            <a:avLst/>
          </a:prstGeom>
          <a:noFill/>
          <a:ln w="9525">
            <a:solidFill>
              <a:schemeClr val="tx1"/>
            </a:solidFill>
            <a:miter lim="800000"/>
            <a:headEnd/>
            <a:tailEnd/>
          </a:ln>
        </p:spPr>
      </p:pic>
      <p:sp>
        <p:nvSpPr>
          <p:cNvPr id="139267" name="Text Box 3"/>
          <p:cNvSpPr txBox="1">
            <a:spLocks noChangeArrowheads="1"/>
          </p:cNvSpPr>
          <p:nvPr/>
        </p:nvSpPr>
        <p:spPr bwMode="auto">
          <a:xfrm>
            <a:off x="7624763"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229380" name="slide_133.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994" fill="hold"/>
                                        <p:tgtEl>
                                          <p:spTgt spid="22938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7" fill="hold" display="0">
                  <p:stCondLst>
                    <p:cond delay="indefinite"/>
                  </p:stCondLst>
                  <p:endCondLst>
                    <p:cond evt="onPrev" delay="0">
                      <p:tgtEl>
                        <p:sldTgt/>
                      </p:tgtEl>
                    </p:cond>
                    <p:cond evt="onStopAudio" delay="0">
                      <p:tgtEl>
                        <p:sldTgt/>
                      </p:tgtEl>
                    </p:cond>
                  </p:endCondLst>
                </p:cTn>
                <p:tgtEl>
                  <p:spTgt spid="229380"/>
                </p:tgtEl>
              </p:cMediaNode>
            </p:audio>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90" name="Picture 2" descr="C:\Program Files\Amira-3.1.1\data\nucleosome files\AAA FINAL STRUCTURE\Animations\Picture Files\gehring-front-view-AC-BD.tif"/>
          <p:cNvPicPr preferRelativeResize="0">
            <a:picLocks noChangeArrowheads="1"/>
          </p:cNvPicPr>
          <p:nvPr/>
        </p:nvPicPr>
        <p:blipFill>
          <a:blip r:embed="rId7" cstate="print"/>
          <a:srcRect/>
          <a:stretch>
            <a:fillRect/>
          </a:stretch>
        </p:blipFill>
        <p:spPr bwMode="auto">
          <a:xfrm>
            <a:off x="2493963" y="1233488"/>
            <a:ext cx="4140200" cy="4387850"/>
          </a:xfrm>
          <a:prstGeom prst="rect">
            <a:avLst/>
          </a:prstGeom>
          <a:noFill/>
          <a:ln w="9525">
            <a:solidFill>
              <a:schemeClr val="tx1"/>
            </a:solidFill>
            <a:miter lim="800000"/>
            <a:headEnd/>
            <a:tailEnd/>
          </a:ln>
        </p:spPr>
      </p:pic>
      <p:sp>
        <p:nvSpPr>
          <p:cNvPr id="140291" name="Text Box 3"/>
          <p:cNvSpPr txBox="1">
            <a:spLocks noChangeArrowheads="1"/>
          </p:cNvSpPr>
          <p:nvPr/>
        </p:nvSpPr>
        <p:spPr bwMode="auto">
          <a:xfrm>
            <a:off x="7624763"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231428" name="slide_134.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59" fill="hold"/>
                                        <p:tgtEl>
                                          <p:spTgt spid="23142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488">
                <p:cTn id="7" fill="hold" display="0">
                  <p:stCondLst>
                    <p:cond delay="indefinite"/>
                  </p:stCondLst>
                  <p:endCondLst>
                    <p:cond evt="onPrev" delay="0">
                      <p:tgtEl>
                        <p:sldTgt/>
                      </p:tgtEl>
                    </p:cond>
                    <p:cond evt="onStopAudio" delay="0">
                      <p:tgtEl>
                        <p:sldTgt/>
                      </p:tgtEl>
                    </p:cond>
                  </p:endCondLst>
                </p:cTn>
                <p:tgtEl>
                  <p:spTgt spid="231428"/>
                </p:tgtEl>
              </p:cMediaNode>
            </p:audio>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3474" name="Gehring-tetramer.avi">
            <a:hlinkClick r:id="" action="ppaction://media"/>
          </p:cNvPr>
          <p:cNvPicPr>
            <a:picLocks noChangeAspect="1" noChangeArrowheads="1"/>
          </p:cNvPicPr>
          <p:nvPr>
            <a:vide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2498725" y="1233488"/>
            <a:ext cx="4144963" cy="4389437"/>
          </a:xfrm>
          <a:prstGeom prst="rect">
            <a:avLst/>
          </a:prstGeom>
          <a:noFill/>
          <a:ln w="9525">
            <a:solidFill>
              <a:schemeClr val="tx1"/>
            </a:solidFill>
            <a:miter lim="800000"/>
            <a:headEnd/>
            <a:tailEnd/>
          </a:ln>
        </p:spPr>
      </p:pic>
      <p:sp>
        <p:nvSpPr>
          <p:cNvPr id="141315" name="Text Box 3"/>
          <p:cNvSpPr txBox="1">
            <a:spLocks noChangeArrowheads="1"/>
          </p:cNvSpPr>
          <p:nvPr/>
        </p:nvSpPr>
        <p:spPr bwMode="auto">
          <a:xfrm>
            <a:off x="7624763"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pic>
        <p:nvPicPr>
          <p:cNvPr id="233476" name="slide_135.wav">
            <a:hlinkClick r:id="" action="ppaction://media"/>
          </p:cNvPr>
          <p:cNvPicPr>
            <a:picLocks noChangeAspect="1" noChangeArrowheads="1"/>
          </p:cNvPicPr>
          <p:nvPr>
            <a:audioFile r:link="rId6"/>
            <p:extLst>
              <p:ext uri="{DAA4B4D4-6D71-4841-9C94-3DE7FCFB9230}">
                <p14:media xmlns:p14="http://schemas.microsoft.com/office/powerpoint/2010/main" r:link="rId5"/>
              </p:ext>
            </p:extLst>
          </p:nvPr>
        </p:nvPicPr>
        <p:blipFill>
          <a:blip r:embed="rId11"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5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666" fill="hold"/>
                                        <p:tgtEl>
                                          <p:spTgt spid="233476"/>
                                        </p:tgtEl>
                                      </p:cBhvr>
                                    </p:cmd>
                                  </p:childTnLst>
                                </p:cTn>
                              </p:par>
                              <p:par>
                                <p:cTn id="7" presetID="1" presetClass="mediacall" presetSubtype="0" fill="hold" nodeType="withEffect">
                                  <p:stCondLst>
                                    <p:cond delay="0"/>
                                  </p:stCondLst>
                                  <p:childTnLst>
                                    <p:cmd type="call" cmd="playFrom(0.0)">
                                      <p:cBhvr>
                                        <p:cTn id="8" dur="6533" fill="hold"/>
                                        <p:tgtEl>
                                          <p:spTgt spid="23347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2927">
                <p:cTn id="9" fill="hold" display="0">
                  <p:stCondLst>
                    <p:cond delay="indefinite"/>
                  </p:stCondLst>
                  <p:endCondLst>
                    <p:cond evt="onPrev" delay="0">
                      <p:tgtEl>
                        <p:sldTgt/>
                      </p:tgtEl>
                    </p:cond>
                    <p:cond evt="onStopAudio" delay="0">
                      <p:tgtEl>
                        <p:sldTgt/>
                      </p:tgtEl>
                    </p:cond>
                  </p:endCondLst>
                </p:cTn>
                <p:tgtEl>
                  <p:spTgt spid="233476"/>
                </p:tgtEl>
              </p:cMediaNode>
            </p:audio>
            <p:video>
              <p:cMediaNode>
                <p:cTn id="10" repeatCount="indefinite" fill="hold" display="0">
                  <p:stCondLst>
                    <p:cond delay="indefinite"/>
                  </p:stCondLst>
                  <p:endCondLst>
                    <p:cond evt="onPrev" delay="0">
                      <p:tgtEl>
                        <p:sldTgt/>
                      </p:tgtEl>
                    </p:cond>
                  </p:endCondLst>
                </p:cTn>
                <p:tgtEl>
                  <p:spTgt spid="233474"/>
                </p:tgtEl>
              </p:cMediaNode>
            </p:video>
            <p:seq concurrent="1" nextAc="seek">
              <p:cTn id="11" restart="whenNotActive" fill="hold" evtFilter="cancelBubble" nodeType="interactiveSeq">
                <p:stCondLst>
                  <p:cond evt="onClick" delay="0">
                    <p:tgtEl>
                      <p:spTgt spid="233474"/>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233474"/>
                                        </p:tgtEl>
                                      </p:cBhvr>
                                    </p:cmd>
                                  </p:childTnLst>
                                </p:cTn>
                              </p:par>
                            </p:childTnLst>
                          </p:cTn>
                        </p:par>
                      </p:childTnLst>
                    </p:cTn>
                  </p:par>
                </p:childTnLst>
              </p:cTn>
              <p:nextCondLst>
                <p:cond evt="onClick" delay="0">
                  <p:tgtEl>
                    <p:spTgt spid="233474"/>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idx="4294967295"/>
          </p:nvPr>
        </p:nvSpPr>
        <p:spPr>
          <a:xfrm>
            <a:off x="685800" y="2743200"/>
            <a:ext cx="7772400" cy="1143000"/>
          </a:xfrm>
        </p:spPr>
        <p:txBody>
          <a:bodyPr/>
          <a:lstStyle/>
          <a:p>
            <a:pPr eaLnBrk="1" hangingPunct="1"/>
            <a:r>
              <a:rPr lang="en-US"/>
              <a:t>The Tai Te Wu type of “straight ladder” untwisted 4-stranded DNA structure, as applied to Protamine-DNA complex</a:t>
            </a:r>
          </a:p>
        </p:txBody>
      </p:sp>
      <p:sp>
        <p:nvSpPr>
          <p:cNvPr id="142339" name="Text Box 3"/>
          <p:cNvSpPr txBox="1">
            <a:spLocks noChangeArrowheads="1"/>
          </p:cNvSpPr>
          <p:nvPr/>
        </p:nvSpPr>
        <p:spPr bwMode="auto">
          <a:xfrm>
            <a:off x="7624763"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235524" name="slide_136.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2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552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4146">
                <p:cTn id="7" fill="hold" display="0">
                  <p:stCondLst>
                    <p:cond delay="indefinite"/>
                  </p:stCondLst>
                  <p:endCondLst>
                    <p:cond evt="onPrev" delay="0">
                      <p:tgtEl>
                        <p:sldTgt/>
                      </p:tgtEl>
                    </p:cond>
                    <p:cond evt="onStopAudio" delay="0">
                      <p:tgtEl>
                        <p:sldTgt/>
                      </p:tgtEl>
                    </p:cond>
                  </p:endCondLst>
                </p:cTn>
                <p:tgtEl>
                  <p:spTgt spid="235524"/>
                </p:tgtEl>
              </p:cMediaNode>
            </p:audio>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62" name="Picture 2" descr="C:\Program Files\Amira-3.1.1\data\nucleosome files\AAA FINAL STRUCTURE\Animations\Picture Files\wu-top.tif"/>
          <p:cNvPicPr preferRelativeResize="0">
            <a:picLocks noChangeArrowheads="1"/>
          </p:cNvPicPr>
          <p:nvPr/>
        </p:nvPicPr>
        <p:blipFill>
          <a:blip r:embed="rId7" cstate="print"/>
          <a:srcRect/>
          <a:stretch>
            <a:fillRect/>
          </a:stretch>
        </p:blipFill>
        <p:spPr bwMode="auto">
          <a:xfrm>
            <a:off x="2493963" y="1233488"/>
            <a:ext cx="4140200" cy="4387850"/>
          </a:xfrm>
          <a:prstGeom prst="rect">
            <a:avLst/>
          </a:prstGeom>
          <a:noFill/>
          <a:ln w="9525">
            <a:solidFill>
              <a:schemeClr val="tx1"/>
            </a:solidFill>
            <a:miter lim="800000"/>
            <a:headEnd/>
            <a:tailEnd/>
          </a:ln>
        </p:spPr>
      </p:pic>
      <p:sp>
        <p:nvSpPr>
          <p:cNvPr id="143363" name="Text Box 3"/>
          <p:cNvSpPr txBox="1">
            <a:spLocks noChangeArrowheads="1"/>
          </p:cNvSpPr>
          <p:nvPr/>
        </p:nvSpPr>
        <p:spPr bwMode="auto">
          <a:xfrm>
            <a:off x="7624763"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237572" name="slide_137.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578" fill="hold"/>
                                        <p:tgtEl>
                                          <p:spTgt spid="23757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6829">
                <p:cTn id="7" fill="hold" display="0">
                  <p:stCondLst>
                    <p:cond delay="indefinite"/>
                  </p:stCondLst>
                  <p:endCondLst>
                    <p:cond evt="onPrev" delay="0">
                      <p:tgtEl>
                        <p:sldTgt/>
                      </p:tgtEl>
                    </p:cond>
                    <p:cond evt="onStopAudio" delay="0">
                      <p:tgtEl>
                        <p:sldTgt/>
                      </p:tgtEl>
                    </p:cond>
                  </p:endCondLst>
                </p:cTn>
                <p:tgtEl>
                  <p:spTgt spid="237572"/>
                </p:tgtEl>
              </p:cMediaNode>
            </p:audio>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6" name="Picture 2" descr="C:\Program Files\Amira-3.1.1\data\nucleosome files\AAA FINAL STRUCTURE\Animations\Picture Files\wu-CD.tif"/>
          <p:cNvPicPr preferRelativeResize="0">
            <a:picLocks noChangeArrowheads="1"/>
          </p:cNvPicPr>
          <p:nvPr/>
        </p:nvPicPr>
        <p:blipFill>
          <a:blip r:embed="rId7" cstate="print"/>
          <a:srcRect/>
          <a:stretch>
            <a:fillRect/>
          </a:stretch>
        </p:blipFill>
        <p:spPr bwMode="auto">
          <a:xfrm>
            <a:off x="2493963" y="1233488"/>
            <a:ext cx="4140200" cy="4384675"/>
          </a:xfrm>
          <a:prstGeom prst="rect">
            <a:avLst/>
          </a:prstGeom>
          <a:noFill/>
          <a:ln w="9525">
            <a:solidFill>
              <a:schemeClr val="tx1"/>
            </a:solidFill>
            <a:miter lim="800000"/>
            <a:headEnd/>
            <a:tailEnd/>
          </a:ln>
        </p:spPr>
      </p:pic>
      <p:sp>
        <p:nvSpPr>
          <p:cNvPr id="144387" name="Text Box 3"/>
          <p:cNvSpPr txBox="1">
            <a:spLocks noChangeArrowheads="1"/>
          </p:cNvSpPr>
          <p:nvPr/>
        </p:nvSpPr>
        <p:spPr bwMode="auto">
          <a:xfrm>
            <a:off x="7624763"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239620" name="slide_138.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Tm="1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771" fill="hold"/>
                                        <p:tgtEl>
                                          <p:spTgt spid="23962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488">
                <p:cTn id="7" fill="hold" display="0">
                  <p:stCondLst>
                    <p:cond delay="indefinite"/>
                  </p:stCondLst>
                  <p:endCondLst>
                    <p:cond evt="onPrev" delay="0">
                      <p:tgtEl>
                        <p:sldTgt/>
                      </p:tgtEl>
                    </p:cond>
                    <p:cond evt="onStopAudio" delay="0">
                      <p:tgtEl>
                        <p:sldTgt/>
                      </p:tgtEl>
                    </p:cond>
                  </p:endCondLst>
                </p:cTn>
                <p:tgtEl>
                  <p:spTgt spid="239620"/>
                </p:tgtEl>
              </p:cMediaNode>
            </p:audio>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1666" name="wu-CD_only.avi">
            <a:hlinkClick r:id="" action="ppaction://media"/>
          </p:cNvPr>
          <p:cNvPicPr preferRelativeResize="0">
            <a:picLocks noChangeArrowheads="1"/>
          </p:cNvPicPr>
          <p:nvPr>
            <a:vide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2498725" y="1233488"/>
            <a:ext cx="4144963" cy="4389437"/>
          </a:xfrm>
          <a:prstGeom prst="rect">
            <a:avLst/>
          </a:prstGeom>
          <a:noFill/>
          <a:ln w="9525">
            <a:solidFill>
              <a:schemeClr val="tx1"/>
            </a:solidFill>
            <a:miter lim="800000"/>
            <a:headEnd/>
            <a:tailEnd/>
          </a:ln>
        </p:spPr>
      </p:pic>
      <p:sp>
        <p:nvSpPr>
          <p:cNvPr id="145411" name="Text Box 3"/>
          <p:cNvSpPr txBox="1">
            <a:spLocks noChangeArrowheads="1"/>
          </p:cNvSpPr>
          <p:nvPr/>
        </p:nvSpPr>
        <p:spPr bwMode="auto">
          <a:xfrm>
            <a:off x="7624763"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pic>
        <p:nvPicPr>
          <p:cNvPr id="241668" name="slide_139.wav">
            <a:hlinkClick r:id="" action="ppaction://media"/>
          </p:cNvPr>
          <p:cNvPicPr>
            <a:picLocks noChangeAspect="1" noChangeArrowheads="1"/>
          </p:cNvPicPr>
          <p:nvPr>
            <a:audioFile r:link="rId6"/>
            <p:extLst>
              <p:ext uri="{DAA4B4D4-6D71-4841-9C94-3DE7FCFB9230}">
                <p14:media xmlns:p14="http://schemas.microsoft.com/office/powerpoint/2010/main" r:link="rId5"/>
              </p:ext>
            </p:extLst>
          </p:nvPr>
        </p:nvPicPr>
        <p:blipFill>
          <a:blip r:embed="rId11"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62" fill="hold"/>
                                        <p:tgtEl>
                                          <p:spTgt spid="241668"/>
                                        </p:tgtEl>
                                      </p:cBhvr>
                                    </p:cmd>
                                  </p:childTnLst>
                                </p:cTn>
                              </p:par>
                            </p:childTnLst>
                          </p:cTn>
                        </p:par>
                        <p:par>
                          <p:cTn id="7" fill="hold">
                            <p:stCondLst>
                              <p:cond delay="4062"/>
                            </p:stCondLst>
                            <p:childTnLst>
                              <p:par>
                                <p:cTn id="8" presetID="1" presetClass="mediacall" presetSubtype="0" fill="hold" nodeType="afterEffect">
                                  <p:stCondLst>
                                    <p:cond delay="0"/>
                                  </p:stCondLst>
                                  <p:childTnLst>
                                    <p:cmd type="call" cmd="playFrom(0.0)">
                                      <p:cBhvr>
                                        <p:cTn id="9" dur="6600" fill="hold"/>
                                        <p:tgtEl>
                                          <p:spTgt spid="24166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9024">
                <p:cTn id="10" fill="hold" display="0">
                  <p:stCondLst>
                    <p:cond delay="indefinite"/>
                  </p:stCondLst>
                  <p:endCondLst>
                    <p:cond evt="onPrev" delay="0">
                      <p:tgtEl>
                        <p:sldTgt/>
                      </p:tgtEl>
                    </p:cond>
                    <p:cond evt="onStopAudio" delay="0">
                      <p:tgtEl>
                        <p:sldTgt/>
                      </p:tgtEl>
                    </p:cond>
                  </p:endCondLst>
                </p:cTn>
                <p:tgtEl>
                  <p:spTgt spid="241668"/>
                </p:tgtEl>
              </p:cMediaNode>
            </p:audio>
            <p:video>
              <p:cMediaNode>
                <p:cTn id="11" fill="hold" display="0">
                  <p:stCondLst>
                    <p:cond delay="indefinite"/>
                  </p:stCondLst>
                  <p:endCondLst>
                    <p:cond evt="onPrev" delay="0">
                      <p:tgtEl>
                        <p:sldTgt/>
                      </p:tgtEl>
                    </p:cond>
                  </p:endCondLst>
                </p:cTn>
                <p:tgtEl>
                  <p:spTgt spid="241666"/>
                </p:tgtEl>
              </p:cMediaNode>
            </p:video>
            <p:seq concurrent="1" nextAc="seek">
              <p:cTn id="12" restart="whenNotActive" fill="hold" evtFilter="cancelBubble" nodeType="interactiveSeq">
                <p:stCondLst>
                  <p:cond evt="onClick" delay="0">
                    <p:tgtEl>
                      <p:spTgt spid="241666"/>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241666"/>
                                        </p:tgtEl>
                                      </p:cBhvr>
                                    </p:cmd>
                                  </p:childTnLst>
                                </p:cTn>
                              </p:par>
                            </p:childTnLst>
                          </p:cTn>
                        </p:par>
                      </p:childTnLst>
                    </p:cTn>
                  </p:par>
                </p:childTnLst>
              </p:cTn>
              <p:nextCondLst>
                <p:cond evt="onClick" delay="0">
                  <p:tgtEl>
                    <p:spTgt spid="241666"/>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3"/>
          <p:cNvSpPr txBox="1">
            <a:spLocks noChangeArrowheads="1"/>
          </p:cNvSpPr>
          <p:nvPr/>
        </p:nvSpPr>
        <p:spPr bwMode="auto">
          <a:xfrm>
            <a:off x="685800" y="4800600"/>
            <a:ext cx="7543800" cy="457200"/>
          </a:xfrm>
          <a:prstGeom prst="rect">
            <a:avLst/>
          </a:prstGeom>
          <a:noFill/>
          <a:ln w="9525">
            <a:noFill/>
            <a:miter lim="800000"/>
            <a:headEnd/>
            <a:tailEnd/>
          </a:ln>
        </p:spPr>
        <p:txBody>
          <a:bodyPr>
            <a:spAutoFit/>
          </a:bodyPr>
          <a:lstStyle/>
          <a:p>
            <a:pPr>
              <a:spcBef>
                <a:spcPct val="50000"/>
              </a:spcBef>
            </a:pPr>
            <a:endParaRPr lang="en-US" b="0"/>
          </a:p>
        </p:txBody>
      </p:sp>
      <p:sp>
        <p:nvSpPr>
          <p:cNvPr id="17411" name="Text Box 6"/>
          <p:cNvSpPr txBox="1">
            <a:spLocks noChangeArrowheads="1"/>
          </p:cNvSpPr>
          <p:nvPr/>
        </p:nvSpPr>
        <p:spPr bwMode="auto">
          <a:xfrm>
            <a:off x="304800" y="1295400"/>
            <a:ext cx="8382000" cy="2409825"/>
          </a:xfrm>
          <a:prstGeom prst="rect">
            <a:avLst/>
          </a:prstGeom>
          <a:noFill/>
          <a:ln w="9525">
            <a:noFill/>
            <a:miter lim="800000"/>
            <a:headEnd/>
            <a:tailEnd/>
          </a:ln>
        </p:spPr>
        <p:txBody>
          <a:bodyPr>
            <a:spAutoFit/>
          </a:bodyPr>
          <a:lstStyle/>
          <a:p>
            <a:pPr>
              <a:spcBef>
                <a:spcPct val="50000"/>
              </a:spcBef>
            </a:pPr>
            <a:r>
              <a:rPr lang="en-US" sz="3800" b="0">
                <a:solidFill>
                  <a:schemeClr val="tx2"/>
                </a:solidFill>
              </a:rPr>
              <a:t>Analysis of the numbers and locations of basic (</a:t>
            </a:r>
            <a:r>
              <a:rPr lang="en-US" sz="3800" b="0" i="1">
                <a:solidFill>
                  <a:schemeClr val="tx2"/>
                </a:solidFill>
              </a:rPr>
              <a:t>i.e., </a:t>
            </a:r>
            <a:r>
              <a:rPr lang="en-US" sz="3800" b="0">
                <a:solidFill>
                  <a:schemeClr val="tx2"/>
                </a:solidFill>
              </a:rPr>
              <a:t>positively-charged) amino acid residues in the Nucleosome Core Particle (Histone Octamer + associated DNA):</a:t>
            </a:r>
          </a:p>
        </p:txBody>
      </p:sp>
      <p:sp>
        <p:nvSpPr>
          <p:cNvPr id="17412" name="Text Box 7"/>
          <p:cNvSpPr txBox="1">
            <a:spLocks noChangeArrowheads="1"/>
          </p:cNvSpPr>
          <p:nvPr/>
        </p:nvSpPr>
        <p:spPr bwMode="auto">
          <a:xfrm>
            <a:off x="304800" y="4832350"/>
            <a:ext cx="8382000" cy="1917700"/>
          </a:xfrm>
          <a:prstGeom prst="rect">
            <a:avLst/>
          </a:prstGeom>
          <a:noFill/>
          <a:ln w="9525">
            <a:noFill/>
            <a:miter lim="800000"/>
            <a:headEnd/>
            <a:tailEnd/>
          </a:ln>
        </p:spPr>
        <p:txBody>
          <a:bodyPr>
            <a:spAutoFit/>
          </a:bodyPr>
          <a:lstStyle/>
          <a:p>
            <a:pPr>
              <a:spcBef>
                <a:spcPct val="50000"/>
              </a:spcBef>
            </a:pPr>
            <a:r>
              <a:rPr lang="en-US" b="0"/>
              <a:t>Luger, K.,  Mader, A.W.,  Richmond, R.K.,  Sargent, D.F., and Richmond, T.J., 1997.  X-ray structure of the nucleosome core particle at 2.8 Å resolution. Protein Data Bank, accession #1AOI.</a:t>
            </a:r>
            <a:br>
              <a:rPr lang="en-US" b="0"/>
            </a:br>
            <a:r>
              <a:rPr lang="en-US" b="0"/>
              <a:t>(</a:t>
            </a:r>
            <a:r>
              <a:rPr lang="en-US" b="0">
                <a:hlinkClick r:id="rId7"/>
              </a:rPr>
              <a:t>http://www.rcsb.org/pdb/explore/explore.do?structureId=1AOI</a:t>
            </a:r>
            <a:r>
              <a:rPr lang="en-US" b="0"/>
              <a:t>). </a:t>
            </a:r>
          </a:p>
        </p:txBody>
      </p:sp>
      <p:pic>
        <p:nvPicPr>
          <p:cNvPr id="11272" name="slide_14.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8" cstate="print"/>
          <a:srcRect/>
          <a:stretch>
            <a:fillRect/>
          </a:stretch>
        </p:blipFill>
        <p:spPr bwMode="auto">
          <a:xfrm>
            <a:off x="8763000" y="762000"/>
            <a:ext cx="304800" cy="304800"/>
          </a:xfrm>
          <a:prstGeom prst="rect">
            <a:avLst/>
          </a:prstGeom>
          <a:noFill/>
          <a:ln w="9525">
            <a:noFill/>
            <a:miter lim="800000"/>
            <a:headEnd/>
            <a:tailEnd/>
          </a:ln>
        </p:spPr>
      </p:pic>
      <p:sp>
        <p:nvSpPr>
          <p:cNvPr id="17414" name="Text Box 9"/>
          <p:cNvSpPr txBox="1">
            <a:spLocks noChangeArrowheads="1"/>
          </p:cNvSpPr>
          <p:nvPr/>
        </p:nvSpPr>
        <p:spPr bwMode="auto">
          <a:xfrm>
            <a:off x="76200" y="762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spTree>
    <p:custDataLst>
      <p:tags r:id="rId2"/>
    </p:custDataLst>
  </p:cSld>
  <p:clrMapOvr>
    <a:overrideClrMapping bg1="lt1" tx1="dk1" bg2="lt2" tx2="dk2" accent1="accent1" accent2="accent2" accent3="accent3" accent4="accent4" accent5="accent5" accent6="accent6" hlink="hlink" folHlink="folHlink"/>
  </p:clrMapOvr>
  <p:transition advClick="0" advTm="3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393" fill="hold"/>
                                        <p:tgtEl>
                                          <p:spTgt spid="1127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5366">
                <p:cTn id="7" fill="hold" display="0">
                  <p:stCondLst>
                    <p:cond delay="indefinite"/>
                  </p:stCondLst>
                  <p:endCondLst>
                    <p:cond evt="onNext" delay="0">
                      <p:tgtEl>
                        <p:sldTgt/>
                      </p:tgtEl>
                    </p:cond>
                    <p:cond evt="onPrev" delay="0">
                      <p:tgtEl>
                        <p:sldTgt/>
                      </p:tgtEl>
                    </p:cond>
                    <p:cond evt="onStopAudio" delay="0">
                      <p:tgtEl>
                        <p:sldTgt/>
                      </p:tgtEl>
                    </p:cond>
                  </p:endCondLst>
                </p:cTn>
                <p:tgtEl>
                  <p:spTgt spid="11272"/>
                </p:tgtEl>
              </p:cMediaNode>
            </p:audio>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434" name="Picture 2" descr="C:\Program Files\Amira-3.1.1\data\nucleosome files\AAA FINAL STRUCTURE\Animations\Picture Files\wu-CD.tif"/>
          <p:cNvPicPr preferRelativeResize="0">
            <a:picLocks noChangeArrowheads="1"/>
          </p:cNvPicPr>
          <p:nvPr/>
        </p:nvPicPr>
        <p:blipFill>
          <a:blip r:embed="rId7" cstate="print"/>
          <a:srcRect/>
          <a:stretch>
            <a:fillRect/>
          </a:stretch>
        </p:blipFill>
        <p:spPr bwMode="auto">
          <a:xfrm>
            <a:off x="2493963" y="1233488"/>
            <a:ext cx="4140200" cy="4384675"/>
          </a:xfrm>
          <a:prstGeom prst="rect">
            <a:avLst/>
          </a:prstGeom>
          <a:noFill/>
          <a:ln w="9525">
            <a:solidFill>
              <a:schemeClr val="tx1"/>
            </a:solidFill>
            <a:miter lim="800000"/>
            <a:headEnd/>
            <a:tailEnd/>
          </a:ln>
        </p:spPr>
      </p:pic>
      <p:sp>
        <p:nvSpPr>
          <p:cNvPr id="146435" name="Text Box 3"/>
          <p:cNvSpPr txBox="1">
            <a:spLocks noChangeArrowheads="1"/>
          </p:cNvSpPr>
          <p:nvPr/>
        </p:nvSpPr>
        <p:spPr bwMode="auto">
          <a:xfrm>
            <a:off x="7624763"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243716" name="slide_140.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1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371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2927">
                <p:cTn id="7" fill="hold" display="0">
                  <p:stCondLst>
                    <p:cond delay="indefinite"/>
                  </p:stCondLst>
                  <p:endCondLst>
                    <p:cond evt="onPrev" delay="0">
                      <p:tgtEl>
                        <p:sldTgt/>
                      </p:tgtEl>
                    </p:cond>
                    <p:cond evt="onStopAudio" delay="0">
                      <p:tgtEl>
                        <p:sldTgt/>
                      </p:tgtEl>
                    </p:cond>
                  </p:endCondLst>
                </p:cTn>
                <p:tgtEl>
                  <p:spTgt spid="243716"/>
                </p:tgtEl>
              </p:cMediaNode>
            </p:audio>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458" name="Picture 2" descr="C:\Program Files\Amira-3.1.1\data\nucleosome files\AAA FINAL STRUCTURE\Animations\Picture Files\wu-EF.tif"/>
          <p:cNvPicPr preferRelativeResize="0">
            <a:picLocks noChangeArrowheads="1"/>
          </p:cNvPicPr>
          <p:nvPr/>
        </p:nvPicPr>
        <p:blipFill>
          <a:blip r:embed="rId7" cstate="print"/>
          <a:srcRect/>
          <a:stretch>
            <a:fillRect/>
          </a:stretch>
        </p:blipFill>
        <p:spPr bwMode="auto">
          <a:xfrm>
            <a:off x="2493963" y="1233488"/>
            <a:ext cx="4140200" cy="4387850"/>
          </a:xfrm>
          <a:prstGeom prst="rect">
            <a:avLst/>
          </a:prstGeom>
          <a:noFill/>
          <a:ln w="9525">
            <a:solidFill>
              <a:schemeClr val="tx1"/>
            </a:solidFill>
            <a:miter lim="800000"/>
            <a:headEnd/>
            <a:tailEnd/>
          </a:ln>
        </p:spPr>
      </p:pic>
      <p:sp>
        <p:nvSpPr>
          <p:cNvPr id="147459" name="Text Box 3"/>
          <p:cNvSpPr txBox="1">
            <a:spLocks noChangeArrowheads="1"/>
          </p:cNvSpPr>
          <p:nvPr/>
        </p:nvSpPr>
        <p:spPr bwMode="auto">
          <a:xfrm>
            <a:off x="7624763"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245764" name="slide_141.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005" fill="hold"/>
                                        <p:tgtEl>
                                          <p:spTgt spid="24576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4146">
                <p:cTn id="7" fill="hold" display="0">
                  <p:stCondLst>
                    <p:cond delay="indefinite"/>
                  </p:stCondLst>
                  <p:endCondLst>
                    <p:cond evt="onPrev" delay="0">
                      <p:tgtEl>
                        <p:sldTgt/>
                      </p:tgtEl>
                    </p:cond>
                    <p:cond evt="onStopAudio" delay="0">
                      <p:tgtEl>
                        <p:sldTgt/>
                      </p:tgtEl>
                    </p:cond>
                  </p:endCondLst>
                </p:cTn>
                <p:tgtEl>
                  <p:spTgt spid="245764"/>
                </p:tgtEl>
              </p:cMediaNode>
            </p:audio>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8482" name="Picture 2" descr="C:\Program Files\Amira-3.1.1\data\nucleosome files\AAA FINAL STRUCTURE\Animations\Picture Files\wu-CDEF.tif"/>
          <p:cNvPicPr preferRelativeResize="0">
            <a:picLocks noChangeArrowheads="1"/>
          </p:cNvPicPr>
          <p:nvPr/>
        </p:nvPicPr>
        <p:blipFill>
          <a:blip r:embed="rId7" cstate="print"/>
          <a:srcRect/>
          <a:stretch>
            <a:fillRect/>
          </a:stretch>
        </p:blipFill>
        <p:spPr bwMode="auto">
          <a:xfrm>
            <a:off x="2493963" y="1233488"/>
            <a:ext cx="4140200" cy="4387850"/>
          </a:xfrm>
          <a:prstGeom prst="rect">
            <a:avLst/>
          </a:prstGeom>
          <a:noFill/>
          <a:ln w="9525">
            <a:solidFill>
              <a:schemeClr val="tx1"/>
            </a:solidFill>
            <a:miter lim="800000"/>
            <a:headEnd/>
            <a:tailEnd/>
          </a:ln>
        </p:spPr>
      </p:pic>
      <p:sp>
        <p:nvSpPr>
          <p:cNvPr id="148483" name="Text Box 3"/>
          <p:cNvSpPr txBox="1">
            <a:spLocks noChangeArrowheads="1"/>
          </p:cNvSpPr>
          <p:nvPr/>
        </p:nvSpPr>
        <p:spPr bwMode="auto">
          <a:xfrm>
            <a:off x="7624763"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247812" name="slide_142.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1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562" fill="hold"/>
                                        <p:tgtEl>
                                          <p:spTgt spid="2478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7805">
                <p:cTn id="7" fill="hold" display="0">
                  <p:stCondLst>
                    <p:cond delay="indefinite"/>
                  </p:stCondLst>
                  <p:endCondLst>
                    <p:cond evt="onPrev" delay="0">
                      <p:tgtEl>
                        <p:sldTgt/>
                      </p:tgtEl>
                    </p:cond>
                    <p:cond evt="onStopAudio" delay="0">
                      <p:tgtEl>
                        <p:sldTgt/>
                      </p:tgtEl>
                    </p:cond>
                  </p:endCondLst>
                </p:cTn>
                <p:tgtEl>
                  <p:spTgt spid="247812"/>
                </p:tgtEl>
              </p:cMediaNode>
            </p:audio>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9858" name="wu-CDEF.avi">
            <a:hlinkClick r:id="" action="ppaction://media"/>
          </p:cNvPr>
          <p:cNvPicPr preferRelativeResize="0">
            <a:picLocks noChangeArrowheads="1"/>
          </p:cNvPicPr>
          <p:nvPr>
            <a:vide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2498725" y="1233488"/>
            <a:ext cx="4144963" cy="4389437"/>
          </a:xfrm>
          <a:prstGeom prst="rect">
            <a:avLst/>
          </a:prstGeom>
          <a:noFill/>
          <a:ln w="9525">
            <a:solidFill>
              <a:schemeClr val="tx1"/>
            </a:solidFill>
            <a:miter lim="800000"/>
            <a:headEnd/>
            <a:tailEnd/>
          </a:ln>
        </p:spPr>
      </p:pic>
      <p:sp>
        <p:nvSpPr>
          <p:cNvPr id="149507" name="Curved arrow bottom"/>
          <p:cNvSpPr>
            <a:spLocks noChangeArrowheads="1"/>
          </p:cNvSpPr>
          <p:nvPr/>
        </p:nvSpPr>
        <p:spPr bwMode="auto">
          <a:xfrm>
            <a:off x="4419600" y="5776913"/>
            <a:ext cx="457200" cy="985837"/>
          </a:xfrm>
          <a:prstGeom prst="curvedRightArrow">
            <a:avLst>
              <a:gd name="adj1" fmla="val 43125"/>
              <a:gd name="adj2" fmla="val 86250"/>
              <a:gd name="adj3" fmla="val 33333"/>
            </a:avLst>
          </a:prstGeom>
          <a:solidFill>
            <a:srgbClr val="FF99CC"/>
          </a:solidFill>
          <a:ln w="9525">
            <a:solidFill>
              <a:schemeClr val="tx1"/>
            </a:solidFill>
            <a:miter lim="800000"/>
            <a:headEnd/>
            <a:tailEnd/>
          </a:ln>
        </p:spPr>
        <p:txBody>
          <a:bodyPr wrap="none" anchor="ctr"/>
          <a:lstStyle/>
          <a:p>
            <a:endParaRPr lang="en-US"/>
          </a:p>
        </p:txBody>
      </p:sp>
      <p:sp>
        <p:nvSpPr>
          <p:cNvPr id="149508" name="Curved arrow top"/>
          <p:cNvSpPr>
            <a:spLocks noChangeArrowheads="1"/>
          </p:cNvSpPr>
          <p:nvPr/>
        </p:nvSpPr>
        <p:spPr bwMode="auto">
          <a:xfrm>
            <a:off x="4419600" y="147638"/>
            <a:ext cx="457200" cy="985837"/>
          </a:xfrm>
          <a:prstGeom prst="curvedRightArrow">
            <a:avLst>
              <a:gd name="adj1" fmla="val 43125"/>
              <a:gd name="adj2" fmla="val 86250"/>
              <a:gd name="adj3" fmla="val 33333"/>
            </a:avLst>
          </a:prstGeom>
          <a:solidFill>
            <a:srgbClr val="FF99CC"/>
          </a:solidFill>
          <a:ln w="9525">
            <a:solidFill>
              <a:schemeClr val="tx1"/>
            </a:solidFill>
            <a:miter lim="800000"/>
            <a:headEnd/>
            <a:tailEnd/>
          </a:ln>
        </p:spPr>
        <p:txBody>
          <a:bodyPr wrap="none" anchor="ctr"/>
          <a:lstStyle/>
          <a:p>
            <a:endParaRPr lang="en-US"/>
          </a:p>
        </p:txBody>
      </p:sp>
      <p:sp>
        <p:nvSpPr>
          <p:cNvPr id="149509" name="Text Box 5"/>
          <p:cNvSpPr txBox="1">
            <a:spLocks noChangeArrowheads="1"/>
          </p:cNvSpPr>
          <p:nvPr/>
        </p:nvSpPr>
        <p:spPr bwMode="auto">
          <a:xfrm>
            <a:off x="7624763"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pic>
        <p:nvPicPr>
          <p:cNvPr id="249862" name="slide_143.wav">
            <a:hlinkClick r:id="" action="ppaction://media"/>
          </p:cNvPr>
          <p:cNvPicPr>
            <a:picLocks noChangeAspect="1" noChangeArrowheads="1"/>
          </p:cNvPicPr>
          <p:nvPr>
            <a:audioFile r:link="rId6"/>
            <p:extLst>
              <p:ext uri="{DAA4B4D4-6D71-4841-9C94-3DE7FCFB9230}">
                <p14:media xmlns:p14="http://schemas.microsoft.com/office/powerpoint/2010/main" r:link="rId5"/>
              </p:ext>
            </p:extLst>
          </p:nvPr>
        </p:nvPicPr>
        <p:blipFill>
          <a:blip r:embed="rId11"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5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7175" fill="hold"/>
                                        <p:tgtEl>
                                          <p:spTgt spid="249862"/>
                                        </p:tgtEl>
                                      </p:cBhvr>
                                    </p:cmd>
                                  </p:childTnLst>
                                </p:cTn>
                              </p:par>
                              <p:par>
                                <p:cTn id="7" presetID="1" presetClass="mediacall" presetSubtype="0" fill="hold" nodeType="withEffect">
                                  <p:stCondLst>
                                    <p:cond delay="0"/>
                                  </p:stCondLst>
                                  <p:childTnLst>
                                    <p:cmd type="call" cmd="playFrom(0.0)">
                                      <p:cBhvr>
                                        <p:cTn id="8" dur="6600" fill="hold"/>
                                        <p:tgtEl>
                                          <p:spTgt spid="24985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4146">
                <p:cTn id="9" fill="hold" display="0">
                  <p:stCondLst>
                    <p:cond delay="indefinite"/>
                  </p:stCondLst>
                  <p:endCondLst>
                    <p:cond evt="onPrev" delay="0">
                      <p:tgtEl>
                        <p:sldTgt/>
                      </p:tgtEl>
                    </p:cond>
                    <p:cond evt="onStopAudio" delay="0">
                      <p:tgtEl>
                        <p:sldTgt/>
                      </p:tgtEl>
                    </p:cond>
                  </p:endCondLst>
                </p:cTn>
                <p:tgtEl>
                  <p:spTgt spid="249862"/>
                </p:tgtEl>
              </p:cMediaNode>
            </p:audio>
            <p:video>
              <p:cMediaNode>
                <p:cTn id="10" repeatCount="indefinite" fill="hold" display="0">
                  <p:stCondLst>
                    <p:cond delay="indefinite"/>
                  </p:stCondLst>
                  <p:endCondLst>
                    <p:cond evt="onPrev" delay="0">
                      <p:tgtEl>
                        <p:sldTgt/>
                      </p:tgtEl>
                    </p:cond>
                  </p:endCondLst>
                </p:cTn>
                <p:tgtEl>
                  <p:spTgt spid="249858"/>
                </p:tgtEl>
              </p:cMediaNode>
            </p:video>
            <p:seq concurrent="1" nextAc="seek">
              <p:cTn id="11" restart="whenNotActive" fill="hold" evtFilter="cancelBubble" nodeType="interactiveSeq">
                <p:stCondLst>
                  <p:cond evt="onClick" delay="0">
                    <p:tgtEl>
                      <p:spTgt spid="249858"/>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249858"/>
                                        </p:tgtEl>
                                      </p:cBhvr>
                                    </p:cmd>
                                  </p:childTnLst>
                                </p:cTn>
                              </p:par>
                            </p:childTnLst>
                          </p:cTn>
                        </p:par>
                      </p:childTnLst>
                    </p:cTn>
                  </p:par>
                </p:childTnLst>
              </p:cTn>
              <p:nextCondLst>
                <p:cond evt="onClick" delay="0">
                  <p:tgtEl>
                    <p:spTgt spid="249858"/>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a:xfrm>
            <a:off x="685800" y="2667000"/>
            <a:ext cx="7772400" cy="1143000"/>
          </a:xfrm>
        </p:spPr>
        <p:txBody>
          <a:bodyPr/>
          <a:lstStyle/>
          <a:p>
            <a:pPr eaLnBrk="1" hangingPunct="1"/>
            <a:r>
              <a:rPr lang="en-US" dirty="0"/>
              <a:t>DNA specifications (bond lengths, bond angles, dihedral angles)</a:t>
            </a:r>
          </a:p>
        </p:txBody>
      </p:sp>
      <p:sp>
        <p:nvSpPr>
          <p:cNvPr id="150531" name="Text Box 3"/>
          <p:cNvSpPr txBox="1">
            <a:spLocks noChangeArrowheads="1"/>
          </p:cNvSpPr>
          <p:nvPr/>
        </p:nvSpPr>
        <p:spPr bwMode="auto">
          <a:xfrm>
            <a:off x="7624763"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pic>
        <p:nvPicPr>
          <p:cNvPr id="251908" name="slide_144.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263" fill="hold"/>
                                        <p:tgtEl>
                                          <p:spTgt spid="25190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9268">
                <p:cTn id="7" fill="hold" display="0">
                  <p:stCondLst>
                    <p:cond delay="indefinite"/>
                  </p:stCondLst>
                  <p:endCondLst>
                    <p:cond evt="onPrev" delay="0">
                      <p:tgtEl>
                        <p:sldTgt/>
                      </p:tgtEl>
                    </p:cond>
                    <p:cond evt="onStopAudio" delay="0">
                      <p:tgtEl>
                        <p:sldTgt/>
                      </p:tgtEl>
                    </p:cond>
                  </p:endCondLst>
                </p:cTn>
                <p:tgtEl>
                  <p:spTgt spid="251908"/>
                </p:tgtEl>
              </p:cMediaNode>
            </p:audio>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554" name="Picture 2" descr="C:\Program Files\Amira-3.1.1\data\nucleosome files\AAA FINAL STRUCTURE\Animations\Picture Files\dinucleotide_WC.tif"/>
          <p:cNvPicPr preferRelativeResize="0">
            <a:picLocks noChangeArrowheads="1"/>
          </p:cNvPicPr>
          <p:nvPr/>
        </p:nvPicPr>
        <p:blipFill>
          <a:blip r:embed="rId6" cstate="print"/>
          <a:srcRect/>
          <a:stretch>
            <a:fillRect/>
          </a:stretch>
        </p:blipFill>
        <p:spPr bwMode="auto">
          <a:xfrm>
            <a:off x="2513013" y="1370013"/>
            <a:ext cx="4030662" cy="4268787"/>
          </a:xfrm>
          <a:prstGeom prst="rect">
            <a:avLst/>
          </a:prstGeom>
          <a:noFill/>
          <a:ln w="9525">
            <a:noFill/>
            <a:miter lim="800000"/>
            <a:headEnd/>
            <a:tailEnd/>
          </a:ln>
        </p:spPr>
      </p:pic>
      <p:sp>
        <p:nvSpPr>
          <p:cNvPr id="151555" name="Text Box 3"/>
          <p:cNvSpPr txBox="1">
            <a:spLocks noChangeArrowheads="1"/>
          </p:cNvSpPr>
          <p:nvPr/>
        </p:nvSpPr>
        <p:spPr bwMode="auto">
          <a:xfrm>
            <a:off x="7624763"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252932" name="slide_145.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226" fill="hold"/>
                                        <p:tgtEl>
                                          <p:spTgt spid="25293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6829">
                <p:cTn id="7" fill="hold" display="0">
                  <p:stCondLst>
                    <p:cond delay="indefinite"/>
                  </p:stCondLst>
                  <p:endCondLst>
                    <p:cond evt="onPrev" delay="0">
                      <p:tgtEl>
                        <p:sldTgt/>
                      </p:tgtEl>
                    </p:cond>
                    <p:cond evt="onStopAudio" delay="0">
                      <p:tgtEl>
                        <p:sldTgt/>
                      </p:tgtEl>
                    </p:cond>
                  </p:endCondLst>
                </p:cTn>
                <p:tgtEl>
                  <p:spTgt spid="252932"/>
                </p:tgtEl>
              </p:cMediaNode>
            </p:audio>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954" name="dinucleotide_WC.avi">
            <a:hlinkClick r:id="" action="ppaction://media"/>
          </p:cNvPr>
          <p:cNvPicPr>
            <a:picLocks noChangeAspect="1" noChangeArrowheads="1"/>
          </p:cNvPicPr>
          <p:nvPr>
            <a:vide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2514600" y="1371600"/>
            <a:ext cx="4030663" cy="4267200"/>
          </a:xfrm>
          <a:prstGeom prst="rect">
            <a:avLst/>
          </a:prstGeom>
          <a:noFill/>
          <a:ln w="9525">
            <a:noFill/>
            <a:miter lim="800000"/>
            <a:headEnd/>
            <a:tailEnd/>
          </a:ln>
        </p:spPr>
      </p:pic>
      <p:sp>
        <p:nvSpPr>
          <p:cNvPr id="152579" name="Text Box 3"/>
          <p:cNvSpPr txBox="1">
            <a:spLocks noChangeArrowheads="1"/>
          </p:cNvSpPr>
          <p:nvPr/>
        </p:nvSpPr>
        <p:spPr bwMode="auto">
          <a:xfrm>
            <a:off x="7624763"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pic>
        <p:nvPicPr>
          <p:cNvPr id="253956" name="slide_146.wav">
            <a:hlinkClick r:id="" action="ppaction://media"/>
          </p:cNvPr>
          <p:cNvPicPr>
            <a:picLocks noChangeAspect="1" noChangeArrowheads="1"/>
          </p:cNvPicPr>
          <p:nvPr>
            <a:audioFile r:link="rId5"/>
            <p:extLst>
              <p:ext uri="{DAA4B4D4-6D71-4841-9C94-3DE7FCFB9230}">
                <p14:media xmlns:p14="http://schemas.microsoft.com/office/powerpoint/2010/main" r:link="rId4"/>
              </p:ext>
            </p:extLst>
          </p:nvPr>
        </p:nvPicPr>
        <p:blipFill>
          <a:blip r:embed="rId10" cstate="print"/>
          <a:srcRect/>
          <a:stretch>
            <a:fillRect/>
          </a:stretch>
        </p:blipFill>
        <p:spPr bwMode="auto">
          <a:xfrm>
            <a:off x="76200" y="6477000"/>
            <a:ext cx="304800" cy="304800"/>
          </a:xfrm>
          <a:prstGeom prst="rect">
            <a:avLst/>
          </a:prstGeom>
          <a:noFill/>
          <a:ln w="9525">
            <a:noFill/>
            <a:miter lim="800000"/>
            <a:headEnd/>
            <a:tailEnd/>
          </a:ln>
        </p:spPr>
      </p:pic>
      <p:sp>
        <p:nvSpPr>
          <p:cNvPr id="2" name="White-to cover line">
            <a:extLst>
              <a:ext uri="{FF2B5EF4-FFF2-40B4-BE49-F238E27FC236}">
                <a16:creationId xmlns:a16="http://schemas.microsoft.com/office/drawing/2014/main" id="{1E4B14F4-6D46-421A-8288-570953059C65}"/>
              </a:ext>
            </a:extLst>
          </p:cNvPr>
          <p:cNvSpPr/>
          <p:nvPr/>
        </p:nvSpPr>
        <p:spPr bwMode="auto">
          <a:xfrm>
            <a:off x="2209800" y="5410200"/>
            <a:ext cx="4495800" cy="4572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latin typeface="Times New Roman" pitchFamily="18" charset="0"/>
              <a:cs typeface="Times New Roman" pitchFamily="18" charset="0"/>
            </a:endParaRPr>
          </a:p>
        </p:txBody>
      </p:sp>
    </p:spTree>
    <p:custDataLst>
      <p:tags r:id="rId1"/>
    </p:custDataLst>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40" fill="hold"/>
                                        <p:tgtEl>
                                          <p:spTgt spid="253956"/>
                                        </p:tgtEl>
                                      </p:cBhvr>
                                    </p:cmd>
                                  </p:childTnLst>
                                </p:cTn>
                              </p:par>
                              <p:par>
                                <p:cTn id="7" presetID="1" presetClass="mediacall" presetSubtype="0" fill="hold" nodeType="withEffect">
                                  <p:stCondLst>
                                    <p:cond delay="0"/>
                                  </p:stCondLst>
                                  <p:childTnLst>
                                    <p:cmd type="call" cmd="playFrom(0.0)">
                                      <p:cBhvr>
                                        <p:cTn id="8" dur="6600" fill="hold"/>
                                        <p:tgtEl>
                                          <p:spTgt spid="25395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6829">
                <p:cTn id="9" fill="hold" display="0">
                  <p:stCondLst>
                    <p:cond delay="indefinite"/>
                  </p:stCondLst>
                  <p:endCondLst>
                    <p:cond evt="onPrev" delay="0">
                      <p:tgtEl>
                        <p:sldTgt/>
                      </p:tgtEl>
                    </p:cond>
                    <p:cond evt="onStopAudio" delay="0">
                      <p:tgtEl>
                        <p:sldTgt/>
                      </p:tgtEl>
                    </p:cond>
                  </p:endCondLst>
                </p:cTn>
                <p:tgtEl>
                  <p:spTgt spid="253956"/>
                </p:tgtEl>
              </p:cMediaNode>
            </p:audio>
            <p:video>
              <p:cMediaNode>
                <p:cTn id="10" fill="hold" display="0">
                  <p:stCondLst>
                    <p:cond delay="indefinite"/>
                  </p:stCondLst>
                  <p:endCondLst>
                    <p:cond evt="onPrev" delay="0">
                      <p:tgtEl>
                        <p:sldTgt/>
                      </p:tgtEl>
                    </p:cond>
                  </p:endCondLst>
                </p:cTn>
                <p:tgtEl>
                  <p:spTgt spid="253954"/>
                </p:tgtEl>
              </p:cMediaNode>
            </p:video>
            <p:seq concurrent="1" nextAc="seek">
              <p:cTn id="11" restart="whenNotActive" fill="hold" evtFilter="cancelBubble" nodeType="interactiveSeq">
                <p:stCondLst>
                  <p:cond evt="onClick" delay="0">
                    <p:tgtEl>
                      <p:spTgt spid="253954"/>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253954"/>
                                        </p:tgtEl>
                                      </p:cBhvr>
                                    </p:cmd>
                                  </p:childTnLst>
                                </p:cTn>
                              </p:par>
                            </p:childTnLst>
                          </p:cTn>
                        </p:par>
                      </p:childTnLst>
                    </p:cTn>
                  </p:par>
                </p:childTnLst>
              </p:cTn>
              <p:nextCondLst>
                <p:cond evt="onClick" delay="0">
                  <p:tgtEl>
                    <p:spTgt spid="253954"/>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02" name="Picture 2" descr="C:\Program Files\Amira-3.1.1\data\nucleosome files\AAA FINAL STRUCTURE\Animations\Picture Files\dinucleotide_TN.tif"/>
          <p:cNvPicPr>
            <a:picLocks noChangeAspect="1" noChangeArrowheads="1"/>
          </p:cNvPicPr>
          <p:nvPr/>
        </p:nvPicPr>
        <p:blipFill>
          <a:blip r:embed="rId6" cstate="print"/>
          <a:srcRect/>
          <a:stretch>
            <a:fillRect/>
          </a:stretch>
        </p:blipFill>
        <p:spPr bwMode="auto">
          <a:xfrm>
            <a:off x="1827213" y="455613"/>
            <a:ext cx="5613400" cy="5945187"/>
          </a:xfrm>
          <a:prstGeom prst="rect">
            <a:avLst/>
          </a:prstGeom>
          <a:noFill/>
          <a:ln w="9525">
            <a:noFill/>
            <a:miter lim="800000"/>
            <a:headEnd/>
            <a:tailEnd/>
          </a:ln>
        </p:spPr>
      </p:pic>
      <p:sp>
        <p:nvSpPr>
          <p:cNvPr id="153603" name="Text Box 3"/>
          <p:cNvSpPr txBox="1">
            <a:spLocks noChangeArrowheads="1"/>
          </p:cNvSpPr>
          <p:nvPr/>
        </p:nvSpPr>
        <p:spPr bwMode="auto">
          <a:xfrm>
            <a:off x="7624763"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254980" name="slide_147.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498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7" fill="hold" display="0">
                  <p:stCondLst>
                    <p:cond delay="indefinite"/>
                  </p:stCondLst>
                  <p:endCondLst>
                    <p:cond evt="onPrev" delay="0">
                      <p:tgtEl>
                        <p:sldTgt/>
                      </p:tgtEl>
                    </p:cond>
                    <p:cond evt="onStopAudio" delay="0">
                      <p:tgtEl>
                        <p:sldTgt/>
                      </p:tgtEl>
                    </p:cond>
                  </p:endCondLst>
                </p:cTn>
                <p:tgtEl>
                  <p:spTgt spid="254980"/>
                </p:tgtEl>
              </p:cMediaNode>
            </p:audio>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02" name="dinucleotide_TN.avi">
            <a:hlinkClick r:id="" action="ppaction://media"/>
          </p:cNvPr>
          <p:cNvPicPr>
            <a:picLocks noChangeAspect="1" noChangeArrowheads="1"/>
          </p:cNvPicPr>
          <p:nvPr>
            <a:vide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1828800" y="457200"/>
            <a:ext cx="5613400" cy="5943600"/>
          </a:xfrm>
          <a:prstGeom prst="rect">
            <a:avLst/>
          </a:prstGeom>
          <a:noFill/>
          <a:ln w="9525">
            <a:noFill/>
            <a:miter lim="800000"/>
            <a:headEnd/>
            <a:tailEnd/>
          </a:ln>
        </p:spPr>
      </p:pic>
      <p:sp>
        <p:nvSpPr>
          <p:cNvPr id="154627" name="Text Box 3"/>
          <p:cNvSpPr txBox="1">
            <a:spLocks noChangeArrowheads="1"/>
          </p:cNvSpPr>
          <p:nvPr/>
        </p:nvSpPr>
        <p:spPr bwMode="auto">
          <a:xfrm>
            <a:off x="7624763" y="61277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pic>
        <p:nvPicPr>
          <p:cNvPr id="256004" name="slide_148.wav">
            <a:hlinkClick r:id="" action="ppaction://media"/>
          </p:cNvPr>
          <p:cNvPicPr>
            <a:picLocks noChangeAspect="1" noChangeArrowheads="1"/>
          </p:cNvPicPr>
          <p:nvPr>
            <a:audioFile r:link="rId5"/>
            <p:extLst>
              <p:ext uri="{DAA4B4D4-6D71-4841-9C94-3DE7FCFB9230}">
                <p14:media xmlns:p14="http://schemas.microsoft.com/office/powerpoint/2010/main" r:link="rId4"/>
              </p:ext>
            </p:extLst>
          </p:nvPr>
        </p:nvPicPr>
        <p:blipFill>
          <a:blip r:embed="rId10" cstate="print"/>
          <a:srcRect/>
          <a:stretch>
            <a:fillRect/>
          </a:stretch>
        </p:blipFill>
        <p:spPr bwMode="auto">
          <a:xfrm>
            <a:off x="76200" y="6477000"/>
            <a:ext cx="304800" cy="304800"/>
          </a:xfrm>
          <a:prstGeom prst="rect">
            <a:avLst/>
          </a:prstGeom>
          <a:noFill/>
          <a:ln w="9525">
            <a:noFill/>
            <a:miter lim="800000"/>
            <a:headEnd/>
            <a:tailEnd/>
          </a:ln>
        </p:spPr>
      </p:pic>
      <p:sp>
        <p:nvSpPr>
          <p:cNvPr id="2" name="White, to cover line">
            <a:extLst>
              <a:ext uri="{FF2B5EF4-FFF2-40B4-BE49-F238E27FC236}">
                <a16:creationId xmlns:a16="http://schemas.microsoft.com/office/drawing/2014/main" id="{EB10A0F1-C755-4118-B9C7-892B8DE5088E}"/>
              </a:ext>
            </a:extLst>
          </p:cNvPr>
          <p:cNvSpPr/>
          <p:nvPr/>
        </p:nvSpPr>
        <p:spPr bwMode="auto">
          <a:xfrm>
            <a:off x="1600200" y="6324600"/>
            <a:ext cx="5842000" cy="1524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latin typeface="Times New Roman" pitchFamily="18" charset="0"/>
              <a:cs typeface="Times New Roman" pitchFamily="18" charset="0"/>
            </a:endParaRPr>
          </a:p>
        </p:txBody>
      </p:sp>
    </p:spTree>
    <p:custDataLst>
      <p:tags r:id="rId1"/>
    </p:custDataLst>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42" fill="hold"/>
                                        <p:tgtEl>
                                          <p:spTgt spid="256004"/>
                                        </p:tgtEl>
                                      </p:cBhvr>
                                    </p:cmd>
                                  </p:childTnLst>
                                </p:cTn>
                              </p:par>
                            </p:childTnLst>
                          </p:cTn>
                        </p:par>
                        <p:par>
                          <p:cTn id="7" fill="hold">
                            <p:stCondLst>
                              <p:cond delay="3042"/>
                            </p:stCondLst>
                            <p:childTnLst>
                              <p:par>
                                <p:cTn id="8" presetID="1" presetClass="mediacall" presetSubtype="0" fill="hold" nodeType="afterEffect">
                                  <p:stCondLst>
                                    <p:cond delay="0"/>
                                  </p:stCondLst>
                                  <p:childTnLst>
                                    <p:cmd type="call" cmd="playFrom(0.0)">
                                      <p:cBhvr>
                                        <p:cTn id="9" dur="6600" fill="hold"/>
                                        <p:tgtEl>
                                          <p:spTgt spid="25600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10" fill="hold" display="0">
                  <p:stCondLst>
                    <p:cond delay="indefinite"/>
                  </p:stCondLst>
                  <p:endCondLst>
                    <p:cond evt="onPrev" delay="0">
                      <p:tgtEl>
                        <p:sldTgt/>
                      </p:tgtEl>
                    </p:cond>
                    <p:cond evt="onStopAudio" delay="0">
                      <p:tgtEl>
                        <p:sldTgt/>
                      </p:tgtEl>
                    </p:cond>
                  </p:endCondLst>
                </p:cTn>
                <p:tgtEl>
                  <p:spTgt spid="256004"/>
                </p:tgtEl>
              </p:cMediaNode>
            </p:audio>
            <p:video>
              <p:cMediaNode>
                <p:cTn id="11" fill="hold" display="0">
                  <p:stCondLst>
                    <p:cond delay="indefinite"/>
                  </p:stCondLst>
                  <p:endCondLst>
                    <p:cond evt="onPrev" delay="0">
                      <p:tgtEl>
                        <p:sldTgt/>
                      </p:tgtEl>
                    </p:cond>
                  </p:endCondLst>
                </p:cTn>
                <p:tgtEl>
                  <p:spTgt spid="256002"/>
                </p:tgtEl>
              </p:cMediaNode>
            </p:video>
            <p:seq concurrent="1" nextAc="seek">
              <p:cTn id="12" restart="whenNotActive" fill="hold" evtFilter="cancelBubble" nodeType="interactiveSeq">
                <p:stCondLst>
                  <p:cond evt="onClick" delay="0">
                    <p:tgtEl>
                      <p:spTgt spid="256002"/>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256002"/>
                                        </p:tgtEl>
                                      </p:cBhvr>
                                    </p:cmd>
                                  </p:childTnLst>
                                </p:cTn>
                              </p:par>
                            </p:childTnLst>
                          </p:cTn>
                        </p:par>
                      </p:childTnLst>
                    </p:cTn>
                  </p:par>
                </p:childTnLst>
              </p:cTn>
              <p:nextCondLst>
                <p:cond evt="onClick" delay="0">
                  <p:tgtEl>
                    <p:spTgt spid="256002"/>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idx="4294967295"/>
          </p:nvPr>
        </p:nvSpPr>
        <p:spPr/>
        <p:txBody>
          <a:bodyPr/>
          <a:lstStyle/>
          <a:p>
            <a:pPr eaLnBrk="1" hangingPunct="1"/>
            <a:r>
              <a:rPr lang="en-US"/>
              <a:t> </a:t>
            </a:r>
          </a:p>
        </p:txBody>
      </p:sp>
      <p:pic>
        <p:nvPicPr>
          <p:cNvPr id="155651" name="Picture 3" descr="C:\Program Files\Amira-3.1.1\data\nucleosome files\AAA FINAL STRUCTURE\Animations\Picture Files\DNA-specs.jpg"/>
          <p:cNvPicPr>
            <a:picLocks noChangeAspect="1" noChangeArrowheads="1"/>
          </p:cNvPicPr>
          <p:nvPr/>
        </p:nvPicPr>
        <p:blipFill>
          <a:blip r:embed="rId6" cstate="print"/>
          <a:srcRect/>
          <a:stretch>
            <a:fillRect/>
          </a:stretch>
        </p:blipFill>
        <p:spPr bwMode="auto">
          <a:xfrm>
            <a:off x="2819400" y="152400"/>
            <a:ext cx="3492500" cy="5481638"/>
          </a:xfrm>
          <a:prstGeom prst="rect">
            <a:avLst/>
          </a:prstGeom>
          <a:noFill/>
          <a:ln w="9525">
            <a:noFill/>
            <a:miter lim="800000"/>
            <a:headEnd/>
            <a:tailEnd/>
          </a:ln>
        </p:spPr>
      </p:pic>
      <p:sp>
        <p:nvSpPr>
          <p:cNvPr id="155652" name="Text Box 4"/>
          <p:cNvSpPr txBox="1">
            <a:spLocks noChangeArrowheads="1"/>
          </p:cNvSpPr>
          <p:nvPr/>
        </p:nvSpPr>
        <p:spPr bwMode="auto">
          <a:xfrm>
            <a:off x="180975" y="5829300"/>
            <a:ext cx="8763000" cy="822325"/>
          </a:xfrm>
          <a:prstGeom prst="rect">
            <a:avLst/>
          </a:prstGeom>
          <a:noFill/>
          <a:ln w="9525">
            <a:noFill/>
            <a:miter lim="800000"/>
            <a:headEnd/>
            <a:tailEnd/>
          </a:ln>
        </p:spPr>
        <p:txBody>
          <a:bodyPr>
            <a:spAutoFit/>
          </a:bodyPr>
          <a:lstStyle/>
          <a:p>
            <a:pPr algn="ctr">
              <a:spcBef>
                <a:spcPct val="50000"/>
              </a:spcBef>
            </a:pPr>
            <a:r>
              <a:rPr lang="en-US" b="0"/>
              <a:t>Backbone dihedral angles in DNA component</a:t>
            </a:r>
            <a:br>
              <a:rPr lang="en-US" b="0"/>
            </a:br>
            <a:r>
              <a:rPr lang="en-US" b="0"/>
              <a:t>of Protamine-DNA complex</a:t>
            </a:r>
          </a:p>
        </p:txBody>
      </p:sp>
      <p:sp>
        <p:nvSpPr>
          <p:cNvPr id="155653" name="Text Box 6"/>
          <p:cNvSpPr txBox="1">
            <a:spLocks noChangeArrowheads="1"/>
          </p:cNvSpPr>
          <p:nvPr/>
        </p:nvSpPr>
        <p:spPr bwMode="auto">
          <a:xfrm>
            <a:off x="7620000" y="9366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257031" name="slide_149.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0"/>
            <a:ext cx="304800" cy="304800"/>
          </a:xfrm>
          <a:prstGeom prst="rect">
            <a:avLst/>
          </a:prstGeom>
          <a:noFill/>
          <a:ln w="9525">
            <a:noFill/>
            <a:miter lim="800000"/>
            <a:headEnd/>
            <a:tailEnd/>
          </a:ln>
        </p:spPr>
      </p:pic>
    </p:spTree>
    <p:custDataLst>
      <p:tags r:id="rId1"/>
    </p:custDataLst>
  </p:cSld>
  <p:clrMapOvr>
    <a:masterClrMapping/>
  </p:clrMapOvr>
  <p:transition advClick="0" advTm="4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703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6585">
                <p:cTn id="7" fill="hold" display="0">
                  <p:stCondLst>
                    <p:cond delay="indefinite"/>
                  </p:stCondLst>
                  <p:endCondLst>
                    <p:cond evt="onPrev" delay="0">
                      <p:tgtEl>
                        <p:sldTgt/>
                      </p:tgtEl>
                    </p:cond>
                    <p:cond evt="onStopAudio" delay="0">
                      <p:tgtEl>
                        <p:sldTgt/>
                      </p:tgtEl>
                    </p:cond>
                  </p:endCondLst>
                </p:cTn>
                <p:tgtEl>
                  <p:spTgt spid="257031"/>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050"/>
          <p:cNvSpPr txBox="1">
            <a:spLocks noChangeArrowheads="1"/>
          </p:cNvSpPr>
          <p:nvPr/>
        </p:nvSpPr>
        <p:spPr bwMode="auto">
          <a:xfrm>
            <a:off x="0" y="0"/>
            <a:ext cx="9144000" cy="5976938"/>
          </a:xfrm>
          <a:prstGeom prst="rect">
            <a:avLst/>
          </a:prstGeom>
          <a:noFill/>
          <a:ln w="9525">
            <a:noFill/>
            <a:miter lim="800000"/>
            <a:headEnd/>
            <a:tailEnd/>
          </a:ln>
        </p:spPr>
        <p:txBody>
          <a:bodyPr>
            <a:spAutoFit/>
          </a:bodyPr>
          <a:lstStyle/>
          <a:p>
            <a:pPr algn="ctr">
              <a:spcBef>
                <a:spcPct val="50000"/>
              </a:spcBef>
            </a:pPr>
            <a:endParaRPr lang="en-US" sz="800" u="sng">
              <a:solidFill>
                <a:srgbClr val="0000FF"/>
              </a:solidFill>
              <a:latin typeface="Arial Unicode MS" pitchFamily="34" charset="-128"/>
            </a:endParaRPr>
          </a:p>
          <a:p>
            <a:pPr algn="ctr">
              <a:spcBef>
                <a:spcPct val="50000"/>
              </a:spcBef>
            </a:pPr>
            <a:r>
              <a:rPr lang="en-US" sz="2800" u="sng">
                <a:solidFill>
                  <a:srgbClr val="0000FF"/>
                </a:solidFill>
                <a:latin typeface="Arial Unicode MS" pitchFamily="34" charset="-128"/>
              </a:rPr>
              <a:t>Basic Amino Acids in Nucleosome Core Particle</a:t>
            </a:r>
            <a:endParaRPr lang="en-US" sz="2800" b="0">
              <a:solidFill>
                <a:srgbClr val="0000FF"/>
              </a:solidFill>
              <a:latin typeface="Arial Unicode MS" pitchFamily="34" charset="-128"/>
              <a:ea typeface="Arial Unicode MS" pitchFamily="34" charset="-128"/>
              <a:cs typeface="Arial Unicode MS" pitchFamily="34" charset="-128"/>
            </a:endParaRPr>
          </a:p>
          <a:p>
            <a:pPr>
              <a:spcBef>
                <a:spcPct val="50000"/>
              </a:spcBef>
            </a:pPr>
            <a:r>
              <a:rPr lang="en-US" sz="800"/>
              <a:t> </a:t>
            </a:r>
            <a:endParaRPr lang="en-US" sz="800" b="0">
              <a:latin typeface="Arial Unicode MS" pitchFamily="34" charset="-128"/>
              <a:ea typeface="Arial Unicode MS" pitchFamily="34" charset="-128"/>
              <a:cs typeface="Arial Unicode MS" pitchFamily="34" charset="-128"/>
            </a:endParaRPr>
          </a:p>
          <a:p>
            <a:pPr>
              <a:spcBef>
                <a:spcPct val="50000"/>
              </a:spcBef>
            </a:pPr>
            <a:r>
              <a:rPr lang="en-US">
                <a:latin typeface="Arial Unicode MS" pitchFamily="34" charset="-128"/>
              </a:rPr>
              <a:t>                        </a:t>
            </a:r>
            <a:r>
              <a:rPr lang="en-US" sz="2000">
                <a:latin typeface="Arial Unicode MS" pitchFamily="34" charset="-128"/>
              </a:rPr>
              <a:t>Histone          Total Basic AA’s           Basic AA’s</a:t>
            </a:r>
          </a:p>
          <a:p>
            <a:pPr>
              <a:spcBef>
                <a:spcPct val="50000"/>
              </a:spcBef>
            </a:pPr>
            <a:r>
              <a:rPr lang="en-US" sz="2000">
                <a:latin typeface="Arial Unicode MS" pitchFamily="34" charset="-128"/>
              </a:rPr>
              <a:t>                             </a:t>
            </a:r>
            <a:r>
              <a:rPr lang="en-US" sz="2000" u="sng">
                <a:latin typeface="Arial Unicode MS" pitchFamily="34" charset="-128"/>
              </a:rPr>
              <a:t>Subunit</a:t>
            </a:r>
            <a:r>
              <a:rPr lang="en-US" sz="2000">
                <a:latin typeface="Arial Unicode MS" pitchFamily="34" charset="-128"/>
              </a:rPr>
              <a:t>          (</a:t>
            </a:r>
            <a:r>
              <a:rPr lang="en-US" sz="2000" u="sng">
                <a:latin typeface="Arial Unicode MS" pitchFamily="34" charset="-128"/>
              </a:rPr>
              <a:t>Arg+Lys+His)</a:t>
            </a:r>
            <a:r>
              <a:rPr lang="en-US" sz="2000">
                <a:latin typeface="Arial Unicode MS" pitchFamily="34" charset="-128"/>
              </a:rPr>
              <a:t>              </a:t>
            </a:r>
            <a:r>
              <a:rPr lang="en-US" sz="2000" u="sng">
                <a:latin typeface="Arial Unicode MS" pitchFamily="34" charset="-128"/>
              </a:rPr>
              <a:t>in Helix II</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800" b="0">
                <a:latin typeface="Arial Unicode MS" pitchFamily="34" charset="-128"/>
              </a:rPr>
              <a:t> </a:t>
            </a:r>
            <a:endParaRPr lang="en-US" sz="8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H3                        20                             0</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H4                        18                             4</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H2A                      22                             1</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H2B                      22                             4</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TOTAL:                   </a:t>
            </a:r>
            <a:r>
              <a:rPr lang="en-US" sz="2000">
                <a:latin typeface="Arial Unicode MS" pitchFamily="34" charset="-128"/>
              </a:rPr>
              <a:t>82                            </a:t>
            </a:r>
            <a:r>
              <a:rPr lang="en-US" sz="2000" b="0">
                <a:latin typeface="Arial Unicode MS" pitchFamily="34" charset="-128"/>
              </a:rPr>
              <a:t>9</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NET, 4 subunits:     </a:t>
            </a:r>
            <a:r>
              <a:rPr lang="en-US" sz="2000">
                <a:latin typeface="Arial Unicode MS" pitchFamily="34" charset="-128"/>
              </a:rPr>
              <a:t>73</a:t>
            </a:r>
            <a:r>
              <a:rPr lang="en-US" sz="2000" b="0">
                <a:latin typeface="Arial Unicode MS" pitchFamily="34" charset="-128"/>
              </a:rPr>
              <a:t> (excluding the 9 in Helix II)</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ALL 8 subunits:     </a:t>
            </a:r>
            <a:r>
              <a:rPr lang="en-US" sz="2000">
                <a:latin typeface="Arial Unicode MS" pitchFamily="34" charset="-128"/>
              </a:rPr>
              <a:t>146</a:t>
            </a:r>
            <a:r>
              <a:rPr lang="en-US" b="0">
                <a:latin typeface="Arial Unicode MS" pitchFamily="34" charset="-128"/>
              </a:rPr>
              <a:t> </a:t>
            </a:r>
          </a:p>
        </p:txBody>
      </p:sp>
      <p:pic>
        <p:nvPicPr>
          <p:cNvPr id="47109" name="slide_15.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8436" name="Text Box 2054"/>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ustDataLst>
      <p:tags r:id="rId1"/>
    </p:custDataLst>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456" fill="hold"/>
                                        <p:tgtEl>
                                          <p:spTgt spid="4710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1463">
                <p:cTn id="7" fill="hold" display="0">
                  <p:stCondLst>
                    <p:cond delay="indefinite"/>
                  </p:stCondLst>
                  <p:endCondLst>
                    <p:cond evt="onNext" delay="0">
                      <p:tgtEl>
                        <p:sldTgt/>
                      </p:tgtEl>
                    </p:cond>
                    <p:cond evt="onPrev" delay="0">
                      <p:tgtEl>
                        <p:sldTgt/>
                      </p:tgtEl>
                    </p:cond>
                    <p:cond evt="onStopAudio" delay="0">
                      <p:tgtEl>
                        <p:sldTgt/>
                      </p:tgtEl>
                    </p:cond>
                  </p:endCondLst>
                </p:cTn>
                <p:tgtEl>
                  <p:spTgt spid="47109"/>
                </p:tgtEl>
              </p:cMediaNode>
            </p:audio>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674" name="Picture 1026" descr="C:\Program Files\Amira-3.1.1\data\nucleosome files\AAA FINAL STRUCTURE\Animations\Picture Files\Chi_angle.jpg"/>
          <p:cNvPicPr>
            <a:picLocks noChangeAspect="1" noChangeArrowheads="1"/>
          </p:cNvPicPr>
          <p:nvPr/>
        </p:nvPicPr>
        <p:blipFill>
          <a:blip r:embed="rId6" cstate="print"/>
          <a:srcRect/>
          <a:stretch>
            <a:fillRect/>
          </a:stretch>
        </p:blipFill>
        <p:spPr bwMode="auto">
          <a:xfrm>
            <a:off x="2012950" y="457200"/>
            <a:ext cx="5118100" cy="5295900"/>
          </a:xfrm>
          <a:prstGeom prst="rect">
            <a:avLst/>
          </a:prstGeom>
          <a:noFill/>
          <a:ln w="9525">
            <a:noFill/>
            <a:miter lim="800000"/>
            <a:headEnd/>
            <a:tailEnd/>
          </a:ln>
        </p:spPr>
      </p:pic>
      <p:sp>
        <p:nvSpPr>
          <p:cNvPr id="156675" name="Text Box 1027"/>
          <p:cNvSpPr txBox="1">
            <a:spLocks noChangeArrowheads="1"/>
          </p:cNvSpPr>
          <p:nvPr/>
        </p:nvSpPr>
        <p:spPr bwMode="auto">
          <a:xfrm>
            <a:off x="7620000" y="9366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271364" name="slide_150.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0"/>
            <a:ext cx="304800" cy="304800"/>
          </a:xfrm>
          <a:prstGeom prst="rect">
            <a:avLst/>
          </a:prstGeom>
          <a:noFill/>
          <a:ln w="9525">
            <a:noFill/>
            <a:miter lim="800000"/>
            <a:headEnd/>
            <a:tailEnd/>
          </a:ln>
        </p:spPr>
      </p:pic>
      <p:sp>
        <p:nvSpPr>
          <p:cNvPr id="156677" name="Text Box 1029"/>
          <p:cNvSpPr txBox="1">
            <a:spLocks noChangeArrowheads="1"/>
          </p:cNvSpPr>
          <p:nvPr/>
        </p:nvSpPr>
        <p:spPr bwMode="auto">
          <a:xfrm>
            <a:off x="838200" y="6019800"/>
            <a:ext cx="7620000" cy="457200"/>
          </a:xfrm>
          <a:prstGeom prst="rect">
            <a:avLst/>
          </a:prstGeom>
          <a:noFill/>
          <a:ln w="9525">
            <a:noFill/>
            <a:miter lim="800000"/>
            <a:headEnd/>
            <a:tailEnd/>
          </a:ln>
        </p:spPr>
        <p:txBody>
          <a:bodyPr>
            <a:spAutoFit/>
          </a:bodyPr>
          <a:lstStyle/>
          <a:p>
            <a:pPr algn="ctr">
              <a:spcBef>
                <a:spcPct val="50000"/>
              </a:spcBef>
            </a:pPr>
            <a:r>
              <a:rPr lang="en-US"/>
              <a:t>Energy of structure as a function of </a:t>
            </a:r>
            <a:r>
              <a:rPr lang="en-US" i="1"/>
              <a:t>chi </a:t>
            </a:r>
            <a:r>
              <a:rPr lang="en-US"/>
              <a:t>angle</a:t>
            </a:r>
          </a:p>
        </p:txBody>
      </p:sp>
    </p:spTree>
    <p:custDataLst>
      <p:tags r:id="rId1"/>
    </p:custDataLst>
  </p:cSld>
  <p:clrMapOvr>
    <a:masterClrMapping/>
  </p:clrMapOvr>
  <p:transition advClick="0" advTm="1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294" fill="hold"/>
                                        <p:tgtEl>
                                          <p:spTgt spid="27136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5366">
                <p:cTn id="7" fill="hold" display="0">
                  <p:stCondLst>
                    <p:cond delay="indefinite"/>
                  </p:stCondLst>
                  <p:endCondLst>
                    <p:cond evt="onPrev" delay="0">
                      <p:tgtEl>
                        <p:sldTgt/>
                      </p:tgtEl>
                    </p:cond>
                    <p:cond evt="onStopAudio" delay="0">
                      <p:tgtEl>
                        <p:sldTgt/>
                      </p:tgtEl>
                    </p:cond>
                  </p:endCondLst>
                </p:cTn>
                <p:tgtEl>
                  <p:spTgt spid="271364"/>
                </p:tgtEl>
              </p:cMediaNode>
            </p:audio>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idx="4294967295"/>
          </p:nvPr>
        </p:nvSpPr>
        <p:spPr/>
        <p:txBody>
          <a:bodyPr/>
          <a:lstStyle/>
          <a:p>
            <a:pPr eaLnBrk="1" hangingPunct="1"/>
            <a:r>
              <a:rPr lang="en-US"/>
              <a:t> </a:t>
            </a:r>
          </a:p>
        </p:txBody>
      </p:sp>
      <p:pic>
        <p:nvPicPr>
          <p:cNvPr id="157699" name="Picture 3" descr="C:\Program Files\Amira-3.1.1\data\nucleosome files\AAA FINAL STRUCTURE\Animations\Picture Files\DNA-specs.jpg"/>
          <p:cNvPicPr>
            <a:picLocks noChangeAspect="1" noChangeArrowheads="1"/>
          </p:cNvPicPr>
          <p:nvPr/>
        </p:nvPicPr>
        <p:blipFill>
          <a:blip r:embed="rId6" cstate="print"/>
          <a:srcRect/>
          <a:stretch>
            <a:fillRect/>
          </a:stretch>
        </p:blipFill>
        <p:spPr bwMode="auto">
          <a:xfrm>
            <a:off x="2819400" y="690563"/>
            <a:ext cx="3492500" cy="5481637"/>
          </a:xfrm>
          <a:prstGeom prst="rect">
            <a:avLst/>
          </a:prstGeom>
          <a:noFill/>
          <a:ln w="9525">
            <a:noFill/>
            <a:miter lim="800000"/>
            <a:headEnd/>
            <a:tailEnd/>
          </a:ln>
        </p:spPr>
      </p:pic>
      <p:sp>
        <p:nvSpPr>
          <p:cNvPr id="157700" name="Text Box 5"/>
          <p:cNvSpPr txBox="1">
            <a:spLocks noChangeArrowheads="1"/>
          </p:cNvSpPr>
          <p:nvPr/>
        </p:nvSpPr>
        <p:spPr bwMode="auto">
          <a:xfrm>
            <a:off x="7620000" y="9366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272390" name="slide_151.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2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275" fill="hold"/>
                                        <p:tgtEl>
                                          <p:spTgt spid="27239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2683">
                <p:cTn id="7" fill="hold" display="0">
                  <p:stCondLst>
                    <p:cond delay="indefinite"/>
                  </p:stCondLst>
                  <p:endCondLst>
                    <p:cond evt="onPrev" delay="0">
                      <p:tgtEl>
                        <p:sldTgt/>
                      </p:tgtEl>
                    </p:cond>
                    <p:cond evt="onStopAudio" delay="0">
                      <p:tgtEl>
                        <p:sldTgt/>
                      </p:tgtEl>
                    </p:cond>
                  </p:endCondLst>
                </p:cTn>
                <p:tgtEl>
                  <p:spTgt spid="272390"/>
                </p:tgtEl>
              </p:cMediaNode>
            </p:audio>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Picture 1026" descr="C:\Program Files\Amira-3.1.1\data\nucleosome files\AAA FINAL STRUCTURE\Animations\Picture Files\computer_w_eyes.jpg"/>
          <p:cNvPicPr>
            <a:picLocks noChangeAspect="1" noChangeArrowheads="1"/>
          </p:cNvPicPr>
          <p:nvPr/>
        </p:nvPicPr>
        <p:blipFill>
          <a:blip r:embed="rId6" cstate="print"/>
          <a:srcRect/>
          <a:stretch>
            <a:fillRect/>
          </a:stretch>
        </p:blipFill>
        <p:spPr bwMode="auto">
          <a:xfrm>
            <a:off x="5029200" y="476250"/>
            <a:ext cx="3859213" cy="2724150"/>
          </a:xfrm>
          <a:prstGeom prst="rect">
            <a:avLst/>
          </a:prstGeom>
          <a:noFill/>
          <a:ln w="9525">
            <a:noFill/>
            <a:miter lim="800000"/>
            <a:headEnd/>
            <a:tailEnd/>
          </a:ln>
        </p:spPr>
      </p:pic>
      <p:pic>
        <p:nvPicPr>
          <p:cNvPr id="158723" name="Picture 1028" descr="C:\Program Files\Amira-3.1.1\data\nucleosome files\AAA FINAL STRUCTURE\Animations\Picture Files\chess2.jpg"/>
          <p:cNvPicPr>
            <a:picLocks noChangeAspect="1" noChangeArrowheads="1"/>
          </p:cNvPicPr>
          <p:nvPr/>
        </p:nvPicPr>
        <p:blipFill>
          <a:blip r:embed="rId7" cstate="print"/>
          <a:srcRect/>
          <a:stretch>
            <a:fillRect/>
          </a:stretch>
        </p:blipFill>
        <p:spPr bwMode="auto">
          <a:xfrm>
            <a:off x="762000" y="2362200"/>
            <a:ext cx="3759200" cy="3759200"/>
          </a:xfrm>
          <a:prstGeom prst="rect">
            <a:avLst/>
          </a:prstGeom>
          <a:noFill/>
          <a:ln w="9525">
            <a:noFill/>
            <a:miter lim="800000"/>
            <a:headEnd/>
            <a:tailEnd/>
          </a:ln>
        </p:spPr>
      </p:pic>
      <p:sp>
        <p:nvSpPr>
          <p:cNvPr id="158724" name="Text Box 1029"/>
          <p:cNvSpPr txBox="1">
            <a:spLocks noChangeArrowheads="1"/>
          </p:cNvSpPr>
          <p:nvPr/>
        </p:nvSpPr>
        <p:spPr bwMode="auto">
          <a:xfrm>
            <a:off x="763905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267270" name="slide_152.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9" cstate="print"/>
          <a:srcRect/>
          <a:stretch>
            <a:fillRect/>
          </a:stretch>
        </p:blipFill>
        <p:spPr bwMode="auto">
          <a:xfrm>
            <a:off x="76200" y="0"/>
            <a:ext cx="304800" cy="304800"/>
          </a:xfrm>
          <a:prstGeom prst="rect">
            <a:avLst/>
          </a:prstGeom>
          <a:noFill/>
          <a:ln w="9525">
            <a:noFill/>
            <a:miter lim="800000"/>
            <a:headEnd/>
            <a:tailEnd/>
          </a:ln>
        </p:spPr>
      </p:pic>
    </p:spTree>
    <p:custDataLst>
      <p:tags r:id="rId1"/>
    </p:custDataLst>
  </p:cSld>
  <p:clrMapOvr>
    <a:masterClrMapping/>
  </p:clrMapOvr>
  <p:transition advClick="0"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034" fill="hold"/>
                                        <p:tgtEl>
                                          <p:spTgt spid="26727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5366">
                <p:cTn id="7" fill="hold" display="0">
                  <p:stCondLst>
                    <p:cond delay="indefinite"/>
                  </p:stCondLst>
                  <p:endCondLst>
                    <p:cond evt="onPrev" delay="0">
                      <p:tgtEl>
                        <p:sldTgt/>
                      </p:tgtEl>
                    </p:cond>
                    <p:cond evt="onStopAudio" delay="0">
                      <p:tgtEl>
                        <p:sldTgt/>
                      </p:tgtEl>
                    </p:cond>
                  </p:endCondLst>
                </p:cTn>
                <p:tgtEl>
                  <p:spTgt spid="267270"/>
                </p:tgtEl>
              </p:cMediaNode>
            </p:audio>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White box-TOP"/>
          <p:cNvSpPr>
            <a:spLocks noGrp="1" noChangeArrowheads="1"/>
          </p:cNvSpPr>
          <p:nvPr>
            <p:ph type="title" idx="4294967295"/>
          </p:nvPr>
        </p:nvSpPr>
        <p:spPr/>
        <p:txBody>
          <a:bodyPr/>
          <a:lstStyle/>
          <a:p>
            <a:pPr eaLnBrk="1" hangingPunct="1"/>
            <a:r>
              <a:rPr lang="en-US"/>
              <a:t> </a:t>
            </a:r>
          </a:p>
        </p:txBody>
      </p:sp>
      <p:pic>
        <p:nvPicPr>
          <p:cNvPr id="159747" name="DNA structure" descr="C:\Program Files\Amira-3.1.1\data\nucleosome files\AAA FINAL STRUCTURE\Animations\Picture Files\DNA-specs.jpg"/>
          <p:cNvPicPr>
            <a:picLocks noChangeAspect="1" noChangeArrowheads="1"/>
          </p:cNvPicPr>
          <p:nvPr/>
        </p:nvPicPr>
        <p:blipFill>
          <a:blip r:embed="rId6" cstate="print"/>
          <a:srcRect/>
          <a:stretch>
            <a:fillRect/>
          </a:stretch>
        </p:blipFill>
        <p:spPr bwMode="auto">
          <a:xfrm>
            <a:off x="2819400" y="690563"/>
            <a:ext cx="3492500" cy="5481637"/>
          </a:xfrm>
          <a:prstGeom prst="rect">
            <a:avLst/>
          </a:prstGeom>
          <a:noFill/>
          <a:ln w="9525">
            <a:noFill/>
            <a:miter lim="800000"/>
            <a:headEnd/>
            <a:tailEnd/>
          </a:ln>
        </p:spPr>
      </p:pic>
      <p:grpSp>
        <p:nvGrpSpPr>
          <p:cNvPr id="2" name="Dihedral angle"/>
          <p:cNvGrpSpPr>
            <a:grpSpLocks/>
          </p:cNvGrpSpPr>
          <p:nvPr/>
        </p:nvGrpSpPr>
        <p:grpSpPr bwMode="auto">
          <a:xfrm>
            <a:off x="3357563" y="2819400"/>
            <a:ext cx="381000" cy="914400"/>
            <a:chOff x="2106" y="1776"/>
            <a:chExt cx="240" cy="576"/>
          </a:xfrm>
        </p:grpSpPr>
        <p:sp>
          <p:nvSpPr>
            <p:cNvPr id="159753" name="Line 1028"/>
            <p:cNvSpPr>
              <a:spLocks noChangeShapeType="1"/>
            </p:cNvSpPr>
            <p:nvPr/>
          </p:nvSpPr>
          <p:spPr bwMode="auto">
            <a:xfrm rot="60000">
              <a:off x="2106" y="1776"/>
              <a:ext cx="240" cy="192"/>
            </a:xfrm>
            <a:prstGeom prst="line">
              <a:avLst/>
            </a:prstGeom>
            <a:noFill/>
            <a:ln w="25400">
              <a:solidFill>
                <a:srgbClr val="FF00FF"/>
              </a:solidFill>
              <a:round/>
              <a:headEnd/>
              <a:tailEnd/>
            </a:ln>
          </p:spPr>
          <p:txBody>
            <a:bodyPr/>
            <a:lstStyle/>
            <a:p>
              <a:endParaRPr lang="en-US"/>
            </a:p>
          </p:txBody>
        </p:sp>
        <p:sp>
          <p:nvSpPr>
            <p:cNvPr id="159754" name="Line 1029"/>
            <p:cNvSpPr>
              <a:spLocks noChangeShapeType="1"/>
            </p:cNvSpPr>
            <p:nvPr/>
          </p:nvSpPr>
          <p:spPr bwMode="auto">
            <a:xfrm rot="21420000" flipH="1">
              <a:off x="2250" y="1968"/>
              <a:ext cx="96" cy="240"/>
            </a:xfrm>
            <a:prstGeom prst="line">
              <a:avLst/>
            </a:prstGeom>
            <a:noFill/>
            <a:ln w="25400">
              <a:solidFill>
                <a:srgbClr val="FF00FF"/>
              </a:solidFill>
              <a:round/>
              <a:headEnd/>
              <a:tailEnd/>
            </a:ln>
          </p:spPr>
          <p:txBody>
            <a:bodyPr/>
            <a:lstStyle/>
            <a:p>
              <a:endParaRPr lang="en-US"/>
            </a:p>
          </p:txBody>
        </p:sp>
        <p:sp>
          <p:nvSpPr>
            <p:cNvPr id="159755" name="Line 1030"/>
            <p:cNvSpPr>
              <a:spLocks noChangeShapeType="1"/>
            </p:cNvSpPr>
            <p:nvPr/>
          </p:nvSpPr>
          <p:spPr bwMode="auto">
            <a:xfrm flipH="1" flipV="1">
              <a:off x="2250" y="2208"/>
              <a:ext cx="48" cy="144"/>
            </a:xfrm>
            <a:prstGeom prst="line">
              <a:avLst/>
            </a:prstGeom>
            <a:noFill/>
            <a:ln w="25400">
              <a:solidFill>
                <a:srgbClr val="FF00FF"/>
              </a:solidFill>
              <a:round/>
              <a:headEnd/>
              <a:tailEnd/>
            </a:ln>
          </p:spPr>
          <p:txBody>
            <a:bodyPr/>
            <a:lstStyle/>
            <a:p>
              <a:endParaRPr lang="en-US"/>
            </a:p>
          </p:txBody>
        </p:sp>
      </p:grpSp>
      <p:sp>
        <p:nvSpPr>
          <p:cNvPr id="274442" name="White box-MIDDLE"/>
          <p:cNvSpPr txBox="1">
            <a:spLocks noChangeArrowheads="1"/>
          </p:cNvSpPr>
          <p:nvPr/>
        </p:nvSpPr>
        <p:spPr bwMode="auto">
          <a:xfrm rot="1200000">
            <a:off x="2624138" y="3035300"/>
            <a:ext cx="1033462" cy="381000"/>
          </a:xfrm>
          <a:prstGeom prst="rect">
            <a:avLst/>
          </a:prstGeom>
          <a:solidFill>
            <a:schemeClr val="bg1"/>
          </a:solidFill>
          <a:ln w="9525">
            <a:noFill/>
            <a:miter lim="800000"/>
            <a:headEnd/>
            <a:tailEnd/>
          </a:ln>
        </p:spPr>
        <p:txBody>
          <a:bodyPr/>
          <a:lstStyle/>
          <a:p>
            <a:pPr algn="ctr">
              <a:spcBef>
                <a:spcPct val="50000"/>
              </a:spcBef>
            </a:pPr>
            <a:r>
              <a:rPr lang="en-US" sz="700">
                <a:solidFill>
                  <a:srgbClr val="FF00FF"/>
                </a:solidFill>
              </a:rPr>
              <a:t> </a:t>
            </a:r>
          </a:p>
        </p:txBody>
      </p:sp>
      <p:sp>
        <p:nvSpPr>
          <p:cNvPr id="274443" name="phi=130.95"/>
          <p:cNvSpPr txBox="1">
            <a:spLocks noChangeArrowheads="1"/>
          </p:cNvSpPr>
          <p:nvPr/>
        </p:nvSpPr>
        <p:spPr bwMode="auto">
          <a:xfrm>
            <a:off x="2395538" y="3121025"/>
            <a:ext cx="1033462" cy="246063"/>
          </a:xfrm>
          <a:prstGeom prst="rect">
            <a:avLst/>
          </a:prstGeom>
          <a:solidFill>
            <a:schemeClr val="bg1"/>
          </a:solidFill>
          <a:ln w="9525">
            <a:noFill/>
            <a:miter lim="800000"/>
            <a:headEnd/>
            <a:tailEnd/>
          </a:ln>
        </p:spPr>
        <p:txBody>
          <a:bodyPr/>
          <a:lstStyle/>
          <a:p>
            <a:pPr algn="ctr">
              <a:spcBef>
                <a:spcPct val="50000"/>
              </a:spcBef>
            </a:pPr>
            <a:r>
              <a:rPr lang="en-US" sz="1400">
                <a:solidFill>
                  <a:srgbClr val="FF00FF"/>
                </a:solidFill>
                <a:sym typeface="Symbol" pitchFamily="18" charset="2"/>
              </a:rPr>
              <a:t> = 130.95°</a:t>
            </a:r>
            <a:endParaRPr lang="en-US" sz="1400">
              <a:solidFill>
                <a:srgbClr val="FF00FF"/>
              </a:solidFill>
            </a:endParaRPr>
          </a:p>
        </p:txBody>
      </p:sp>
      <p:sp>
        <p:nvSpPr>
          <p:cNvPr id="159751" name="Transit"/>
          <p:cNvSpPr txBox="1">
            <a:spLocks noChangeArrowheads="1"/>
          </p:cNvSpPr>
          <p:nvPr/>
        </p:nvSpPr>
        <p:spPr bwMode="auto">
          <a:xfrm>
            <a:off x="7639050" y="6110288"/>
            <a:ext cx="1447800" cy="639762"/>
          </a:xfrm>
          <a:prstGeom prst="rect">
            <a:avLst/>
          </a:prstGeom>
          <a:noFill/>
          <a:ln w="9525">
            <a:noFill/>
            <a:miter lim="800000"/>
            <a:headEnd/>
            <a:tailEnd/>
          </a:ln>
        </p:spPr>
        <p:txBody>
          <a:bodyPr>
            <a:spAutoFit/>
          </a:bodyPr>
          <a:lstStyle/>
          <a:p>
            <a:pPr>
              <a:spcBef>
                <a:spcPct val="50000"/>
              </a:spcBef>
            </a:pPr>
            <a:r>
              <a:rPr lang="en-US" sz="1200" dirty="0">
                <a:hlinkClick r:id="" action="ppaction://hlinkshowjump?jump=previousslide"/>
              </a:rPr>
              <a:t>Previous slide</a:t>
            </a:r>
            <a:br>
              <a:rPr lang="en-US" sz="1200" dirty="0"/>
            </a:br>
            <a:r>
              <a:rPr lang="en-US" sz="1200" dirty="0">
                <a:hlinkClick r:id="" action="ppaction://hlinkshowjump?jump=nextslide"/>
              </a:rPr>
              <a:t>Next slide</a:t>
            </a:r>
            <a:br>
              <a:rPr lang="en-US" sz="1200" dirty="0"/>
            </a:br>
            <a:r>
              <a:rPr lang="en-US" sz="1200" dirty="0">
                <a:hlinkClick r:id="rId7" action="ppaction://hlinksldjump"/>
              </a:rPr>
              <a:t>Table Of Contents</a:t>
            </a:r>
            <a:endParaRPr lang="en-US" sz="1200" dirty="0"/>
          </a:p>
        </p:txBody>
      </p:sp>
      <p:pic>
        <p:nvPicPr>
          <p:cNvPr id="274446" name="slide_153.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5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051" fill="hold"/>
                                        <p:tgtEl>
                                          <p:spTgt spid="274446"/>
                                        </p:tgtEl>
                                      </p:cBhvr>
                                    </p:cmd>
                                  </p:childTnLst>
                                </p:cTn>
                              </p:par>
                              <p:par>
                                <p:cTn id="7" presetID="2" presetClass="entr" presetSubtype="8" fill="hold" nodeType="withEffect">
                                  <p:stCondLst>
                                    <p:cond delay="3000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0-#ppt_w/2"/>
                                          </p:val>
                                        </p:tav>
                                        <p:tav tm="100000">
                                          <p:val>
                                            <p:strVal val="#ppt_x"/>
                                          </p:val>
                                        </p:tav>
                                      </p:tavLst>
                                    </p:anim>
                                    <p:anim calcmode="lin" valueType="num">
                                      <p:cBhvr additive="base">
                                        <p:cTn id="10" dur="500" fill="hold"/>
                                        <p:tgtEl>
                                          <p:spTgt spid="2"/>
                                        </p:tgtEl>
                                        <p:attrNameLst>
                                          <p:attrName>ppt_y</p:attrName>
                                        </p:attrNameLst>
                                      </p:cBhvr>
                                      <p:tavLst>
                                        <p:tav tm="0">
                                          <p:val>
                                            <p:strVal val="#ppt_y"/>
                                          </p:val>
                                        </p:tav>
                                        <p:tav tm="100000">
                                          <p:val>
                                            <p:strVal val="#ppt_y"/>
                                          </p:val>
                                        </p:tav>
                                      </p:tavLst>
                                    </p:anim>
                                  </p:childTnLst>
                                </p:cTn>
                              </p:par>
                              <p:par>
                                <p:cTn id="11" presetID="1" presetClass="entr" presetSubtype="0" fill="hold" grpId="0" nodeType="withEffect">
                                  <p:stCondLst>
                                    <p:cond delay="30000"/>
                                  </p:stCondLst>
                                  <p:childTnLst>
                                    <p:set>
                                      <p:cBhvr>
                                        <p:cTn id="12" dur="1" fill="hold">
                                          <p:stCondLst>
                                            <p:cond delay="499"/>
                                          </p:stCondLst>
                                        </p:cTn>
                                        <p:tgtEl>
                                          <p:spTgt spid="274442"/>
                                        </p:tgtEl>
                                        <p:attrNameLst>
                                          <p:attrName>style.visibility</p:attrName>
                                        </p:attrNameLst>
                                      </p:cBhvr>
                                      <p:to>
                                        <p:strVal val="visible"/>
                                      </p:to>
                                    </p:set>
                                  </p:childTnLst>
                                </p:cTn>
                              </p:par>
                              <p:par>
                                <p:cTn id="13" presetID="2" presetClass="entr" presetSubtype="8" fill="hold" grpId="0" nodeType="withEffect">
                                  <p:stCondLst>
                                    <p:cond delay="30000"/>
                                  </p:stCondLst>
                                  <p:childTnLst>
                                    <p:set>
                                      <p:cBhvr>
                                        <p:cTn id="14" dur="1" fill="hold">
                                          <p:stCondLst>
                                            <p:cond delay="0"/>
                                          </p:stCondLst>
                                        </p:cTn>
                                        <p:tgtEl>
                                          <p:spTgt spid="274443"/>
                                        </p:tgtEl>
                                        <p:attrNameLst>
                                          <p:attrName>style.visibility</p:attrName>
                                        </p:attrNameLst>
                                      </p:cBhvr>
                                      <p:to>
                                        <p:strVal val="visible"/>
                                      </p:to>
                                    </p:set>
                                    <p:anim calcmode="lin" valueType="num">
                                      <p:cBhvr additive="base">
                                        <p:cTn id="15" dur="500" fill="hold"/>
                                        <p:tgtEl>
                                          <p:spTgt spid="274443"/>
                                        </p:tgtEl>
                                        <p:attrNameLst>
                                          <p:attrName>ppt_x</p:attrName>
                                        </p:attrNameLst>
                                      </p:cBhvr>
                                      <p:tavLst>
                                        <p:tav tm="0">
                                          <p:val>
                                            <p:strVal val="0-#ppt_w/2"/>
                                          </p:val>
                                        </p:tav>
                                        <p:tav tm="100000">
                                          <p:val>
                                            <p:strVal val="#ppt_x"/>
                                          </p:val>
                                        </p:tav>
                                      </p:tavLst>
                                    </p:anim>
                                    <p:anim calcmode="lin" valueType="num">
                                      <p:cBhvr additive="base">
                                        <p:cTn id="16" dur="500" fill="hold"/>
                                        <p:tgtEl>
                                          <p:spTgt spid="2744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4146">
                <p:cTn id="17" fill="hold" display="0">
                  <p:stCondLst>
                    <p:cond delay="indefinite"/>
                  </p:stCondLst>
                  <p:endCondLst>
                    <p:cond evt="onPrev" delay="0">
                      <p:tgtEl>
                        <p:sldTgt/>
                      </p:tgtEl>
                    </p:cond>
                    <p:cond evt="onStopAudio" delay="0">
                      <p:tgtEl>
                        <p:sldTgt/>
                      </p:tgtEl>
                    </p:cond>
                  </p:endCondLst>
                </p:cTn>
                <p:tgtEl>
                  <p:spTgt spid="274446"/>
                </p:tgtEl>
              </p:cMediaNode>
            </p:audio>
          </p:childTnLst>
        </p:cTn>
      </p:par>
    </p:tnLst>
    <p:bldLst>
      <p:bldP spid="274442" grpId="0" animBg="1" autoUpdateAnimBg="0"/>
      <p:bldP spid="274443" grpId="0" animBg="1" autoUpdateAnimBg="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770" name="Blue circle" descr="C:\Program Files\Amira-3.1.1\data\nucleosome files\AAA FINAL STRUCTURE\Animations\Picture Files\dihedral angle\steering wheel-0.jpg"/>
          <p:cNvPicPr>
            <a:picLocks noChangeAspect="1" noChangeArrowheads="1"/>
          </p:cNvPicPr>
          <p:nvPr/>
        </p:nvPicPr>
        <p:blipFill>
          <a:blip r:embed="rId6" cstate="print"/>
          <a:srcRect/>
          <a:stretch>
            <a:fillRect/>
          </a:stretch>
        </p:blipFill>
        <p:spPr bwMode="auto">
          <a:xfrm>
            <a:off x="2814638" y="1598613"/>
            <a:ext cx="3675062" cy="3652837"/>
          </a:xfrm>
          <a:prstGeom prst="rect">
            <a:avLst/>
          </a:prstGeom>
          <a:noFill/>
          <a:ln w="9525">
            <a:noFill/>
            <a:miter lim="800000"/>
            <a:headEnd/>
            <a:tailEnd/>
          </a:ln>
        </p:spPr>
      </p:pic>
      <p:grpSp>
        <p:nvGrpSpPr>
          <p:cNvPr id="2" name="0º"/>
          <p:cNvGrpSpPr>
            <a:grpSpLocks/>
          </p:cNvGrpSpPr>
          <p:nvPr/>
        </p:nvGrpSpPr>
        <p:grpSpPr bwMode="auto">
          <a:xfrm>
            <a:off x="2819400" y="1600200"/>
            <a:ext cx="3657600" cy="3633788"/>
            <a:chOff x="1776" y="1008"/>
            <a:chExt cx="2304" cy="2289"/>
          </a:xfrm>
        </p:grpSpPr>
        <p:pic>
          <p:nvPicPr>
            <p:cNvPr id="160814" name="Picture 15" descr="C:\Program Files\Amira-3.1.1\data\nucleosome files\AAA FINAL STRUCTURE\Animations\Picture Files\dihedral angle\steering wheel-360.jpg"/>
            <p:cNvPicPr>
              <a:picLocks noChangeAspect="1" noChangeArrowheads="1"/>
            </p:cNvPicPr>
            <p:nvPr/>
          </p:nvPicPr>
          <p:blipFill>
            <a:blip r:embed="rId7" cstate="print"/>
            <a:srcRect/>
            <a:stretch>
              <a:fillRect/>
            </a:stretch>
          </p:blipFill>
          <p:spPr bwMode="auto">
            <a:xfrm>
              <a:off x="1776" y="1008"/>
              <a:ext cx="2304" cy="2289"/>
            </a:xfrm>
            <a:prstGeom prst="rect">
              <a:avLst/>
            </a:prstGeom>
            <a:noFill/>
            <a:ln w="9525">
              <a:noFill/>
              <a:miter lim="800000"/>
              <a:headEnd/>
              <a:tailEnd/>
            </a:ln>
          </p:spPr>
        </p:pic>
        <p:sp>
          <p:nvSpPr>
            <p:cNvPr id="160815" name="Line 16"/>
            <p:cNvSpPr>
              <a:spLocks noChangeShapeType="1"/>
            </p:cNvSpPr>
            <p:nvPr/>
          </p:nvSpPr>
          <p:spPr bwMode="auto">
            <a:xfrm flipV="1">
              <a:off x="2928" y="1305"/>
              <a:ext cx="0" cy="864"/>
            </a:xfrm>
            <a:prstGeom prst="line">
              <a:avLst/>
            </a:prstGeom>
            <a:noFill/>
            <a:ln w="25400">
              <a:solidFill>
                <a:srgbClr val="800080"/>
              </a:solidFill>
              <a:round/>
              <a:headEnd/>
              <a:tailEnd/>
            </a:ln>
          </p:spPr>
          <p:txBody>
            <a:bodyPr/>
            <a:lstStyle/>
            <a:p>
              <a:endParaRPr lang="en-US"/>
            </a:p>
          </p:txBody>
        </p:sp>
        <p:sp>
          <p:nvSpPr>
            <p:cNvPr id="160816" name="Text Box 17"/>
            <p:cNvSpPr txBox="1">
              <a:spLocks noChangeArrowheads="1"/>
            </p:cNvSpPr>
            <p:nvPr/>
          </p:nvSpPr>
          <p:spPr bwMode="auto">
            <a:xfrm>
              <a:off x="2676" y="1107"/>
              <a:ext cx="528" cy="212"/>
            </a:xfrm>
            <a:prstGeom prst="rect">
              <a:avLst/>
            </a:prstGeom>
            <a:noFill/>
            <a:ln w="9525">
              <a:noFill/>
              <a:miter lim="800000"/>
              <a:headEnd/>
              <a:tailEnd/>
            </a:ln>
          </p:spPr>
          <p:txBody>
            <a:bodyPr>
              <a:spAutoFit/>
            </a:bodyPr>
            <a:lstStyle/>
            <a:p>
              <a:pPr algn="ctr">
                <a:spcBef>
                  <a:spcPct val="50000"/>
                </a:spcBef>
              </a:pPr>
              <a:r>
                <a:rPr lang="en-US" sz="1600" b="0"/>
                <a:t>0°</a:t>
              </a:r>
            </a:p>
          </p:txBody>
        </p:sp>
      </p:grpSp>
      <p:grpSp>
        <p:nvGrpSpPr>
          <p:cNvPr id="3" name="36º"/>
          <p:cNvGrpSpPr>
            <a:grpSpLocks/>
          </p:cNvGrpSpPr>
          <p:nvPr/>
        </p:nvGrpSpPr>
        <p:grpSpPr bwMode="auto">
          <a:xfrm>
            <a:off x="2814638" y="1598613"/>
            <a:ext cx="3675062" cy="3652837"/>
            <a:chOff x="1773" y="1007"/>
            <a:chExt cx="2315" cy="2301"/>
          </a:xfrm>
        </p:grpSpPr>
        <p:pic>
          <p:nvPicPr>
            <p:cNvPr id="160811" name="Picture 23" descr="C:\Program Files\Amira-3.1.1\data\nucleosome files\AAA FINAL STRUCTURE\Animations\Picture Files\dihedral angle\steering wheel-36.jpg"/>
            <p:cNvPicPr>
              <a:picLocks noChangeAspect="1" noChangeArrowheads="1"/>
            </p:cNvPicPr>
            <p:nvPr/>
          </p:nvPicPr>
          <p:blipFill>
            <a:blip r:embed="rId8" cstate="print"/>
            <a:srcRect/>
            <a:stretch>
              <a:fillRect/>
            </a:stretch>
          </p:blipFill>
          <p:spPr bwMode="auto">
            <a:xfrm>
              <a:off x="1773" y="1007"/>
              <a:ext cx="2315" cy="2301"/>
            </a:xfrm>
            <a:prstGeom prst="rect">
              <a:avLst/>
            </a:prstGeom>
            <a:noFill/>
            <a:ln w="9525">
              <a:noFill/>
              <a:miter lim="800000"/>
              <a:headEnd/>
              <a:tailEnd/>
            </a:ln>
          </p:spPr>
        </p:pic>
        <p:sp>
          <p:nvSpPr>
            <p:cNvPr id="160812" name="Line 24"/>
            <p:cNvSpPr>
              <a:spLocks noChangeShapeType="1"/>
            </p:cNvSpPr>
            <p:nvPr/>
          </p:nvSpPr>
          <p:spPr bwMode="auto">
            <a:xfrm rot="2160000" flipV="1">
              <a:off x="3180" y="1377"/>
              <a:ext cx="0" cy="864"/>
            </a:xfrm>
            <a:prstGeom prst="line">
              <a:avLst/>
            </a:prstGeom>
            <a:noFill/>
            <a:ln w="25400">
              <a:solidFill>
                <a:srgbClr val="800080"/>
              </a:solidFill>
              <a:round/>
              <a:headEnd/>
              <a:tailEnd/>
            </a:ln>
          </p:spPr>
          <p:txBody>
            <a:bodyPr/>
            <a:lstStyle/>
            <a:p>
              <a:endParaRPr lang="en-US"/>
            </a:p>
          </p:txBody>
        </p:sp>
        <p:sp>
          <p:nvSpPr>
            <p:cNvPr id="160813" name="Text Box 25"/>
            <p:cNvSpPr txBox="1">
              <a:spLocks noChangeArrowheads="1"/>
            </p:cNvSpPr>
            <p:nvPr/>
          </p:nvSpPr>
          <p:spPr bwMode="auto">
            <a:xfrm>
              <a:off x="3216" y="1276"/>
              <a:ext cx="528" cy="212"/>
            </a:xfrm>
            <a:prstGeom prst="rect">
              <a:avLst/>
            </a:prstGeom>
            <a:noFill/>
            <a:ln w="9525">
              <a:noFill/>
              <a:miter lim="800000"/>
              <a:headEnd/>
              <a:tailEnd/>
            </a:ln>
          </p:spPr>
          <p:txBody>
            <a:bodyPr>
              <a:spAutoFit/>
            </a:bodyPr>
            <a:lstStyle/>
            <a:p>
              <a:pPr algn="ctr">
                <a:spcBef>
                  <a:spcPct val="50000"/>
                </a:spcBef>
              </a:pPr>
              <a:r>
                <a:rPr lang="en-US" sz="1600" b="0"/>
                <a:t>36°</a:t>
              </a:r>
            </a:p>
          </p:txBody>
        </p:sp>
      </p:grpSp>
      <p:grpSp>
        <p:nvGrpSpPr>
          <p:cNvPr id="4" name="72º"/>
          <p:cNvGrpSpPr>
            <a:grpSpLocks/>
          </p:cNvGrpSpPr>
          <p:nvPr/>
        </p:nvGrpSpPr>
        <p:grpSpPr bwMode="auto">
          <a:xfrm>
            <a:off x="2814638" y="1598613"/>
            <a:ext cx="3738562" cy="3652837"/>
            <a:chOff x="1773" y="1007"/>
            <a:chExt cx="2355" cy="2301"/>
          </a:xfrm>
        </p:grpSpPr>
        <p:pic>
          <p:nvPicPr>
            <p:cNvPr id="160808" name="Picture 27" descr="C:\Program Files\Amira-3.1.1\data\nucleosome files\AAA FINAL STRUCTURE\Animations\Picture Files\dihedral angle\steering wheel-72.jpg"/>
            <p:cNvPicPr>
              <a:picLocks noChangeAspect="1" noChangeArrowheads="1"/>
            </p:cNvPicPr>
            <p:nvPr/>
          </p:nvPicPr>
          <p:blipFill>
            <a:blip r:embed="rId9" cstate="print"/>
            <a:srcRect/>
            <a:stretch>
              <a:fillRect/>
            </a:stretch>
          </p:blipFill>
          <p:spPr bwMode="auto">
            <a:xfrm>
              <a:off x="1773" y="1007"/>
              <a:ext cx="2315" cy="2301"/>
            </a:xfrm>
            <a:prstGeom prst="rect">
              <a:avLst/>
            </a:prstGeom>
            <a:noFill/>
            <a:ln w="9525">
              <a:noFill/>
              <a:miter lim="800000"/>
              <a:headEnd/>
              <a:tailEnd/>
            </a:ln>
          </p:spPr>
        </p:pic>
        <p:sp>
          <p:nvSpPr>
            <p:cNvPr id="160809" name="Text Box 28"/>
            <p:cNvSpPr txBox="1">
              <a:spLocks noChangeArrowheads="1"/>
            </p:cNvSpPr>
            <p:nvPr/>
          </p:nvSpPr>
          <p:spPr bwMode="auto">
            <a:xfrm>
              <a:off x="3600" y="1786"/>
              <a:ext cx="528" cy="212"/>
            </a:xfrm>
            <a:prstGeom prst="rect">
              <a:avLst/>
            </a:prstGeom>
            <a:noFill/>
            <a:ln w="9525">
              <a:noFill/>
              <a:miter lim="800000"/>
              <a:headEnd/>
              <a:tailEnd/>
            </a:ln>
          </p:spPr>
          <p:txBody>
            <a:bodyPr>
              <a:spAutoFit/>
            </a:bodyPr>
            <a:lstStyle/>
            <a:p>
              <a:pPr algn="ctr">
                <a:spcBef>
                  <a:spcPct val="50000"/>
                </a:spcBef>
              </a:pPr>
              <a:r>
                <a:rPr lang="en-US" sz="1600" b="0"/>
                <a:t>72°</a:t>
              </a:r>
            </a:p>
          </p:txBody>
        </p:sp>
        <p:sp>
          <p:nvSpPr>
            <p:cNvPr id="160810" name="Line 29"/>
            <p:cNvSpPr>
              <a:spLocks noChangeShapeType="1"/>
            </p:cNvSpPr>
            <p:nvPr/>
          </p:nvSpPr>
          <p:spPr bwMode="auto">
            <a:xfrm rot="4320000" flipV="1">
              <a:off x="3351" y="1581"/>
              <a:ext cx="0" cy="864"/>
            </a:xfrm>
            <a:prstGeom prst="line">
              <a:avLst/>
            </a:prstGeom>
            <a:noFill/>
            <a:ln w="25400">
              <a:solidFill>
                <a:srgbClr val="800080"/>
              </a:solidFill>
              <a:round/>
              <a:headEnd/>
              <a:tailEnd/>
            </a:ln>
          </p:spPr>
          <p:txBody>
            <a:bodyPr/>
            <a:lstStyle/>
            <a:p>
              <a:endParaRPr lang="en-US"/>
            </a:p>
          </p:txBody>
        </p:sp>
      </p:grpSp>
      <p:grpSp>
        <p:nvGrpSpPr>
          <p:cNvPr id="5" name="108º"/>
          <p:cNvGrpSpPr>
            <a:grpSpLocks/>
          </p:cNvGrpSpPr>
          <p:nvPr/>
        </p:nvGrpSpPr>
        <p:grpSpPr bwMode="auto">
          <a:xfrm>
            <a:off x="2814638" y="1598613"/>
            <a:ext cx="3800475" cy="3652837"/>
            <a:chOff x="1773" y="1007"/>
            <a:chExt cx="2394" cy="2301"/>
          </a:xfrm>
        </p:grpSpPr>
        <p:pic>
          <p:nvPicPr>
            <p:cNvPr id="160805" name="Picture 31" descr="C:\Program Files\Amira-3.1.1\data\nucleosome files\AAA FINAL STRUCTURE\Animations\Picture Files\dihedral angle\steering wheel-108.jpg"/>
            <p:cNvPicPr>
              <a:picLocks noChangeAspect="1" noChangeArrowheads="1"/>
            </p:cNvPicPr>
            <p:nvPr/>
          </p:nvPicPr>
          <p:blipFill>
            <a:blip r:embed="rId10" cstate="print"/>
            <a:srcRect/>
            <a:stretch>
              <a:fillRect/>
            </a:stretch>
          </p:blipFill>
          <p:spPr bwMode="auto">
            <a:xfrm>
              <a:off x="1773" y="1007"/>
              <a:ext cx="2315" cy="2301"/>
            </a:xfrm>
            <a:prstGeom prst="rect">
              <a:avLst/>
            </a:prstGeom>
            <a:noFill/>
            <a:ln w="9525">
              <a:noFill/>
              <a:miter lim="800000"/>
              <a:headEnd/>
              <a:tailEnd/>
            </a:ln>
          </p:spPr>
        </p:pic>
        <p:sp>
          <p:nvSpPr>
            <p:cNvPr id="160806" name="Line 32"/>
            <p:cNvSpPr>
              <a:spLocks noChangeShapeType="1"/>
            </p:cNvSpPr>
            <p:nvPr/>
          </p:nvSpPr>
          <p:spPr bwMode="auto">
            <a:xfrm rot="6480000" flipV="1">
              <a:off x="3342" y="1848"/>
              <a:ext cx="0" cy="864"/>
            </a:xfrm>
            <a:prstGeom prst="line">
              <a:avLst/>
            </a:prstGeom>
            <a:noFill/>
            <a:ln w="25400">
              <a:solidFill>
                <a:srgbClr val="800080"/>
              </a:solidFill>
              <a:round/>
              <a:headEnd/>
              <a:tailEnd/>
            </a:ln>
          </p:spPr>
          <p:txBody>
            <a:bodyPr/>
            <a:lstStyle/>
            <a:p>
              <a:endParaRPr lang="en-US"/>
            </a:p>
          </p:txBody>
        </p:sp>
        <p:sp>
          <p:nvSpPr>
            <p:cNvPr id="160807" name="Text Box 33"/>
            <p:cNvSpPr txBox="1">
              <a:spLocks noChangeArrowheads="1"/>
            </p:cNvSpPr>
            <p:nvPr/>
          </p:nvSpPr>
          <p:spPr bwMode="auto">
            <a:xfrm>
              <a:off x="3639" y="2311"/>
              <a:ext cx="528" cy="212"/>
            </a:xfrm>
            <a:prstGeom prst="rect">
              <a:avLst/>
            </a:prstGeom>
            <a:noFill/>
            <a:ln w="9525">
              <a:noFill/>
              <a:miter lim="800000"/>
              <a:headEnd/>
              <a:tailEnd/>
            </a:ln>
          </p:spPr>
          <p:txBody>
            <a:bodyPr>
              <a:spAutoFit/>
            </a:bodyPr>
            <a:lstStyle/>
            <a:p>
              <a:pPr algn="ctr">
                <a:spcBef>
                  <a:spcPct val="50000"/>
                </a:spcBef>
              </a:pPr>
              <a:r>
                <a:rPr lang="en-US" sz="1600" b="0"/>
                <a:t>108°</a:t>
              </a:r>
            </a:p>
          </p:txBody>
        </p:sp>
      </p:grpSp>
      <p:grpSp>
        <p:nvGrpSpPr>
          <p:cNvPr id="6" name="144º"/>
          <p:cNvGrpSpPr>
            <a:grpSpLocks/>
          </p:cNvGrpSpPr>
          <p:nvPr/>
        </p:nvGrpSpPr>
        <p:grpSpPr bwMode="auto">
          <a:xfrm>
            <a:off x="2814638" y="1598613"/>
            <a:ext cx="3675062" cy="3652837"/>
            <a:chOff x="1773" y="1007"/>
            <a:chExt cx="2315" cy="2301"/>
          </a:xfrm>
        </p:grpSpPr>
        <p:pic>
          <p:nvPicPr>
            <p:cNvPr id="160802" name="Picture 35" descr="C:\Program Files\Amira-3.1.1\data\nucleosome files\AAA FINAL STRUCTURE\Animations\Picture Files\dihedral angle\steering wheel-144.jpg"/>
            <p:cNvPicPr>
              <a:picLocks noChangeAspect="1" noChangeArrowheads="1"/>
            </p:cNvPicPr>
            <p:nvPr/>
          </p:nvPicPr>
          <p:blipFill>
            <a:blip r:embed="rId11" cstate="print"/>
            <a:srcRect/>
            <a:stretch>
              <a:fillRect/>
            </a:stretch>
          </p:blipFill>
          <p:spPr bwMode="auto">
            <a:xfrm>
              <a:off x="1773" y="1007"/>
              <a:ext cx="2315" cy="2301"/>
            </a:xfrm>
            <a:prstGeom prst="rect">
              <a:avLst/>
            </a:prstGeom>
            <a:noFill/>
            <a:ln w="9525">
              <a:noFill/>
              <a:miter lim="800000"/>
              <a:headEnd/>
              <a:tailEnd/>
            </a:ln>
          </p:spPr>
        </p:pic>
        <p:sp>
          <p:nvSpPr>
            <p:cNvPr id="160803" name="Line 36"/>
            <p:cNvSpPr>
              <a:spLocks noChangeShapeType="1"/>
            </p:cNvSpPr>
            <p:nvPr/>
          </p:nvSpPr>
          <p:spPr bwMode="auto">
            <a:xfrm rot="8640000" flipV="1">
              <a:off x="3186" y="2079"/>
              <a:ext cx="0" cy="864"/>
            </a:xfrm>
            <a:prstGeom prst="line">
              <a:avLst/>
            </a:prstGeom>
            <a:noFill/>
            <a:ln w="25400">
              <a:solidFill>
                <a:srgbClr val="800080"/>
              </a:solidFill>
              <a:round/>
              <a:headEnd/>
              <a:tailEnd/>
            </a:ln>
          </p:spPr>
          <p:txBody>
            <a:bodyPr/>
            <a:lstStyle/>
            <a:p>
              <a:endParaRPr lang="en-US"/>
            </a:p>
          </p:txBody>
        </p:sp>
        <p:sp>
          <p:nvSpPr>
            <p:cNvPr id="160804" name="Text Box 37"/>
            <p:cNvSpPr txBox="1">
              <a:spLocks noChangeArrowheads="1"/>
            </p:cNvSpPr>
            <p:nvPr/>
          </p:nvSpPr>
          <p:spPr bwMode="auto">
            <a:xfrm>
              <a:off x="3210" y="2832"/>
              <a:ext cx="528" cy="212"/>
            </a:xfrm>
            <a:prstGeom prst="rect">
              <a:avLst/>
            </a:prstGeom>
            <a:noFill/>
            <a:ln w="9525">
              <a:noFill/>
              <a:miter lim="800000"/>
              <a:headEnd/>
              <a:tailEnd/>
            </a:ln>
          </p:spPr>
          <p:txBody>
            <a:bodyPr>
              <a:spAutoFit/>
            </a:bodyPr>
            <a:lstStyle/>
            <a:p>
              <a:pPr algn="ctr">
                <a:spcBef>
                  <a:spcPct val="50000"/>
                </a:spcBef>
              </a:pPr>
              <a:r>
                <a:rPr lang="en-US" sz="1600" b="0"/>
                <a:t>144°</a:t>
              </a:r>
            </a:p>
          </p:txBody>
        </p:sp>
      </p:grpSp>
      <p:grpSp>
        <p:nvGrpSpPr>
          <p:cNvPr id="7" name="180º"/>
          <p:cNvGrpSpPr>
            <a:grpSpLocks/>
          </p:cNvGrpSpPr>
          <p:nvPr/>
        </p:nvGrpSpPr>
        <p:grpSpPr bwMode="auto">
          <a:xfrm>
            <a:off x="2814638" y="1598613"/>
            <a:ext cx="3675062" cy="3652837"/>
            <a:chOff x="1773" y="1007"/>
            <a:chExt cx="2315" cy="2301"/>
          </a:xfrm>
        </p:grpSpPr>
        <p:pic>
          <p:nvPicPr>
            <p:cNvPr id="160799" name="Picture 39" descr="C:\Program Files\Amira-3.1.1\data\nucleosome files\AAA FINAL STRUCTURE\Animations\Picture Files\dihedral angle\steering wheel-180.jpg"/>
            <p:cNvPicPr>
              <a:picLocks noChangeAspect="1" noChangeArrowheads="1"/>
            </p:cNvPicPr>
            <p:nvPr/>
          </p:nvPicPr>
          <p:blipFill>
            <a:blip r:embed="rId12" cstate="print"/>
            <a:srcRect/>
            <a:stretch>
              <a:fillRect/>
            </a:stretch>
          </p:blipFill>
          <p:spPr bwMode="auto">
            <a:xfrm>
              <a:off x="1773" y="1007"/>
              <a:ext cx="2315" cy="2301"/>
            </a:xfrm>
            <a:prstGeom prst="rect">
              <a:avLst/>
            </a:prstGeom>
            <a:noFill/>
            <a:ln w="9525">
              <a:noFill/>
              <a:miter lim="800000"/>
              <a:headEnd/>
              <a:tailEnd/>
            </a:ln>
          </p:spPr>
        </p:pic>
        <p:sp>
          <p:nvSpPr>
            <p:cNvPr id="160800" name="Line 40"/>
            <p:cNvSpPr>
              <a:spLocks noChangeShapeType="1"/>
            </p:cNvSpPr>
            <p:nvPr/>
          </p:nvSpPr>
          <p:spPr bwMode="auto">
            <a:xfrm rot="10800000" flipV="1">
              <a:off x="2931" y="2160"/>
              <a:ext cx="0" cy="864"/>
            </a:xfrm>
            <a:prstGeom prst="line">
              <a:avLst/>
            </a:prstGeom>
            <a:noFill/>
            <a:ln w="25400">
              <a:solidFill>
                <a:srgbClr val="800080"/>
              </a:solidFill>
              <a:round/>
              <a:headEnd/>
              <a:tailEnd/>
            </a:ln>
          </p:spPr>
          <p:txBody>
            <a:bodyPr/>
            <a:lstStyle/>
            <a:p>
              <a:endParaRPr lang="en-US"/>
            </a:p>
          </p:txBody>
        </p:sp>
        <p:sp>
          <p:nvSpPr>
            <p:cNvPr id="160801" name="Text Box 41"/>
            <p:cNvSpPr txBox="1">
              <a:spLocks noChangeArrowheads="1"/>
            </p:cNvSpPr>
            <p:nvPr/>
          </p:nvSpPr>
          <p:spPr bwMode="auto">
            <a:xfrm>
              <a:off x="2697" y="3003"/>
              <a:ext cx="528" cy="212"/>
            </a:xfrm>
            <a:prstGeom prst="rect">
              <a:avLst/>
            </a:prstGeom>
            <a:noFill/>
            <a:ln w="9525">
              <a:noFill/>
              <a:miter lim="800000"/>
              <a:headEnd/>
              <a:tailEnd/>
            </a:ln>
          </p:spPr>
          <p:txBody>
            <a:bodyPr>
              <a:spAutoFit/>
            </a:bodyPr>
            <a:lstStyle/>
            <a:p>
              <a:pPr algn="ctr">
                <a:spcBef>
                  <a:spcPct val="50000"/>
                </a:spcBef>
              </a:pPr>
              <a:r>
                <a:rPr lang="en-US" sz="1600" b="0"/>
                <a:t>180°</a:t>
              </a:r>
            </a:p>
          </p:txBody>
        </p:sp>
      </p:grpSp>
      <p:grpSp>
        <p:nvGrpSpPr>
          <p:cNvPr id="8" name="216º"/>
          <p:cNvGrpSpPr>
            <a:grpSpLocks/>
          </p:cNvGrpSpPr>
          <p:nvPr/>
        </p:nvGrpSpPr>
        <p:grpSpPr bwMode="auto">
          <a:xfrm>
            <a:off x="2814638" y="1598613"/>
            <a:ext cx="3675062" cy="3652837"/>
            <a:chOff x="1773" y="1007"/>
            <a:chExt cx="2315" cy="2301"/>
          </a:xfrm>
        </p:grpSpPr>
        <p:pic>
          <p:nvPicPr>
            <p:cNvPr id="160796" name="Picture 43" descr="C:\Program Files\Amira-3.1.1\data\nucleosome files\AAA FINAL STRUCTURE\Animations\Picture Files\dihedral angle\steering wheel-216.jpg"/>
            <p:cNvPicPr>
              <a:picLocks noChangeAspect="1" noChangeArrowheads="1"/>
            </p:cNvPicPr>
            <p:nvPr/>
          </p:nvPicPr>
          <p:blipFill>
            <a:blip r:embed="rId13" cstate="print"/>
            <a:srcRect/>
            <a:stretch>
              <a:fillRect/>
            </a:stretch>
          </p:blipFill>
          <p:spPr bwMode="auto">
            <a:xfrm>
              <a:off x="1773" y="1007"/>
              <a:ext cx="2315" cy="2301"/>
            </a:xfrm>
            <a:prstGeom prst="rect">
              <a:avLst/>
            </a:prstGeom>
            <a:noFill/>
            <a:ln w="9525">
              <a:noFill/>
              <a:miter lim="800000"/>
              <a:headEnd/>
              <a:tailEnd/>
            </a:ln>
          </p:spPr>
        </p:pic>
        <p:sp>
          <p:nvSpPr>
            <p:cNvPr id="160797" name="Line 44"/>
            <p:cNvSpPr>
              <a:spLocks noChangeShapeType="1"/>
            </p:cNvSpPr>
            <p:nvPr/>
          </p:nvSpPr>
          <p:spPr bwMode="auto">
            <a:xfrm rot="12960000" flipV="1">
              <a:off x="2676" y="2061"/>
              <a:ext cx="0" cy="864"/>
            </a:xfrm>
            <a:prstGeom prst="line">
              <a:avLst/>
            </a:prstGeom>
            <a:noFill/>
            <a:ln w="25400">
              <a:solidFill>
                <a:srgbClr val="800080"/>
              </a:solidFill>
              <a:round/>
              <a:headEnd/>
              <a:tailEnd/>
            </a:ln>
          </p:spPr>
          <p:txBody>
            <a:bodyPr/>
            <a:lstStyle/>
            <a:p>
              <a:endParaRPr lang="en-US"/>
            </a:p>
          </p:txBody>
        </p:sp>
        <p:sp>
          <p:nvSpPr>
            <p:cNvPr id="160798" name="Text Box 45"/>
            <p:cNvSpPr txBox="1">
              <a:spLocks noChangeArrowheads="1"/>
            </p:cNvSpPr>
            <p:nvPr/>
          </p:nvSpPr>
          <p:spPr bwMode="auto">
            <a:xfrm>
              <a:off x="2160" y="2814"/>
              <a:ext cx="528" cy="212"/>
            </a:xfrm>
            <a:prstGeom prst="rect">
              <a:avLst/>
            </a:prstGeom>
            <a:noFill/>
            <a:ln w="9525">
              <a:noFill/>
              <a:miter lim="800000"/>
              <a:headEnd/>
              <a:tailEnd/>
            </a:ln>
          </p:spPr>
          <p:txBody>
            <a:bodyPr>
              <a:spAutoFit/>
            </a:bodyPr>
            <a:lstStyle/>
            <a:p>
              <a:pPr algn="ctr">
                <a:spcBef>
                  <a:spcPct val="50000"/>
                </a:spcBef>
              </a:pPr>
              <a:r>
                <a:rPr lang="en-US" sz="1600" b="0"/>
                <a:t>216°</a:t>
              </a:r>
            </a:p>
          </p:txBody>
        </p:sp>
      </p:grpSp>
      <p:grpSp>
        <p:nvGrpSpPr>
          <p:cNvPr id="9" name="252º"/>
          <p:cNvGrpSpPr>
            <a:grpSpLocks/>
          </p:cNvGrpSpPr>
          <p:nvPr/>
        </p:nvGrpSpPr>
        <p:grpSpPr bwMode="auto">
          <a:xfrm>
            <a:off x="2714625" y="1598613"/>
            <a:ext cx="3775075" cy="3652837"/>
            <a:chOff x="1710" y="1007"/>
            <a:chExt cx="2378" cy="2301"/>
          </a:xfrm>
        </p:grpSpPr>
        <p:pic>
          <p:nvPicPr>
            <p:cNvPr id="160793" name="Picture 47" descr="C:\Program Files\Amira-3.1.1\data\nucleosome files\AAA FINAL STRUCTURE\Animations\Picture Files\dihedral angle\steering wheel-252.jpg"/>
            <p:cNvPicPr>
              <a:picLocks noChangeAspect="1" noChangeArrowheads="1"/>
            </p:cNvPicPr>
            <p:nvPr/>
          </p:nvPicPr>
          <p:blipFill>
            <a:blip r:embed="rId14" cstate="print"/>
            <a:srcRect/>
            <a:stretch>
              <a:fillRect/>
            </a:stretch>
          </p:blipFill>
          <p:spPr bwMode="auto">
            <a:xfrm>
              <a:off x="1773" y="1007"/>
              <a:ext cx="2315" cy="2301"/>
            </a:xfrm>
            <a:prstGeom prst="rect">
              <a:avLst/>
            </a:prstGeom>
            <a:noFill/>
            <a:ln w="9525">
              <a:noFill/>
              <a:miter lim="800000"/>
              <a:headEnd/>
              <a:tailEnd/>
            </a:ln>
          </p:spPr>
        </p:pic>
        <p:sp>
          <p:nvSpPr>
            <p:cNvPr id="160794" name="Line 48"/>
            <p:cNvSpPr>
              <a:spLocks noChangeShapeType="1"/>
            </p:cNvSpPr>
            <p:nvPr/>
          </p:nvSpPr>
          <p:spPr bwMode="auto">
            <a:xfrm rot="15120000" flipV="1">
              <a:off x="2535" y="1854"/>
              <a:ext cx="0" cy="864"/>
            </a:xfrm>
            <a:prstGeom prst="line">
              <a:avLst/>
            </a:prstGeom>
            <a:noFill/>
            <a:ln w="25400">
              <a:solidFill>
                <a:srgbClr val="800080"/>
              </a:solidFill>
              <a:round/>
              <a:headEnd/>
              <a:tailEnd/>
            </a:ln>
          </p:spPr>
          <p:txBody>
            <a:bodyPr/>
            <a:lstStyle/>
            <a:p>
              <a:endParaRPr lang="en-US"/>
            </a:p>
          </p:txBody>
        </p:sp>
        <p:sp>
          <p:nvSpPr>
            <p:cNvPr id="160795" name="Text Box 49"/>
            <p:cNvSpPr txBox="1">
              <a:spLocks noChangeArrowheads="1"/>
            </p:cNvSpPr>
            <p:nvPr/>
          </p:nvSpPr>
          <p:spPr bwMode="auto">
            <a:xfrm>
              <a:off x="1710" y="2334"/>
              <a:ext cx="528" cy="212"/>
            </a:xfrm>
            <a:prstGeom prst="rect">
              <a:avLst/>
            </a:prstGeom>
            <a:noFill/>
            <a:ln w="9525">
              <a:noFill/>
              <a:miter lim="800000"/>
              <a:headEnd/>
              <a:tailEnd/>
            </a:ln>
          </p:spPr>
          <p:txBody>
            <a:bodyPr>
              <a:spAutoFit/>
            </a:bodyPr>
            <a:lstStyle/>
            <a:p>
              <a:pPr algn="ctr">
                <a:spcBef>
                  <a:spcPct val="50000"/>
                </a:spcBef>
              </a:pPr>
              <a:r>
                <a:rPr lang="en-US" sz="1600" b="0"/>
                <a:t>252°</a:t>
              </a:r>
            </a:p>
          </p:txBody>
        </p:sp>
      </p:grpSp>
      <p:grpSp>
        <p:nvGrpSpPr>
          <p:cNvPr id="10" name="288º"/>
          <p:cNvGrpSpPr>
            <a:grpSpLocks/>
          </p:cNvGrpSpPr>
          <p:nvPr/>
        </p:nvGrpSpPr>
        <p:grpSpPr bwMode="auto">
          <a:xfrm>
            <a:off x="2667000" y="1598613"/>
            <a:ext cx="3822700" cy="3652837"/>
            <a:chOff x="1680" y="1007"/>
            <a:chExt cx="2408" cy="2301"/>
          </a:xfrm>
        </p:grpSpPr>
        <p:pic>
          <p:nvPicPr>
            <p:cNvPr id="160790" name="Picture 51" descr="C:\Program Files\Amira-3.1.1\data\nucleosome files\AAA FINAL STRUCTURE\Animations\Picture Files\dihedral angle\steering wheel-288.jpg"/>
            <p:cNvPicPr>
              <a:picLocks noChangeAspect="1" noChangeArrowheads="1"/>
            </p:cNvPicPr>
            <p:nvPr/>
          </p:nvPicPr>
          <p:blipFill>
            <a:blip r:embed="rId15" cstate="print"/>
            <a:srcRect/>
            <a:stretch>
              <a:fillRect/>
            </a:stretch>
          </p:blipFill>
          <p:spPr bwMode="auto">
            <a:xfrm>
              <a:off x="1773" y="1007"/>
              <a:ext cx="2315" cy="2301"/>
            </a:xfrm>
            <a:prstGeom prst="rect">
              <a:avLst/>
            </a:prstGeom>
            <a:noFill/>
            <a:ln w="9525">
              <a:noFill/>
              <a:miter lim="800000"/>
              <a:headEnd/>
              <a:tailEnd/>
            </a:ln>
          </p:spPr>
        </p:pic>
        <p:sp>
          <p:nvSpPr>
            <p:cNvPr id="160791" name="Line 52"/>
            <p:cNvSpPr>
              <a:spLocks noChangeShapeType="1"/>
            </p:cNvSpPr>
            <p:nvPr/>
          </p:nvSpPr>
          <p:spPr bwMode="auto">
            <a:xfrm rot="17280000" flipV="1">
              <a:off x="2496" y="1587"/>
              <a:ext cx="0" cy="864"/>
            </a:xfrm>
            <a:prstGeom prst="line">
              <a:avLst/>
            </a:prstGeom>
            <a:noFill/>
            <a:ln w="25400">
              <a:solidFill>
                <a:srgbClr val="800080"/>
              </a:solidFill>
              <a:round/>
              <a:headEnd/>
              <a:tailEnd/>
            </a:ln>
          </p:spPr>
          <p:txBody>
            <a:bodyPr/>
            <a:lstStyle/>
            <a:p>
              <a:endParaRPr lang="en-US"/>
            </a:p>
          </p:txBody>
        </p:sp>
        <p:sp>
          <p:nvSpPr>
            <p:cNvPr id="160792" name="Text Box 53"/>
            <p:cNvSpPr txBox="1">
              <a:spLocks noChangeArrowheads="1"/>
            </p:cNvSpPr>
            <p:nvPr/>
          </p:nvSpPr>
          <p:spPr bwMode="auto">
            <a:xfrm>
              <a:off x="1680" y="1765"/>
              <a:ext cx="528" cy="212"/>
            </a:xfrm>
            <a:prstGeom prst="rect">
              <a:avLst/>
            </a:prstGeom>
            <a:noFill/>
            <a:ln w="9525">
              <a:noFill/>
              <a:miter lim="800000"/>
              <a:headEnd/>
              <a:tailEnd/>
            </a:ln>
          </p:spPr>
          <p:txBody>
            <a:bodyPr>
              <a:spAutoFit/>
            </a:bodyPr>
            <a:lstStyle/>
            <a:p>
              <a:pPr algn="ctr">
                <a:spcBef>
                  <a:spcPct val="50000"/>
                </a:spcBef>
              </a:pPr>
              <a:r>
                <a:rPr lang="en-US" sz="1600" b="0"/>
                <a:t>288°</a:t>
              </a:r>
            </a:p>
          </p:txBody>
        </p:sp>
      </p:grpSp>
      <p:grpSp>
        <p:nvGrpSpPr>
          <p:cNvPr id="11" name="324º"/>
          <p:cNvGrpSpPr>
            <a:grpSpLocks/>
          </p:cNvGrpSpPr>
          <p:nvPr/>
        </p:nvGrpSpPr>
        <p:grpSpPr bwMode="auto">
          <a:xfrm>
            <a:off x="2814638" y="1598613"/>
            <a:ext cx="3675062" cy="3652837"/>
            <a:chOff x="1773" y="1007"/>
            <a:chExt cx="2315" cy="2301"/>
          </a:xfrm>
        </p:grpSpPr>
        <p:pic>
          <p:nvPicPr>
            <p:cNvPr id="160787" name="Picture 55" descr="C:\Program Files\Amira-3.1.1\data\nucleosome files\AAA FINAL STRUCTURE\Animations\Picture Files\dihedral angle\steering wheel-324.jpg"/>
            <p:cNvPicPr>
              <a:picLocks noChangeAspect="1" noChangeArrowheads="1"/>
            </p:cNvPicPr>
            <p:nvPr/>
          </p:nvPicPr>
          <p:blipFill>
            <a:blip r:embed="rId16" cstate="print"/>
            <a:srcRect/>
            <a:stretch>
              <a:fillRect/>
            </a:stretch>
          </p:blipFill>
          <p:spPr bwMode="auto">
            <a:xfrm>
              <a:off x="1773" y="1007"/>
              <a:ext cx="2315" cy="2301"/>
            </a:xfrm>
            <a:prstGeom prst="rect">
              <a:avLst/>
            </a:prstGeom>
            <a:noFill/>
            <a:ln w="9525">
              <a:noFill/>
              <a:miter lim="800000"/>
              <a:headEnd/>
              <a:tailEnd/>
            </a:ln>
          </p:spPr>
        </p:pic>
        <p:sp>
          <p:nvSpPr>
            <p:cNvPr id="160788" name="Line 56"/>
            <p:cNvSpPr>
              <a:spLocks noChangeShapeType="1"/>
            </p:cNvSpPr>
            <p:nvPr/>
          </p:nvSpPr>
          <p:spPr bwMode="auto">
            <a:xfrm rot="19440000" flipV="1">
              <a:off x="2694" y="1392"/>
              <a:ext cx="0" cy="864"/>
            </a:xfrm>
            <a:prstGeom prst="line">
              <a:avLst/>
            </a:prstGeom>
            <a:noFill/>
            <a:ln w="25400">
              <a:solidFill>
                <a:srgbClr val="800080"/>
              </a:solidFill>
              <a:round/>
              <a:headEnd/>
              <a:tailEnd/>
            </a:ln>
          </p:spPr>
          <p:txBody>
            <a:bodyPr/>
            <a:lstStyle/>
            <a:p>
              <a:endParaRPr lang="en-US"/>
            </a:p>
          </p:txBody>
        </p:sp>
        <p:sp>
          <p:nvSpPr>
            <p:cNvPr id="160789" name="Text Box 57"/>
            <p:cNvSpPr txBox="1">
              <a:spLocks noChangeArrowheads="1"/>
            </p:cNvSpPr>
            <p:nvPr/>
          </p:nvSpPr>
          <p:spPr bwMode="auto">
            <a:xfrm>
              <a:off x="2160" y="1258"/>
              <a:ext cx="528" cy="212"/>
            </a:xfrm>
            <a:prstGeom prst="rect">
              <a:avLst/>
            </a:prstGeom>
            <a:noFill/>
            <a:ln w="9525">
              <a:noFill/>
              <a:miter lim="800000"/>
              <a:headEnd/>
              <a:tailEnd/>
            </a:ln>
          </p:spPr>
          <p:txBody>
            <a:bodyPr>
              <a:spAutoFit/>
            </a:bodyPr>
            <a:lstStyle/>
            <a:p>
              <a:pPr algn="ctr">
                <a:spcBef>
                  <a:spcPct val="50000"/>
                </a:spcBef>
              </a:pPr>
              <a:r>
                <a:rPr lang="en-US" sz="1600" b="0"/>
                <a:t>324°</a:t>
              </a:r>
            </a:p>
          </p:txBody>
        </p:sp>
      </p:grpSp>
      <p:grpSp>
        <p:nvGrpSpPr>
          <p:cNvPr id="12" name="360º"/>
          <p:cNvGrpSpPr>
            <a:grpSpLocks/>
          </p:cNvGrpSpPr>
          <p:nvPr/>
        </p:nvGrpSpPr>
        <p:grpSpPr bwMode="auto">
          <a:xfrm>
            <a:off x="2814638" y="1598613"/>
            <a:ext cx="3675062" cy="3652837"/>
            <a:chOff x="1773" y="1007"/>
            <a:chExt cx="2315" cy="2301"/>
          </a:xfrm>
        </p:grpSpPr>
        <p:pic>
          <p:nvPicPr>
            <p:cNvPr id="160784" name="Picture 59" descr="C:\Program Files\Amira-3.1.1\data\nucleosome files\AAA FINAL STRUCTURE\Animations\Picture Files\dihedral angle\steering wheel-360.jpg"/>
            <p:cNvPicPr>
              <a:picLocks noChangeAspect="1" noChangeArrowheads="1"/>
            </p:cNvPicPr>
            <p:nvPr/>
          </p:nvPicPr>
          <p:blipFill>
            <a:blip r:embed="rId7" cstate="print"/>
            <a:srcRect/>
            <a:stretch>
              <a:fillRect/>
            </a:stretch>
          </p:blipFill>
          <p:spPr bwMode="auto">
            <a:xfrm>
              <a:off x="1773" y="1007"/>
              <a:ext cx="2315" cy="2301"/>
            </a:xfrm>
            <a:prstGeom prst="rect">
              <a:avLst/>
            </a:prstGeom>
            <a:noFill/>
            <a:ln w="9525">
              <a:noFill/>
              <a:miter lim="800000"/>
              <a:headEnd/>
              <a:tailEnd/>
            </a:ln>
          </p:spPr>
        </p:pic>
        <p:sp>
          <p:nvSpPr>
            <p:cNvPr id="160785" name="Line 60"/>
            <p:cNvSpPr>
              <a:spLocks noChangeShapeType="1"/>
            </p:cNvSpPr>
            <p:nvPr/>
          </p:nvSpPr>
          <p:spPr bwMode="auto">
            <a:xfrm flipV="1">
              <a:off x="2937" y="1290"/>
              <a:ext cx="0" cy="864"/>
            </a:xfrm>
            <a:prstGeom prst="line">
              <a:avLst/>
            </a:prstGeom>
            <a:noFill/>
            <a:ln w="25400">
              <a:solidFill>
                <a:srgbClr val="800080"/>
              </a:solidFill>
              <a:round/>
              <a:headEnd/>
              <a:tailEnd/>
            </a:ln>
          </p:spPr>
          <p:txBody>
            <a:bodyPr/>
            <a:lstStyle/>
            <a:p>
              <a:endParaRPr lang="en-US"/>
            </a:p>
          </p:txBody>
        </p:sp>
        <p:sp>
          <p:nvSpPr>
            <p:cNvPr id="160786" name="Text Box 61"/>
            <p:cNvSpPr txBox="1">
              <a:spLocks noChangeArrowheads="1"/>
            </p:cNvSpPr>
            <p:nvPr/>
          </p:nvSpPr>
          <p:spPr bwMode="auto">
            <a:xfrm>
              <a:off x="2700" y="1095"/>
              <a:ext cx="528" cy="212"/>
            </a:xfrm>
            <a:prstGeom prst="rect">
              <a:avLst/>
            </a:prstGeom>
            <a:noFill/>
            <a:ln w="9525">
              <a:noFill/>
              <a:miter lim="800000"/>
              <a:headEnd/>
              <a:tailEnd/>
            </a:ln>
          </p:spPr>
          <p:txBody>
            <a:bodyPr>
              <a:spAutoFit/>
            </a:bodyPr>
            <a:lstStyle/>
            <a:p>
              <a:pPr algn="ctr">
                <a:spcBef>
                  <a:spcPct val="50000"/>
                </a:spcBef>
              </a:pPr>
              <a:r>
                <a:rPr lang="en-US" sz="1600" b="0"/>
                <a:t>360°</a:t>
              </a:r>
            </a:p>
          </p:txBody>
        </p:sp>
      </p:grpSp>
      <p:sp>
        <p:nvSpPr>
          <p:cNvPr id="160782" name="transit"/>
          <p:cNvSpPr txBox="1">
            <a:spLocks noChangeArrowheads="1"/>
          </p:cNvSpPr>
          <p:nvPr/>
        </p:nvSpPr>
        <p:spPr bwMode="auto">
          <a:xfrm>
            <a:off x="763905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7" action="ppaction://hlinksldjump"/>
              </a:rPr>
              <a:t>Table Of Contents</a:t>
            </a:r>
            <a:endParaRPr lang="en-US" sz="1200"/>
          </a:p>
        </p:txBody>
      </p:sp>
      <p:pic>
        <p:nvPicPr>
          <p:cNvPr id="264255" name="slide_154.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18"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6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4255"/>
                                        </p:tgtEl>
                                      </p:cBhvr>
                                    </p:cmd>
                                  </p:childTnLst>
                                </p:cTn>
                              </p:par>
                              <p:par>
                                <p:cTn id="7" presetID="1" presetClass="entr" presetSubtype="0" fill="hold" nodeType="withEffect">
                                  <p:stCondLst>
                                    <p:cond delay="8000"/>
                                  </p:stCondLst>
                                  <p:childTnLst>
                                    <p:set>
                                      <p:cBhvr>
                                        <p:cTn id="8" dur="1" fill="hold">
                                          <p:stCondLst>
                                            <p:cond delay="499"/>
                                          </p:stCondLst>
                                        </p:cTn>
                                        <p:tgtEl>
                                          <p:spTgt spid="2"/>
                                        </p:tgtEl>
                                        <p:attrNameLst>
                                          <p:attrName>style.visibility</p:attrName>
                                        </p:attrNameLst>
                                      </p:cBhvr>
                                      <p:to>
                                        <p:strVal val="visible"/>
                                      </p:to>
                                    </p:set>
                                  </p:childTnLst>
                                </p:cTn>
                              </p:par>
                            </p:childTnLst>
                          </p:cTn>
                        </p:par>
                        <p:par>
                          <p:cTn id="9" fill="hold">
                            <p:stCondLst>
                              <p:cond delay="8500"/>
                            </p:stCondLst>
                            <p:childTnLst>
                              <p:par>
                                <p:cTn id="10" presetID="1" presetClass="entr" presetSubtype="0" fill="hold" nodeType="afterEffect">
                                  <p:stCondLst>
                                    <p:cond delay="1000"/>
                                  </p:stCondLst>
                                  <p:childTnLst>
                                    <p:set>
                                      <p:cBhvr>
                                        <p:cTn id="11" dur="1" fill="hold">
                                          <p:stCondLst>
                                            <p:cond delay="499"/>
                                          </p:stCondLst>
                                        </p:cTn>
                                        <p:tgtEl>
                                          <p:spTgt spid="3"/>
                                        </p:tgtEl>
                                        <p:attrNameLst>
                                          <p:attrName>style.visibility</p:attrName>
                                        </p:attrNameLst>
                                      </p:cBhvr>
                                      <p:to>
                                        <p:strVal val="visible"/>
                                      </p:to>
                                    </p:set>
                                  </p:childTnLst>
                                </p:cTn>
                              </p:par>
                            </p:childTnLst>
                          </p:cTn>
                        </p:par>
                        <p:par>
                          <p:cTn id="12" fill="hold">
                            <p:stCondLst>
                              <p:cond delay="10000"/>
                            </p:stCondLst>
                            <p:childTnLst>
                              <p:par>
                                <p:cTn id="13" presetID="1" presetClass="entr" presetSubtype="0" fill="hold" nodeType="afterEffect">
                                  <p:stCondLst>
                                    <p:cond delay="1000"/>
                                  </p:stCondLst>
                                  <p:childTnLst>
                                    <p:set>
                                      <p:cBhvr>
                                        <p:cTn id="14" dur="1" fill="hold">
                                          <p:stCondLst>
                                            <p:cond delay="499"/>
                                          </p:stCondLst>
                                        </p:cTn>
                                        <p:tgtEl>
                                          <p:spTgt spid="4"/>
                                        </p:tgtEl>
                                        <p:attrNameLst>
                                          <p:attrName>style.visibility</p:attrName>
                                        </p:attrNameLst>
                                      </p:cBhvr>
                                      <p:to>
                                        <p:strVal val="visible"/>
                                      </p:to>
                                    </p:set>
                                  </p:childTnLst>
                                </p:cTn>
                              </p:par>
                            </p:childTnLst>
                          </p:cTn>
                        </p:par>
                        <p:par>
                          <p:cTn id="15" fill="hold">
                            <p:stCondLst>
                              <p:cond delay="11500"/>
                            </p:stCondLst>
                            <p:childTnLst>
                              <p:par>
                                <p:cTn id="16" presetID="1" presetClass="entr" presetSubtype="0" fill="hold" nodeType="afterEffect">
                                  <p:stCondLst>
                                    <p:cond delay="1000"/>
                                  </p:stCondLst>
                                  <p:childTnLst>
                                    <p:set>
                                      <p:cBhvr>
                                        <p:cTn id="17" dur="1" fill="hold">
                                          <p:stCondLst>
                                            <p:cond delay="499"/>
                                          </p:stCondLst>
                                        </p:cTn>
                                        <p:tgtEl>
                                          <p:spTgt spid="5"/>
                                        </p:tgtEl>
                                        <p:attrNameLst>
                                          <p:attrName>style.visibility</p:attrName>
                                        </p:attrNameLst>
                                      </p:cBhvr>
                                      <p:to>
                                        <p:strVal val="visible"/>
                                      </p:to>
                                    </p:set>
                                  </p:childTnLst>
                                </p:cTn>
                              </p:par>
                            </p:childTnLst>
                          </p:cTn>
                        </p:par>
                        <p:par>
                          <p:cTn id="18" fill="hold">
                            <p:stCondLst>
                              <p:cond delay="13000"/>
                            </p:stCondLst>
                            <p:childTnLst>
                              <p:par>
                                <p:cTn id="19" presetID="1" presetClass="entr" presetSubtype="0" fill="hold" nodeType="afterEffect">
                                  <p:stCondLst>
                                    <p:cond delay="1000"/>
                                  </p:stCondLst>
                                  <p:childTnLst>
                                    <p:set>
                                      <p:cBhvr>
                                        <p:cTn id="20" dur="1" fill="hold">
                                          <p:stCondLst>
                                            <p:cond delay="499"/>
                                          </p:stCondLst>
                                        </p:cTn>
                                        <p:tgtEl>
                                          <p:spTgt spid="6"/>
                                        </p:tgtEl>
                                        <p:attrNameLst>
                                          <p:attrName>style.visibility</p:attrName>
                                        </p:attrNameLst>
                                      </p:cBhvr>
                                      <p:to>
                                        <p:strVal val="visible"/>
                                      </p:to>
                                    </p:set>
                                  </p:childTnLst>
                                </p:cTn>
                              </p:par>
                            </p:childTnLst>
                          </p:cTn>
                        </p:par>
                        <p:par>
                          <p:cTn id="21" fill="hold">
                            <p:stCondLst>
                              <p:cond delay="14500"/>
                            </p:stCondLst>
                            <p:childTnLst>
                              <p:par>
                                <p:cTn id="22" presetID="1" presetClass="entr" presetSubtype="0" fill="hold" nodeType="afterEffect">
                                  <p:stCondLst>
                                    <p:cond delay="1000"/>
                                  </p:stCondLst>
                                  <p:childTnLst>
                                    <p:set>
                                      <p:cBhvr>
                                        <p:cTn id="23" dur="1" fill="hold">
                                          <p:stCondLst>
                                            <p:cond delay="499"/>
                                          </p:stCondLst>
                                        </p:cTn>
                                        <p:tgtEl>
                                          <p:spTgt spid="7"/>
                                        </p:tgtEl>
                                        <p:attrNameLst>
                                          <p:attrName>style.visibility</p:attrName>
                                        </p:attrNameLst>
                                      </p:cBhvr>
                                      <p:to>
                                        <p:strVal val="visible"/>
                                      </p:to>
                                    </p:set>
                                  </p:childTnLst>
                                </p:cTn>
                              </p:par>
                            </p:childTnLst>
                          </p:cTn>
                        </p:par>
                        <p:par>
                          <p:cTn id="24" fill="hold">
                            <p:stCondLst>
                              <p:cond delay="16000"/>
                            </p:stCondLst>
                            <p:childTnLst>
                              <p:par>
                                <p:cTn id="25" presetID="1" presetClass="entr" presetSubtype="0" fill="hold" nodeType="afterEffect">
                                  <p:stCondLst>
                                    <p:cond delay="1000"/>
                                  </p:stCondLst>
                                  <p:childTnLst>
                                    <p:set>
                                      <p:cBhvr>
                                        <p:cTn id="26" dur="1" fill="hold">
                                          <p:stCondLst>
                                            <p:cond delay="499"/>
                                          </p:stCondLst>
                                        </p:cTn>
                                        <p:tgtEl>
                                          <p:spTgt spid="8"/>
                                        </p:tgtEl>
                                        <p:attrNameLst>
                                          <p:attrName>style.visibility</p:attrName>
                                        </p:attrNameLst>
                                      </p:cBhvr>
                                      <p:to>
                                        <p:strVal val="visible"/>
                                      </p:to>
                                    </p:set>
                                  </p:childTnLst>
                                </p:cTn>
                              </p:par>
                            </p:childTnLst>
                          </p:cTn>
                        </p:par>
                        <p:par>
                          <p:cTn id="27" fill="hold">
                            <p:stCondLst>
                              <p:cond delay="17500"/>
                            </p:stCondLst>
                            <p:childTnLst>
                              <p:par>
                                <p:cTn id="28" presetID="1" presetClass="entr" presetSubtype="0" fill="hold" nodeType="afterEffect">
                                  <p:stCondLst>
                                    <p:cond delay="1000"/>
                                  </p:stCondLst>
                                  <p:childTnLst>
                                    <p:set>
                                      <p:cBhvr>
                                        <p:cTn id="29" dur="1" fill="hold">
                                          <p:stCondLst>
                                            <p:cond delay="499"/>
                                          </p:stCondLst>
                                        </p:cTn>
                                        <p:tgtEl>
                                          <p:spTgt spid="9"/>
                                        </p:tgtEl>
                                        <p:attrNameLst>
                                          <p:attrName>style.visibility</p:attrName>
                                        </p:attrNameLst>
                                      </p:cBhvr>
                                      <p:to>
                                        <p:strVal val="visible"/>
                                      </p:to>
                                    </p:set>
                                  </p:childTnLst>
                                </p:cTn>
                              </p:par>
                            </p:childTnLst>
                          </p:cTn>
                        </p:par>
                        <p:par>
                          <p:cTn id="30" fill="hold">
                            <p:stCondLst>
                              <p:cond delay="19000"/>
                            </p:stCondLst>
                            <p:childTnLst>
                              <p:par>
                                <p:cTn id="31" presetID="1" presetClass="entr" presetSubtype="0" fill="hold" nodeType="afterEffect">
                                  <p:stCondLst>
                                    <p:cond delay="1000"/>
                                  </p:stCondLst>
                                  <p:childTnLst>
                                    <p:set>
                                      <p:cBhvr>
                                        <p:cTn id="32" dur="1" fill="hold">
                                          <p:stCondLst>
                                            <p:cond delay="499"/>
                                          </p:stCondLst>
                                        </p:cTn>
                                        <p:tgtEl>
                                          <p:spTgt spid="10"/>
                                        </p:tgtEl>
                                        <p:attrNameLst>
                                          <p:attrName>style.visibility</p:attrName>
                                        </p:attrNameLst>
                                      </p:cBhvr>
                                      <p:to>
                                        <p:strVal val="visible"/>
                                      </p:to>
                                    </p:set>
                                  </p:childTnLst>
                                </p:cTn>
                              </p:par>
                            </p:childTnLst>
                          </p:cTn>
                        </p:par>
                        <p:par>
                          <p:cTn id="33" fill="hold">
                            <p:stCondLst>
                              <p:cond delay="20500"/>
                            </p:stCondLst>
                            <p:childTnLst>
                              <p:par>
                                <p:cTn id="34" presetID="1" presetClass="entr" presetSubtype="0" fill="hold" nodeType="afterEffect">
                                  <p:stCondLst>
                                    <p:cond delay="1000"/>
                                  </p:stCondLst>
                                  <p:childTnLst>
                                    <p:set>
                                      <p:cBhvr>
                                        <p:cTn id="35" dur="1" fill="hold">
                                          <p:stCondLst>
                                            <p:cond delay="499"/>
                                          </p:stCondLst>
                                        </p:cTn>
                                        <p:tgtEl>
                                          <p:spTgt spid="11"/>
                                        </p:tgtEl>
                                        <p:attrNameLst>
                                          <p:attrName>style.visibility</p:attrName>
                                        </p:attrNameLst>
                                      </p:cBhvr>
                                      <p:to>
                                        <p:strVal val="visible"/>
                                      </p:to>
                                    </p:set>
                                  </p:childTnLst>
                                </p:cTn>
                              </p:par>
                            </p:childTnLst>
                          </p:cTn>
                        </p:par>
                        <p:par>
                          <p:cTn id="36" fill="hold">
                            <p:stCondLst>
                              <p:cond delay="22000"/>
                            </p:stCondLst>
                            <p:childTnLst>
                              <p:par>
                                <p:cTn id="37" presetID="1" presetClass="entr" presetSubtype="0" fill="hold" nodeType="afterEffect">
                                  <p:stCondLst>
                                    <p:cond delay="1000"/>
                                  </p:stCondLst>
                                  <p:childTnLst>
                                    <p:set>
                                      <p:cBhvr>
                                        <p:cTn id="38" dur="1" fill="hold">
                                          <p:stCondLst>
                                            <p:cond delay="499"/>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6585">
                <p:cTn id="39" fill="hold" display="0">
                  <p:stCondLst>
                    <p:cond delay="indefinite"/>
                  </p:stCondLst>
                  <p:endCondLst>
                    <p:cond evt="onPrev" delay="0">
                      <p:tgtEl>
                        <p:sldTgt/>
                      </p:tgtEl>
                    </p:cond>
                    <p:cond evt="onStopAudio" delay="0">
                      <p:tgtEl>
                        <p:sldTgt/>
                      </p:tgtEl>
                    </p:cond>
                  </p:endCondLst>
                </p:cTn>
                <p:tgtEl>
                  <p:spTgt spid="264255"/>
                </p:tgtEl>
              </p:cMediaNode>
            </p:audio>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1794" name="1st nucleoside" descr="C:\Program Files\Amira-3.1.1\data\nucleosome files\AAA FINAL STRUCTURE\Animations\Picture Files\discarded_GOOD-1.jpg"/>
          <p:cNvPicPr>
            <a:picLocks noChangeAspect="1" noChangeArrowheads="1"/>
          </p:cNvPicPr>
          <p:nvPr/>
        </p:nvPicPr>
        <p:blipFill>
          <a:blip r:embed="rId7" cstate="print"/>
          <a:srcRect/>
          <a:stretch>
            <a:fillRect/>
          </a:stretch>
        </p:blipFill>
        <p:spPr bwMode="auto">
          <a:xfrm>
            <a:off x="2082800" y="985838"/>
            <a:ext cx="5008563" cy="4997450"/>
          </a:xfrm>
          <a:prstGeom prst="rect">
            <a:avLst/>
          </a:prstGeom>
          <a:noFill/>
          <a:ln w="9525">
            <a:noFill/>
            <a:miter lim="800000"/>
            <a:headEnd/>
            <a:tailEnd/>
          </a:ln>
        </p:spPr>
      </p:pic>
      <p:pic>
        <p:nvPicPr>
          <p:cNvPr id="265223" name="2nd nucleoside" descr="C:\Program Files\Amira-3.1.1\data\nucleosome files\AAA FINAL STRUCTURE\Animations\Picture Files\discarded_GOOD-2.jpg"/>
          <p:cNvPicPr>
            <a:picLocks noChangeAspect="1" noChangeArrowheads="1"/>
          </p:cNvPicPr>
          <p:nvPr/>
        </p:nvPicPr>
        <p:blipFill>
          <a:blip r:embed="rId8" cstate="print"/>
          <a:srcRect/>
          <a:stretch>
            <a:fillRect/>
          </a:stretch>
        </p:blipFill>
        <p:spPr bwMode="auto">
          <a:xfrm>
            <a:off x="2082800" y="985838"/>
            <a:ext cx="5008563" cy="4997450"/>
          </a:xfrm>
          <a:prstGeom prst="rect">
            <a:avLst/>
          </a:prstGeom>
          <a:noFill/>
          <a:ln w="9525">
            <a:noFill/>
            <a:miter lim="800000"/>
            <a:headEnd/>
            <a:tailEnd/>
          </a:ln>
        </p:spPr>
      </p:pic>
      <p:pic>
        <p:nvPicPr>
          <p:cNvPr id="265224" name="3rd nucleoside" descr="C:\Program Files\Amira-3.1.1\data\nucleosome files\AAA FINAL STRUCTURE\Animations\Picture Files\discarded_GOOD-3.jpg"/>
          <p:cNvPicPr>
            <a:picLocks noChangeAspect="1" noChangeArrowheads="1"/>
          </p:cNvPicPr>
          <p:nvPr/>
        </p:nvPicPr>
        <p:blipFill>
          <a:blip r:embed="rId9" cstate="print"/>
          <a:srcRect/>
          <a:stretch>
            <a:fillRect/>
          </a:stretch>
        </p:blipFill>
        <p:spPr bwMode="auto">
          <a:xfrm>
            <a:off x="2082800" y="985838"/>
            <a:ext cx="5008563" cy="4997450"/>
          </a:xfrm>
          <a:prstGeom prst="rect">
            <a:avLst/>
          </a:prstGeom>
          <a:noFill/>
          <a:ln w="9525">
            <a:noFill/>
            <a:miter lim="800000"/>
            <a:headEnd/>
            <a:tailEnd/>
          </a:ln>
        </p:spPr>
      </p:pic>
      <p:pic>
        <p:nvPicPr>
          <p:cNvPr id="265225" name="4th nucleoside" descr="C:\Program Files\Amira-3.1.1\data\nucleosome files\AAA FINAL STRUCTURE\Animations\Picture Files\discarded_GOOD-4.jpg"/>
          <p:cNvPicPr>
            <a:picLocks noChangeAspect="1" noChangeArrowheads="1"/>
          </p:cNvPicPr>
          <p:nvPr/>
        </p:nvPicPr>
        <p:blipFill>
          <a:blip r:embed="rId10" cstate="print"/>
          <a:srcRect/>
          <a:stretch>
            <a:fillRect/>
          </a:stretch>
        </p:blipFill>
        <p:spPr bwMode="auto">
          <a:xfrm>
            <a:off x="2082800" y="985838"/>
            <a:ext cx="5008563" cy="4997450"/>
          </a:xfrm>
          <a:prstGeom prst="rect">
            <a:avLst/>
          </a:prstGeom>
          <a:noFill/>
          <a:ln w="9525">
            <a:noFill/>
            <a:miter lim="800000"/>
            <a:headEnd/>
            <a:tailEnd/>
          </a:ln>
        </p:spPr>
      </p:pic>
      <p:sp>
        <p:nvSpPr>
          <p:cNvPr id="265226" name="Pink arrow"/>
          <p:cNvSpPr>
            <a:spLocks noChangeShapeType="1"/>
          </p:cNvSpPr>
          <p:nvPr/>
        </p:nvSpPr>
        <p:spPr bwMode="auto">
          <a:xfrm>
            <a:off x="3109913" y="3324225"/>
            <a:ext cx="762000" cy="914400"/>
          </a:xfrm>
          <a:prstGeom prst="line">
            <a:avLst/>
          </a:prstGeom>
          <a:noFill/>
          <a:ln w="38100">
            <a:solidFill>
              <a:srgbClr val="FF00FF"/>
            </a:solidFill>
            <a:round/>
            <a:headEnd/>
            <a:tailEnd type="triangle" w="med" len="med"/>
          </a:ln>
        </p:spPr>
        <p:txBody>
          <a:bodyPr/>
          <a:lstStyle/>
          <a:p>
            <a:endParaRPr lang="en-US"/>
          </a:p>
        </p:txBody>
      </p:sp>
      <p:sp>
        <p:nvSpPr>
          <p:cNvPr id="265227" name="White arrow cover"/>
          <p:cNvSpPr txBox="1">
            <a:spLocks noChangeArrowheads="1"/>
          </p:cNvSpPr>
          <p:nvPr/>
        </p:nvSpPr>
        <p:spPr bwMode="auto">
          <a:xfrm rot="3000000">
            <a:off x="2713832" y="3615531"/>
            <a:ext cx="1390650" cy="274637"/>
          </a:xfrm>
          <a:prstGeom prst="rect">
            <a:avLst/>
          </a:prstGeom>
          <a:solidFill>
            <a:srgbClr val="FFFFFF"/>
          </a:solidFill>
          <a:ln w="9525">
            <a:noFill/>
            <a:miter lim="800000"/>
            <a:headEnd/>
            <a:tailEnd/>
          </a:ln>
        </p:spPr>
        <p:txBody>
          <a:bodyPr>
            <a:spAutoFit/>
          </a:bodyPr>
          <a:lstStyle/>
          <a:p>
            <a:pPr>
              <a:spcBef>
                <a:spcPct val="50000"/>
              </a:spcBef>
            </a:pPr>
            <a:r>
              <a:rPr lang="en-US" sz="1200" b="0" i="1"/>
              <a:t> </a:t>
            </a:r>
          </a:p>
        </p:txBody>
      </p:sp>
      <p:sp>
        <p:nvSpPr>
          <p:cNvPr id="161800" name="Transit"/>
          <p:cNvSpPr txBox="1">
            <a:spLocks noChangeArrowheads="1"/>
          </p:cNvSpPr>
          <p:nvPr/>
        </p:nvSpPr>
        <p:spPr bwMode="auto">
          <a:xfrm>
            <a:off x="763905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1" action="ppaction://hlinksldjump"/>
              </a:rPr>
              <a:t>Table Of Contents</a:t>
            </a:r>
            <a:endParaRPr lang="en-US" sz="1200"/>
          </a:p>
        </p:txBody>
      </p:sp>
      <p:pic>
        <p:nvPicPr>
          <p:cNvPr id="265229" name="slide_155.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12"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5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5229"/>
                                        </p:tgtEl>
                                      </p:cBhvr>
                                    </p:cmd>
                                  </p:childTnLst>
                                </p:cTn>
                              </p:par>
                              <p:par>
                                <p:cTn id="7" presetID="1" presetClass="entr" presetSubtype="0" fill="hold" nodeType="withEffect">
                                  <p:stCondLst>
                                    <p:cond delay="20000"/>
                                  </p:stCondLst>
                                  <p:childTnLst>
                                    <p:set>
                                      <p:cBhvr>
                                        <p:cTn id="8" dur="1" fill="hold">
                                          <p:stCondLst>
                                            <p:cond delay="499"/>
                                          </p:stCondLst>
                                        </p:cTn>
                                        <p:tgtEl>
                                          <p:spTgt spid="265223"/>
                                        </p:tgtEl>
                                        <p:attrNameLst>
                                          <p:attrName>style.visibility</p:attrName>
                                        </p:attrNameLst>
                                      </p:cBhvr>
                                      <p:to>
                                        <p:strVal val="visible"/>
                                      </p:to>
                                    </p:set>
                                  </p:childTnLst>
                                </p:cTn>
                              </p:par>
                            </p:childTnLst>
                          </p:cTn>
                        </p:par>
                        <p:par>
                          <p:cTn id="9" fill="hold">
                            <p:stCondLst>
                              <p:cond delay="20500"/>
                            </p:stCondLst>
                            <p:childTnLst>
                              <p:par>
                                <p:cTn id="10" presetID="2" presetClass="entr" presetSubtype="9" fill="hold" grpId="0" nodeType="afterEffect">
                                  <p:stCondLst>
                                    <p:cond delay="5000"/>
                                  </p:stCondLst>
                                  <p:childTnLst>
                                    <p:set>
                                      <p:cBhvr>
                                        <p:cTn id="11" dur="1" fill="hold">
                                          <p:stCondLst>
                                            <p:cond delay="0"/>
                                          </p:stCondLst>
                                        </p:cTn>
                                        <p:tgtEl>
                                          <p:spTgt spid="265226"/>
                                        </p:tgtEl>
                                        <p:attrNameLst>
                                          <p:attrName>style.visibility</p:attrName>
                                        </p:attrNameLst>
                                      </p:cBhvr>
                                      <p:to>
                                        <p:strVal val="visible"/>
                                      </p:to>
                                    </p:set>
                                    <p:anim calcmode="lin" valueType="num">
                                      <p:cBhvr additive="base">
                                        <p:cTn id="12" dur="500" fill="hold"/>
                                        <p:tgtEl>
                                          <p:spTgt spid="265226"/>
                                        </p:tgtEl>
                                        <p:attrNameLst>
                                          <p:attrName>ppt_x</p:attrName>
                                        </p:attrNameLst>
                                      </p:cBhvr>
                                      <p:tavLst>
                                        <p:tav tm="0">
                                          <p:val>
                                            <p:strVal val="0-#ppt_w/2"/>
                                          </p:val>
                                        </p:tav>
                                        <p:tav tm="100000">
                                          <p:val>
                                            <p:strVal val="#ppt_x"/>
                                          </p:val>
                                        </p:tav>
                                      </p:tavLst>
                                    </p:anim>
                                    <p:anim calcmode="lin" valueType="num">
                                      <p:cBhvr additive="base">
                                        <p:cTn id="13" dur="500" fill="hold"/>
                                        <p:tgtEl>
                                          <p:spTgt spid="265226"/>
                                        </p:tgtEl>
                                        <p:attrNameLst>
                                          <p:attrName>ppt_y</p:attrName>
                                        </p:attrNameLst>
                                      </p:cBhvr>
                                      <p:tavLst>
                                        <p:tav tm="0">
                                          <p:val>
                                            <p:strVal val="0-#ppt_h/2"/>
                                          </p:val>
                                        </p:tav>
                                        <p:tav tm="100000">
                                          <p:val>
                                            <p:strVal val="#ppt_y"/>
                                          </p:val>
                                        </p:tav>
                                      </p:tavLst>
                                    </p:anim>
                                  </p:childTnLst>
                                </p:cTn>
                              </p:par>
                            </p:childTnLst>
                          </p:cTn>
                        </p:par>
                        <p:par>
                          <p:cTn id="14" fill="hold">
                            <p:stCondLst>
                              <p:cond delay="26000"/>
                            </p:stCondLst>
                            <p:childTnLst>
                              <p:par>
                                <p:cTn id="15" presetID="1" presetClass="entr" presetSubtype="0" fill="hold" grpId="0" nodeType="afterEffect">
                                  <p:stCondLst>
                                    <p:cond delay="15000"/>
                                  </p:stCondLst>
                                  <p:childTnLst>
                                    <p:set>
                                      <p:cBhvr>
                                        <p:cTn id="16" dur="1" fill="hold">
                                          <p:stCondLst>
                                            <p:cond delay="499"/>
                                          </p:stCondLst>
                                        </p:cTn>
                                        <p:tgtEl>
                                          <p:spTgt spid="265227"/>
                                        </p:tgtEl>
                                        <p:attrNameLst>
                                          <p:attrName>style.visibility</p:attrName>
                                        </p:attrNameLst>
                                      </p:cBhvr>
                                      <p:to>
                                        <p:strVal val="visible"/>
                                      </p:to>
                                    </p:set>
                                  </p:childTnLst>
                                </p:cTn>
                              </p:par>
                            </p:childTnLst>
                          </p:cTn>
                        </p:par>
                        <p:par>
                          <p:cTn id="17" fill="hold">
                            <p:stCondLst>
                              <p:cond delay="41500"/>
                            </p:stCondLst>
                            <p:childTnLst>
                              <p:par>
                                <p:cTn id="18" presetID="1" presetClass="entr" presetSubtype="0" fill="hold" nodeType="afterEffect">
                                  <p:stCondLst>
                                    <p:cond delay="0"/>
                                  </p:stCondLst>
                                  <p:childTnLst>
                                    <p:set>
                                      <p:cBhvr>
                                        <p:cTn id="19" dur="1" fill="hold">
                                          <p:stCondLst>
                                            <p:cond delay="499"/>
                                          </p:stCondLst>
                                        </p:cTn>
                                        <p:tgtEl>
                                          <p:spTgt spid="265224"/>
                                        </p:tgtEl>
                                        <p:attrNameLst>
                                          <p:attrName>style.visibility</p:attrName>
                                        </p:attrNameLst>
                                      </p:cBhvr>
                                      <p:to>
                                        <p:strVal val="visible"/>
                                      </p:to>
                                    </p:set>
                                  </p:childTnLst>
                                </p:cTn>
                              </p:par>
                            </p:childTnLst>
                          </p:cTn>
                        </p:par>
                        <p:par>
                          <p:cTn id="20" fill="hold">
                            <p:stCondLst>
                              <p:cond delay="42000"/>
                            </p:stCondLst>
                            <p:childTnLst>
                              <p:par>
                                <p:cTn id="21" presetID="1" presetClass="entr" presetSubtype="0" fill="hold" nodeType="afterEffect">
                                  <p:stCondLst>
                                    <p:cond delay="2000"/>
                                  </p:stCondLst>
                                  <p:childTnLst>
                                    <p:set>
                                      <p:cBhvr>
                                        <p:cTn id="22" dur="1" fill="hold">
                                          <p:stCondLst>
                                            <p:cond delay="499"/>
                                          </p:stCondLst>
                                        </p:cTn>
                                        <p:tgtEl>
                                          <p:spTgt spid="2652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6585">
                <p:cTn id="23" fill="hold" display="0">
                  <p:stCondLst>
                    <p:cond delay="indefinite"/>
                  </p:stCondLst>
                  <p:endCondLst>
                    <p:cond evt="onPrev" delay="0">
                      <p:tgtEl>
                        <p:sldTgt/>
                      </p:tgtEl>
                    </p:cond>
                    <p:cond evt="onStopAudio" delay="0">
                      <p:tgtEl>
                        <p:sldTgt/>
                      </p:tgtEl>
                    </p:cond>
                  </p:endCondLst>
                </p:cTn>
                <p:tgtEl>
                  <p:spTgt spid="265229"/>
                </p:tgtEl>
              </p:cMediaNode>
            </p:audio>
          </p:childTnLst>
        </p:cTn>
      </p:par>
    </p:tnLst>
    <p:bldLst>
      <p:bldP spid="265226" grpId="0" animBg="1"/>
      <p:bldP spid="265227" grpId="0" animBg="1" autoUpdateAnimBg="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818" name="Picture 2" descr="C:\Program Files\Amira-3.1.1\data\nucleosome files\AAA FINAL STRUCTURE\Animations\Picture Files\discarded_backbone.jpg"/>
          <p:cNvPicPr>
            <a:picLocks noChangeAspect="1" noChangeArrowheads="1"/>
          </p:cNvPicPr>
          <p:nvPr/>
        </p:nvPicPr>
        <p:blipFill>
          <a:blip r:embed="rId6" cstate="print"/>
          <a:srcRect/>
          <a:stretch>
            <a:fillRect/>
          </a:stretch>
        </p:blipFill>
        <p:spPr bwMode="auto">
          <a:xfrm>
            <a:off x="2133600" y="914400"/>
            <a:ext cx="5000625" cy="4989513"/>
          </a:xfrm>
          <a:prstGeom prst="rect">
            <a:avLst/>
          </a:prstGeom>
          <a:noFill/>
          <a:ln w="9525">
            <a:noFill/>
            <a:miter lim="800000"/>
            <a:headEnd/>
            <a:tailEnd/>
          </a:ln>
        </p:spPr>
      </p:pic>
      <p:sp>
        <p:nvSpPr>
          <p:cNvPr id="162819" name="Text Box 3"/>
          <p:cNvSpPr txBox="1">
            <a:spLocks noChangeArrowheads="1"/>
          </p:cNvSpPr>
          <p:nvPr/>
        </p:nvSpPr>
        <p:spPr bwMode="auto">
          <a:xfrm>
            <a:off x="2895600" y="5562600"/>
            <a:ext cx="685800" cy="457200"/>
          </a:xfrm>
          <a:prstGeom prst="rect">
            <a:avLst/>
          </a:prstGeom>
          <a:noFill/>
          <a:ln w="9525">
            <a:noFill/>
            <a:miter lim="800000"/>
            <a:headEnd/>
            <a:tailEnd/>
          </a:ln>
        </p:spPr>
        <p:txBody>
          <a:bodyPr>
            <a:spAutoFit/>
          </a:bodyPr>
          <a:lstStyle/>
          <a:p>
            <a:pPr algn="ctr">
              <a:spcBef>
                <a:spcPct val="50000"/>
              </a:spcBef>
            </a:pPr>
            <a:r>
              <a:rPr lang="en-US" b="0"/>
              <a:t>1</a:t>
            </a:r>
          </a:p>
        </p:txBody>
      </p:sp>
      <p:sp>
        <p:nvSpPr>
          <p:cNvPr id="162820" name="Text Box 4"/>
          <p:cNvSpPr txBox="1">
            <a:spLocks noChangeArrowheads="1"/>
          </p:cNvSpPr>
          <p:nvPr/>
        </p:nvSpPr>
        <p:spPr bwMode="auto">
          <a:xfrm>
            <a:off x="4495800" y="5562600"/>
            <a:ext cx="685800" cy="457200"/>
          </a:xfrm>
          <a:prstGeom prst="rect">
            <a:avLst/>
          </a:prstGeom>
          <a:noFill/>
          <a:ln w="9525">
            <a:noFill/>
            <a:miter lim="800000"/>
            <a:headEnd/>
            <a:tailEnd/>
          </a:ln>
        </p:spPr>
        <p:txBody>
          <a:bodyPr>
            <a:spAutoFit/>
          </a:bodyPr>
          <a:lstStyle/>
          <a:p>
            <a:pPr algn="ctr">
              <a:spcBef>
                <a:spcPct val="50000"/>
              </a:spcBef>
            </a:pPr>
            <a:r>
              <a:rPr lang="en-US" b="0"/>
              <a:t>2</a:t>
            </a:r>
          </a:p>
        </p:txBody>
      </p:sp>
      <p:sp>
        <p:nvSpPr>
          <p:cNvPr id="162821" name="Text Box 5"/>
          <p:cNvSpPr txBox="1">
            <a:spLocks noChangeArrowheads="1"/>
          </p:cNvSpPr>
          <p:nvPr/>
        </p:nvSpPr>
        <p:spPr bwMode="auto">
          <a:xfrm>
            <a:off x="6248400" y="5562600"/>
            <a:ext cx="685800" cy="457200"/>
          </a:xfrm>
          <a:prstGeom prst="rect">
            <a:avLst/>
          </a:prstGeom>
          <a:noFill/>
          <a:ln w="9525">
            <a:noFill/>
            <a:miter lim="800000"/>
            <a:headEnd/>
            <a:tailEnd/>
          </a:ln>
        </p:spPr>
        <p:txBody>
          <a:bodyPr>
            <a:spAutoFit/>
          </a:bodyPr>
          <a:lstStyle/>
          <a:p>
            <a:pPr algn="ctr">
              <a:spcBef>
                <a:spcPct val="50000"/>
              </a:spcBef>
            </a:pPr>
            <a:r>
              <a:rPr lang="en-US" b="0"/>
              <a:t>3</a:t>
            </a:r>
          </a:p>
        </p:txBody>
      </p:sp>
      <p:sp>
        <p:nvSpPr>
          <p:cNvPr id="162822" name="Text Box 6"/>
          <p:cNvSpPr txBox="1">
            <a:spLocks noChangeArrowheads="1"/>
          </p:cNvSpPr>
          <p:nvPr/>
        </p:nvSpPr>
        <p:spPr bwMode="auto">
          <a:xfrm>
            <a:off x="763905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266247" name="slide_156.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0"/>
            <a:ext cx="304800" cy="304800"/>
          </a:xfrm>
          <a:prstGeom prst="rect">
            <a:avLst/>
          </a:prstGeom>
          <a:noFill/>
          <a:ln w="9525">
            <a:noFill/>
            <a:miter lim="800000"/>
            <a:headEnd/>
            <a:tailEnd/>
          </a:ln>
        </p:spPr>
      </p:pic>
    </p:spTree>
    <p:custDataLst>
      <p:tags r:id="rId1"/>
    </p:custDataLst>
  </p:cSld>
  <p:clrMapOvr>
    <a:masterClrMapping/>
  </p:clrMapOvr>
  <p:transition advClick="0" advTm="3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624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1707">
                <p:cTn id="7" fill="hold" display="0">
                  <p:stCondLst>
                    <p:cond delay="indefinite"/>
                  </p:stCondLst>
                  <p:endCondLst>
                    <p:cond evt="onPrev" delay="0">
                      <p:tgtEl>
                        <p:sldTgt/>
                      </p:tgtEl>
                    </p:cond>
                    <p:cond evt="onStopAudio" delay="0">
                      <p:tgtEl>
                        <p:sldTgt/>
                      </p:tgtEl>
                    </p:cond>
                  </p:endCondLst>
                </p:cTn>
                <p:tgtEl>
                  <p:spTgt spid="266247"/>
                </p:tgtEl>
              </p:cMediaNode>
            </p:audio>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42" name="Picture 3" descr="C:\Program Files\Amira-3.1.1\data\nucleosome files\AAA FINAL STRUCTURE\Animations\Picture Files\discarded_bent.jpg"/>
          <p:cNvPicPr>
            <a:picLocks noChangeAspect="1" noChangeArrowheads="1"/>
          </p:cNvPicPr>
          <p:nvPr/>
        </p:nvPicPr>
        <p:blipFill>
          <a:blip r:embed="rId6" cstate="print"/>
          <a:srcRect/>
          <a:stretch>
            <a:fillRect/>
          </a:stretch>
        </p:blipFill>
        <p:spPr bwMode="auto">
          <a:xfrm>
            <a:off x="2082800" y="985838"/>
            <a:ext cx="5008563" cy="4997450"/>
          </a:xfrm>
          <a:prstGeom prst="rect">
            <a:avLst/>
          </a:prstGeom>
          <a:noFill/>
          <a:ln w="9525">
            <a:noFill/>
            <a:miter lim="800000"/>
            <a:headEnd/>
            <a:tailEnd/>
          </a:ln>
        </p:spPr>
      </p:pic>
      <p:sp>
        <p:nvSpPr>
          <p:cNvPr id="163843" name="Text Box 4"/>
          <p:cNvSpPr txBox="1">
            <a:spLocks noChangeArrowheads="1"/>
          </p:cNvSpPr>
          <p:nvPr/>
        </p:nvSpPr>
        <p:spPr bwMode="auto">
          <a:xfrm>
            <a:off x="763905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263173" name="slide_157.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0"/>
            <a:ext cx="304800" cy="304800"/>
          </a:xfrm>
          <a:prstGeom prst="rect">
            <a:avLst/>
          </a:prstGeom>
          <a:noFill/>
          <a:ln w="9525">
            <a:noFill/>
            <a:miter lim="800000"/>
            <a:headEnd/>
            <a:tailEnd/>
          </a:ln>
        </p:spPr>
      </p:pic>
    </p:spTree>
    <p:custDataLst>
      <p:tags r:id="rId1"/>
    </p:custDataLst>
  </p:cSld>
  <p:clrMapOvr>
    <a:masterClrMapping/>
  </p:clrMapOvr>
  <p:transition advClick="0" advTm="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53" fill="hold"/>
                                        <p:tgtEl>
                                          <p:spTgt spid="26317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9268">
                <p:cTn id="7" fill="hold" display="0">
                  <p:stCondLst>
                    <p:cond delay="indefinite"/>
                  </p:stCondLst>
                  <p:endCondLst>
                    <p:cond evt="onPrev" delay="0">
                      <p:tgtEl>
                        <p:sldTgt/>
                      </p:tgtEl>
                    </p:cond>
                    <p:cond evt="onStopAudio" delay="0">
                      <p:tgtEl>
                        <p:sldTgt/>
                      </p:tgtEl>
                    </p:cond>
                  </p:endCondLst>
                </p:cTn>
                <p:tgtEl>
                  <p:spTgt spid="263173"/>
                </p:tgtEl>
              </p:cMediaNode>
            </p:audio>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1026"/>
          <p:cNvSpPr>
            <a:spLocks noGrp="1" noChangeArrowheads="1"/>
          </p:cNvSpPr>
          <p:nvPr>
            <p:ph type="title" idx="4294967295"/>
          </p:nvPr>
        </p:nvSpPr>
        <p:spPr/>
        <p:txBody>
          <a:bodyPr/>
          <a:lstStyle/>
          <a:p>
            <a:pPr eaLnBrk="1" hangingPunct="1"/>
            <a:r>
              <a:rPr lang="en-US"/>
              <a:t> </a:t>
            </a:r>
          </a:p>
        </p:txBody>
      </p:sp>
      <p:pic>
        <p:nvPicPr>
          <p:cNvPr id="164867" name="Picture 1027" descr="C:\Program Files\Amira-3.1.1\data\nucleosome files\AAA FINAL STRUCTURE\Animations\Picture Files\DNA-specs.jpg"/>
          <p:cNvPicPr>
            <a:picLocks noChangeAspect="1" noChangeArrowheads="1"/>
          </p:cNvPicPr>
          <p:nvPr/>
        </p:nvPicPr>
        <p:blipFill>
          <a:blip r:embed="rId6" cstate="print"/>
          <a:srcRect/>
          <a:stretch>
            <a:fillRect/>
          </a:stretch>
        </p:blipFill>
        <p:spPr bwMode="auto">
          <a:xfrm>
            <a:off x="2819400" y="690563"/>
            <a:ext cx="3492500" cy="5481637"/>
          </a:xfrm>
          <a:prstGeom prst="rect">
            <a:avLst/>
          </a:prstGeom>
          <a:noFill/>
          <a:ln w="9525">
            <a:noFill/>
            <a:miter lim="800000"/>
            <a:headEnd/>
            <a:tailEnd/>
          </a:ln>
        </p:spPr>
      </p:pic>
      <p:sp>
        <p:nvSpPr>
          <p:cNvPr id="164868" name="Text Box 1028"/>
          <p:cNvSpPr txBox="1">
            <a:spLocks noChangeArrowheads="1"/>
          </p:cNvSpPr>
          <p:nvPr/>
        </p:nvSpPr>
        <p:spPr bwMode="auto">
          <a:xfrm>
            <a:off x="763905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281605" name="slide_158.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9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6422" fill="hold"/>
                                        <p:tgtEl>
                                          <p:spTgt spid="28160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1707">
                <p:cTn id="7" fill="hold" display="0">
                  <p:stCondLst>
                    <p:cond delay="indefinite"/>
                  </p:stCondLst>
                  <p:endCondLst>
                    <p:cond evt="onPrev" delay="0">
                      <p:tgtEl>
                        <p:sldTgt/>
                      </p:tgtEl>
                    </p:cond>
                    <p:cond evt="onStopAudio" delay="0">
                      <p:tgtEl>
                        <p:sldTgt/>
                      </p:tgtEl>
                    </p:cond>
                  </p:endCondLst>
                </p:cTn>
                <p:tgtEl>
                  <p:spTgt spid="281605"/>
                </p:tgtEl>
              </p:cMediaNode>
            </p:audio>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890" name="Atomic model" descr="C:\Program Files\Amira-3.1.1\data\nucleosome files\AAA FINAL STRUCTURE\Animations\Picture Files\steric hindrance.GIF"/>
          <p:cNvPicPr>
            <a:picLocks noChangeAspect="1" noChangeArrowheads="1"/>
          </p:cNvPicPr>
          <p:nvPr/>
        </p:nvPicPr>
        <p:blipFill>
          <a:blip r:embed="rId6" cstate="print">
            <a:lum bright="40000" contrast="60000"/>
          </a:blip>
          <a:srcRect/>
          <a:stretch>
            <a:fillRect/>
          </a:stretch>
        </p:blipFill>
        <p:spPr bwMode="auto">
          <a:xfrm>
            <a:off x="2097088" y="793750"/>
            <a:ext cx="4949825" cy="5268913"/>
          </a:xfrm>
          <a:prstGeom prst="rect">
            <a:avLst/>
          </a:prstGeom>
          <a:noFill/>
          <a:ln w="9525">
            <a:noFill/>
            <a:miter lim="800000"/>
            <a:headEnd/>
            <a:tailEnd/>
          </a:ln>
        </p:spPr>
      </p:pic>
      <p:sp>
        <p:nvSpPr>
          <p:cNvPr id="285701" name="2H2'"/>
          <p:cNvSpPr txBox="1">
            <a:spLocks noChangeArrowheads="1"/>
          </p:cNvSpPr>
          <p:nvPr/>
        </p:nvSpPr>
        <p:spPr bwMode="auto">
          <a:xfrm rot="3600000">
            <a:off x="3671888" y="1781175"/>
            <a:ext cx="609600"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2H2'</a:t>
            </a:r>
          </a:p>
        </p:txBody>
      </p:sp>
      <p:sp>
        <p:nvSpPr>
          <p:cNvPr id="285702" name="H6"/>
          <p:cNvSpPr txBox="1">
            <a:spLocks noChangeArrowheads="1"/>
          </p:cNvSpPr>
          <p:nvPr/>
        </p:nvSpPr>
        <p:spPr bwMode="auto">
          <a:xfrm rot="-4200000">
            <a:off x="4452938" y="1814513"/>
            <a:ext cx="609600"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H6</a:t>
            </a:r>
          </a:p>
        </p:txBody>
      </p:sp>
      <p:grpSp>
        <p:nvGrpSpPr>
          <p:cNvPr id="2" name="1.6 Ang"/>
          <p:cNvGrpSpPr>
            <a:grpSpLocks/>
          </p:cNvGrpSpPr>
          <p:nvPr/>
        </p:nvGrpSpPr>
        <p:grpSpPr bwMode="auto">
          <a:xfrm>
            <a:off x="4114800" y="1066800"/>
            <a:ext cx="609600" cy="942975"/>
            <a:chOff x="2592" y="672"/>
            <a:chExt cx="384" cy="594"/>
          </a:xfrm>
        </p:grpSpPr>
        <p:sp>
          <p:nvSpPr>
            <p:cNvPr id="165896" name="Text Box 7"/>
            <p:cNvSpPr txBox="1">
              <a:spLocks noChangeArrowheads="1"/>
            </p:cNvSpPr>
            <p:nvPr/>
          </p:nvSpPr>
          <p:spPr bwMode="auto">
            <a:xfrm>
              <a:off x="2592" y="672"/>
              <a:ext cx="384" cy="198"/>
            </a:xfrm>
            <a:prstGeom prst="rect">
              <a:avLst/>
            </a:prstGeom>
            <a:noFill/>
            <a:ln w="9525">
              <a:solidFill>
                <a:schemeClr val="bg1"/>
              </a:solidFill>
              <a:miter lim="800000"/>
              <a:headEnd/>
              <a:tailEnd/>
            </a:ln>
          </p:spPr>
          <p:txBody>
            <a:bodyPr>
              <a:spAutoFit/>
            </a:bodyPr>
            <a:lstStyle/>
            <a:p>
              <a:pPr>
                <a:spcBef>
                  <a:spcPct val="50000"/>
                </a:spcBef>
              </a:pPr>
              <a:r>
                <a:rPr lang="en-US" sz="1400">
                  <a:solidFill>
                    <a:schemeClr val="bg1"/>
                  </a:solidFill>
                </a:rPr>
                <a:t>1.6 A</a:t>
              </a:r>
            </a:p>
          </p:txBody>
        </p:sp>
        <p:sp>
          <p:nvSpPr>
            <p:cNvPr id="165897" name="Line 8"/>
            <p:cNvSpPr>
              <a:spLocks noChangeShapeType="1"/>
            </p:cNvSpPr>
            <p:nvPr/>
          </p:nvSpPr>
          <p:spPr bwMode="auto">
            <a:xfrm flipH="1">
              <a:off x="2592" y="873"/>
              <a:ext cx="96" cy="288"/>
            </a:xfrm>
            <a:prstGeom prst="line">
              <a:avLst/>
            </a:prstGeom>
            <a:noFill/>
            <a:ln w="25400">
              <a:solidFill>
                <a:srgbClr val="FF00FF"/>
              </a:solidFill>
              <a:round/>
              <a:headEnd/>
              <a:tailEnd type="triangle" w="med" len="med"/>
            </a:ln>
          </p:spPr>
          <p:txBody>
            <a:bodyPr/>
            <a:lstStyle/>
            <a:p>
              <a:endParaRPr lang="en-US"/>
            </a:p>
          </p:txBody>
        </p:sp>
        <p:sp>
          <p:nvSpPr>
            <p:cNvPr id="165898" name="Line 9"/>
            <p:cNvSpPr>
              <a:spLocks noChangeShapeType="1"/>
            </p:cNvSpPr>
            <p:nvPr/>
          </p:nvSpPr>
          <p:spPr bwMode="auto">
            <a:xfrm>
              <a:off x="2880" y="882"/>
              <a:ext cx="0" cy="384"/>
            </a:xfrm>
            <a:prstGeom prst="line">
              <a:avLst/>
            </a:prstGeom>
            <a:noFill/>
            <a:ln w="25400">
              <a:solidFill>
                <a:srgbClr val="FF00FF"/>
              </a:solidFill>
              <a:round/>
              <a:headEnd/>
              <a:tailEnd type="triangle" w="med" len="med"/>
            </a:ln>
          </p:spPr>
          <p:txBody>
            <a:bodyPr/>
            <a:lstStyle/>
            <a:p>
              <a:endParaRPr lang="en-US"/>
            </a:p>
          </p:txBody>
        </p:sp>
      </p:grpSp>
      <p:sp>
        <p:nvSpPr>
          <p:cNvPr id="165894" name="Transit"/>
          <p:cNvSpPr txBox="1">
            <a:spLocks noChangeArrowheads="1"/>
          </p:cNvSpPr>
          <p:nvPr/>
        </p:nvSpPr>
        <p:spPr bwMode="auto">
          <a:xfrm>
            <a:off x="763905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285709" name="slide_159.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5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5709"/>
                                        </p:tgtEl>
                                      </p:cBhvr>
                                    </p:cmd>
                                  </p:childTnLst>
                                </p:cTn>
                              </p:par>
                              <p:par>
                                <p:cTn id="7" presetID="2" presetClass="entr" presetSubtype="8" fill="hold" grpId="0" nodeType="withEffect">
                                  <p:stCondLst>
                                    <p:cond delay="45000"/>
                                  </p:stCondLst>
                                  <p:childTnLst>
                                    <p:set>
                                      <p:cBhvr>
                                        <p:cTn id="8" dur="1" fill="hold">
                                          <p:stCondLst>
                                            <p:cond delay="0"/>
                                          </p:stCondLst>
                                        </p:cTn>
                                        <p:tgtEl>
                                          <p:spTgt spid="285701"/>
                                        </p:tgtEl>
                                        <p:attrNameLst>
                                          <p:attrName>style.visibility</p:attrName>
                                        </p:attrNameLst>
                                      </p:cBhvr>
                                      <p:to>
                                        <p:strVal val="visible"/>
                                      </p:to>
                                    </p:set>
                                    <p:anim calcmode="lin" valueType="num">
                                      <p:cBhvr additive="base">
                                        <p:cTn id="9" dur="500" fill="hold"/>
                                        <p:tgtEl>
                                          <p:spTgt spid="285701"/>
                                        </p:tgtEl>
                                        <p:attrNameLst>
                                          <p:attrName>ppt_x</p:attrName>
                                        </p:attrNameLst>
                                      </p:cBhvr>
                                      <p:tavLst>
                                        <p:tav tm="0">
                                          <p:val>
                                            <p:strVal val="0-#ppt_w/2"/>
                                          </p:val>
                                        </p:tav>
                                        <p:tav tm="100000">
                                          <p:val>
                                            <p:strVal val="#ppt_x"/>
                                          </p:val>
                                        </p:tav>
                                      </p:tavLst>
                                    </p:anim>
                                    <p:anim calcmode="lin" valueType="num">
                                      <p:cBhvr additive="base">
                                        <p:cTn id="10" dur="500" fill="hold"/>
                                        <p:tgtEl>
                                          <p:spTgt spid="285701"/>
                                        </p:tgtEl>
                                        <p:attrNameLst>
                                          <p:attrName>ppt_y</p:attrName>
                                        </p:attrNameLst>
                                      </p:cBhvr>
                                      <p:tavLst>
                                        <p:tav tm="0">
                                          <p:val>
                                            <p:strVal val="#ppt_y"/>
                                          </p:val>
                                        </p:tav>
                                        <p:tav tm="100000">
                                          <p:val>
                                            <p:strVal val="#ppt_y"/>
                                          </p:val>
                                        </p:tav>
                                      </p:tavLst>
                                    </p:anim>
                                  </p:childTnLst>
                                </p:cTn>
                              </p:par>
                              <p:par>
                                <p:cTn id="11" presetID="2" presetClass="entr" presetSubtype="2" fill="hold" grpId="0" nodeType="withEffect">
                                  <p:stCondLst>
                                    <p:cond delay="49000"/>
                                  </p:stCondLst>
                                  <p:childTnLst>
                                    <p:set>
                                      <p:cBhvr>
                                        <p:cTn id="12" dur="1" fill="hold">
                                          <p:stCondLst>
                                            <p:cond delay="0"/>
                                          </p:stCondLst>
                                        </p:cTn>
                                        <p:tgtEl>
                                          <p:spTgt spid="285702"/>
                                        </p:tgtEl>
                                        <p:attrNameLst>
                                          <p:attrName>style.visibility</p:attrName>
                                        </p:attrNameLst>
                                      </p:cBhvr>
                                      <p:to>
                                        <p:strVal val="visible"/>
                                      </p:to>
                                    </p:set>
                                    <p:anim calcmode="lin" valueType="num">
                                      <p:cBhvr additive="base">
                                        <p:cTn id="13" dur="500" fill="hold"/>
                                        <p:tgtEl>
                                          <p:spTgt spid="285702"/>
                                        </p:tgtEl>
                                        <p:attrNameLst>
                                          <p:attrName>ppt_x</p:attrName>
                                        </p:attrNameLst>
                                      </p:cBhvr>
                                      <p:tavLst>
                                        <p:tav tm="0">
                                          <p:val>
                                            <p:strVal val="1+#ppt_w/2"/>
                                          </p:val>
                                        </p:tav>
                                        <p:tav tm="100000">
                                          <p:val>
                                            <p:strVal val="#ppt_x"/>
                                          </p:val>
                                        </p:tav>
                                      </p:tavLst>
                                    </p:anim>
                                    <p:anim calcmode="lin" valueType="num">
                                      <p:cBhvr additive="base">
                                        <p:cTn id="14" dur="500" fill="hold"/>
                                        <p:tgtEl>
                                          <p:spTgt spid="285702"/>
                                        </p:tgtEl>
                                        <p:attrNameLst>
                                          <p:attrName>ppt_y</p:attrName>
                                        </p:attrNameLst>
                                      </p:cBhvr>
                                      <p:tavLst>
                                        <p:tav tm="0">
                                          <p:val>
                                            <p:strVal val="#ppt_y"/>
                                          </p:val>
                                        </p:tav>
                                        <p:tav tm="100000">
                                          <p:val>
                                            <p:strVal val="#ppt_y"/>
                                          </p:val>
                                        </p:tav>
                                      </p:tavLst>
                                    </p:anim>
                                  </p:childTnLst>
                                </p:cTn>
                              </p:par>
                              <p:par>
                                <p:cTn id="15" presetID="2" presetClass="entr" presetSubtype="1" fill="hold" nodeType="withEffect">
                                  <p:stCondLst>
                                    <p:cond delay="5100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4146">
                <p:cTn id="19" fill="hold" display="0">
                  <p:stCondLst>
                    <p:cond delay="indefinite"/>
                  </p:stCondLst>
                  <p:endCondLst>
                    <p:cond evt="onPrev" delay="0">
                      <p:tgtEl>
                        <p:sldTgt/>
                      </p:tgtEl>
                    </p:cond>
                    <p:cond evt="onStopAudio" delay="0">
                      <p:tgtEl>
                        <p:sldTgt/>
                      </p:tgtEl>
                    </p:cond>
                  </p:endCondLst>
                </p:cTn>
                <p:tgtEl>
                  <p:spTgt spid="285709"/>
                </p:tgtEl>
              </p:cMediaNode>
            </p:audio>
          </p:childTnLst>
        </p:cTn>
      </p:par>
    </p:tnLst>
    <p:bldLst>
      <p:bldP spid="285701" grpId="0" autoUpdateAnimBg="0"/>
      <p:bldP spid="285702"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3"/>
          <p:cNvSpPr txBox="1">
            <a:spLocks noChangeArrowheads="1"/>
          </p:cNvSpPr>
          <p:nvPr/>
        </p:nvSpPr>
        <p:spPr bwMode="auto">
          <a:xfrm>
            <a:off x="0" y="0"/>
            <a:ext cx="9144000" cy="5976938"/>
          </a:xfrm>
          <a:prstGeom prst="rect">
            <a:avLst/>
          </a:prstGeom>
          <a:noFill/>
          <a:ln w="9525">
            <a:noFill/>
            <a:miter lim="800000"/>
            <a:headEnd/>
            <a:tailEnd/>
          </a:ln>
        </p:spPr>
        <p:txBody>
          <a:bodyPr>
            <a:spAutoFit/>
          </a:bodyPr>
          <a:lstStyle/>
          <a:p>
            <a:pPr algn="ctr">
              <a:spcBef>
                <a:spcPct val="50000"/>
              </a:spcBef>
            </a:pPr>
            <a:endParaRPr lang="en-US" sz="800" u="sng">
              <a:solidFill>
                <a:srgbClr val="0000FF"/>
              </a:solidFill>
              <a:latin typeface="Arial Unicode MS" pitchFamily="34" charset="-128"/>
            </a:endParaRPr>
          </a:p>
          <a:p>
            <a:pPr algn="ctr">
              <a:spcBef>
                <a:spcPct val="50000"/>
              </a:spcBef>
            </a:pPr>
            <a:r>
              <a:rPr lang="en-US" sz="2800" u="sng">
                <a:solidFill>
                  <a:srgbClr val="0000FF"/>
                </a:solidFill>
                <a:latin typeface="Arial Unicode MS" pitchFamily="34" charset="-128"/>
              </a:rPr>
              <a:t>Basic Amino Acids in Nucleosome Core Particle</a:t>
            </a:r>
            <a:endParaRPr lang="en-US" sz="2800" b="0">
              <a:solidFill>
                <a:srgbClr val="0000FF"/>
              </a:solidFill>
              <a:latin typeface="Arial Unicode MS" pitchFamily="34" charset="-128"/>
              <a:ea typeface="Arial Unicode MS" pitchFamily="34" charset="-128"/>
              <a:cs typeface="Arial Unicode MS" pitchFamily="34" charset="-128"/>
            </a:endParaRPr>
          </a:p>
          <a:p>
            <a:pPr>
              <a:spcBef>
                <a:spcPct val="50000"/>
              </a:spcBef>
            </a:pPr>
            <a:r>
              <a:rPr lang="en-US" sz="800"/>
              <a:t> </a:t>
            </a:r>
            <a:endParaRPr lang="en-US" sz="800" b="0">
              <a:latin typeface="Arial Unicode MS" pitchFamily="34" charset="-128"/>
              <a:ea typeface="Arial Unicode MS" pitchFamily="34" charset="-128"/>
              <a:cs typeface="Arial Unicode MS" pitchFamily="34" charset="-128"/>
            </a:endParaRPr>
          </a:p>
          <a:p>
            <a:pPr>
              <a:spcBef>
                <a:spcPct val="50000"/>
              </a:spcBef>
            </a:pPr>
            <a:r>
              <a:rPr lang="en-US">
                <a:latin typeface="Arial Unicode MS" pitchFamily="34" charset="-128"/>
              </a:rPr>
              <a:t>                        </a:t>
            </a:r>
            <a:r>
              <a:rPr lang="en-US" sz="2000">
                <a:latin typeface="Arial Unicode MS" pitchFamily="34" charset="-128"/>
              </a:rPr>
              <a:t>Histone          Total Basic AA’s           Basic AA’s</a:t>
            </a:r>
          </a:p>
          <a:p>
            <a:pPr>
              <a:spcBef>
                <a:spcPct val="50000"/>
              </a:spcBef>
            </a:pPr>
            <a:r>
              <a:rPr lang="en-US" sz="2000">
                <a:latin typeface="Arial Unicode MS" pitchFamily="34" charset="-128"/>
              </a:rPr>
              <a:t>                             </a:t>
            </a:r>
            <a:r>
              <a:rPr lang="en-US" sz="2000" u="sng">
                <a:latin typeface="Arial Unicode MS" pitchFamily="34" charset="-128"/>
              </a:rPr>
              <a:t>Subunit</a:t>
            </a:r>
            <a:r>
              <a:rPr lang="en-US" sz="2000">
                <a:latin typeface="Arial Unicode MS" pitchFamily="34" charset="-128"/>
              </a:rPr>
              <a:t>          (</a:t>
            </a:r>
            <a:r>
              <a:rPr lang="en-US" sz="2000" u="sng">
                <a:latin typeface="Arial Unicode MS" pitchFamily="34" charset="-128"/>
              </a:rPr>
              <a:t>Arg+Lys+His)</a:t>
            </a:r>
            <a:r>
              <a:rPr lang="en-US" sz="2000">
                <a:latin typeface="Arial Unicode MS" pitchFamily="34" charset="-128"/>
              </a:rPr>
              <a:t>              </a:t>
            </a:r>
            <a:r>
              <a:rPr lang="en-US" sz="2000" u="sng">
                <a:latin typeface="Arial Unicode MS" pitchFamily="34" charset="-128"/>
              </a:rPr>
              <a:t>in Helix II</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800" b="0">
                <a:latin typeface="Arial Unicode MS" pitchFamily="34" charset="-128"/>
              </a:rPr>
              <a:t> </a:t>
            </a:r>
            <a:endParaRPr lang="en-US" sz="8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a:t>
            </a:r>
            <a:r>
              <a:rPr lang="en-US" sz="2000">
                <a:solidFill>
                  <a:srgbClr val="FF00FF"/>
                </a:solidFill>
                <a:latin typeface="Arial Unicode MS" pitchFamily="34" charset="-128"/>
              </a:rPr>
              <a:t>H3</a:t>
            </a:r>
            <a:r>
              <a:rPr lang="en-US" sz="2000" b="0">
                <a:latin typeface="Arial Unicode MS" pitchFamily="34" charset="-128"/>
              </a:rPr>
              <a:t>                        20                             0</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a:t>
            </a:r>
            <a:r>
              <a:rPr lang="en-US" sz="2000">
                <a:solidFill>
                  <a:srgbClr val="FF00FF"/>
                </a:solidFill>
                <a:latin typeface="Arial Unicode MS" pitchFamily="34" charset="-128"/>
              </a:rPr>
              <a:t>H4</a:t>
            </a:r>
            <a:r>
              <a:rPr lang="en-US" sz="2000" b="0">
                <a:latin typeface="Arial Unicode MS" pitchFamily="34" charset="-128"/>
              </a:rPr>
              <a:t>                        18                             4</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a:t>
            </a:r>
            <a:r>
              <a:rPr lang="en-US" sz="2000">
                <a:solidFill>
                  <a:srgbClr val="FF00FF"/>
                </a:solidFill>
                <a:latin typeface="Arial Unicode MS" pitchFamily="34" charset="-128"/>
              </a:rPr>
              <a:t>H2A</a:t>
            </a:r>
            <a:r>
              <a:rPr lang="en-US" sz="2000" b="0">
                <a:latin typeface="Arial Unicode MS" pitchFamily="34" charset="-128"/>
              </a:rPr>
              <a:t>                      22                             1</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a:t>
            </a:r>
            <a:r>
              <a:rPr lang="en-US" sz="2000">
                <a:solidFill>
                  <a:srgbClr val="FF00FF"/>
                </a:solidFill>
                <a:latin typeface="Arial Unicode MS" pitchFamily="34" charset="-128"/>
              </a:rPr>
              <a:t>H2B</a:t>
            </a:r>
            <a:r>
              <a:rPr lang="en-US" sz="2000" b="0">
                <a:latin typeface="Arial Unicode MS" pitchFamily="34" charset="-128"/>
              </a:rPr>
              <a:t>                      22                             4</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TOTAL:                   </a:t>
            </a:r>
            <a:r>
              <a:rPr lang="en-US" sz="2000">
                <a:latin typeface="Arial Unicode MS" pitchFamily="34" charset="-128"/>
              </a:rPr>
              <a:t>82                            </a:t>
            </a:r>
            <a:r>
              <a:rPr lang="en-US" sz="2000" b="0">
                <a:latin typeface="Arial Unicode MS" pitchFamily="34" charset="-128"/>
              </a:rPr>
              <a:t>9</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NET, 4 subunits:     </a:t>
            </a:r>
            <a:r>
              <a:rPr lang="en-US" sz="2000">
                <a:latin typeface="Arial Unicode MS" pitchFamily="34" charset="-128"/>
              </a:rPr>
              <a:t>73</a:t>
            </a:r>
            <a:r>
              <a:rPr lang="en-US" sz="2000" b="0">
                <a:latin typeface="Arial Unicode MS" pitchFamily="34" charset="-128"/>
              </a:rPr>
              <a:t> (excluding the 9 in Helix II)</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ALL 8 subunits:     </a:t>
            </a:r>
            <a:r>
              <a:rPr lang="en-US" sz="2000">
                <a:latin typeface="Arial Unicode MS" pitchFamily="34" charset="-128"/>
              </a:rPr>
              <a:t>146</a:t>
            </a:r>
            <a:r>
              <a:rPr lang="en-US" b="0">
                <a:latin typeface="Arial Unicode MS" pitchFamily="34" charset="-128"/>
              </a:rPr>
              <a:t> </a:t>
            </a:r>
          </a:p>
        </p:txBody>
      </p:sp>
      <p:grpSp>
        <p:nvGrpSpPr>
          <p:cNvPr id="2" name="Blue arrows"/>
          <p:cNvGrpSpPr>
            <a:grpSpLocks/>
          </p:cNvGrpSpPr>
          <p:nvPr/>
        </p:nvGrpSpPr>
        <p:grpSpPr bwMode="auto">
          <a:xfrm>
            <a:off x="1295400" y="2486025"/>
            <a:ext cx="914400" cy="1366838"/>
            <a:chOff x="816" y="1566"/>
            <a:chExt cx="576" cy="861"/>
          </a:xfrm>
        </p:grpSpPr>
        <p:sp>
          <p:nvSpPr>
            <p:cNvPr id="19462" name="Line 4"/>
            <p:cNvSpPr>
              <a:spLocks noChangeShapeType="1"/>
            </p:cNvSpPr>
            <p:nvPr/>
          </p:nvSpPr>
          <p:spPr bwMode="auto">
            <a:xfrm>
              <a:off x="816" y="1566"/>
              <a:ext cx="576" cy="0"/>
            </a:xfrm>
            <a:prstGeom prst="line">
              <a:avLst/>
            </a:prstGeom>
            <a:noFill/>
            <a:ln w="38100">
              <a:solidFill>
                <a:srgbClr val="0000FF"/>
              </a:solidFill>
              <a:round/>
              <a:headEnd/>
              <a:tailEnd type="triangle" w="med" len="med"/>
            </a:ln>
          </p:spPr>
          <p:txBody>
            <a:bodyPr/>
            <a:lstStyle/>
            <a:p>
              <a:endParaRPr lang="en-US"/>
            </a:p>
          </p:txBody>
        </p:sp>
        <p:sp>
          <p:nvSpPr>
            <p:cNvPr id="19463" name="Line 5"/>
            <p:cNvSpPr>
              <a:spLocks noChangeShapeType="1"/>
            </p:cNvSpPr>
            <p:nvPr/>
          </p:nvSpPr>
          <p:spPr bwMode="auto">
            <a:xfrm>
              <a:off x="816" y="1836"/>
              <a:ext cx="576" cy="0"/>
            </a:xfrm>
            <a:prstGeom prst="line">
              <a:avLst/>
            </a:prstGeom>
            <a:noFill/>
            <a:ln w="38100">
              <a:solidFill>
                <a:srgbClr val="0000FF"/>
              </a:solidFill>
              <a:round/>
              <a:headEnd/>
              <a:tailEnd type="triangle" w="med" len="med"/>
            </a:ln>
          </p:spPr>
          <p:txBody>
            <a:bodyPr/>
            <a:lstStyle/>
            <a:p>
              <a:endParaRPr lang="en-US"/>
            </a:p>
          </p:txBody>
        </p:sp>
        <p:sp>
          <p:nvSpPr>
            <p:cNvPr id="19464" name="Line 6"/>
            <p:cNvSpPr>
              <a:spLocks noChangeShapeType="1"/>
            </p:cNvSpPr>
            <p:nvPr/>
          </p:nvSpPr>
          <p:spPr bwMode="auto">
            <a:xfrm>
              <a:off x="816" y="2142"/>
              <a:ext cx="576" cy="0"/>
            </a:xfrm>
            <a:prstGeom prst="line">
              <a:avLst/>
            </a:prstGeom>
            <a:noFill/>
            <a:ln w="38100">
              <a:solidFill>
                <a:srgbClr val="0000FF"/>
              </a:solidFill>
              <a:round/>
              <a:headEnd/>
              <a:tailEnd type="triangle" w="med" len="med"/>
            </a:ln>
          </p:spPr>
          <p:txBody>
            <a:bodyPr/>
            <a:lstStyle/>
            <a:p>
              <a:endParaRPr lang="en-US"/>
            </a:p>
          </p:txBody>
        </p:sp>
        <p:sp>
          <p:nvSpPr>
            <p:cNvPr id="19465" name="Line 7"/>
            <p:cNvSpPr>
              <a:spLocks noChangeShapeType="1"/>
            </p:cNvSpPr>
            <p:nvPr/>
          </p:nvSpPr>
          <p:spPr bwMode="auto">
            <a:xfrm>
              <a:off x="816" y="2427"/>
              <a:ext cx="576" cy="0"/>
            </a:xfrm>
            <a:prstGeom prst="line">
              <a:avLst/>
            </a:prstGeom>
            <a:noFill/>
            <a:ln w="38100">
              <a:solidFill>
                <a:srgbClr val="0000FF"/>
              </a:solidFill>
              <a:round/>
              <a:headEnd/>
              <a:tailEnd type="triangle" w="med" len="med"/>
            </a:ln>
          </p:spPr>
          <p:txBody>
            <a:bodyPr/>
            <a:lstStyle/>
            <a:p>
              <a:endParaRPr lang="en-US"/>
            </a:p>
          </p:txBody>
        </p:sp>
      </p:grpSp>
      <p:pic>
        <p:nvPicPr>
          <p:cNvPr id="5129" name="slide_16.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19461" name="Text Box 10"/>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ustDataLst>
      <p:tags r:id="rId1"/>
    </p:custDataLst>
  </p:cSld>
  <p:clrMapOvr>
    <a:masterClrMapping/>
  </p:clrMapOvr>
  <p:transition advClick="0" advTm="1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275" fill="hold"/>
                                        <p:tgtEl>
                                          <p:spTgt spid="5129"/>
                                        </p:tgtEl>
                                      </p:cBhvr>
                                    </p:cmd>
                                  </p:childTnLst>
                                </p:cTn>
                              </p:par>
                              <p:par>
                                <p:cTn id="7" presetID="2" presetClass="entr" presetSubtype="8" decel="100000" fill="hold" nodeType="withEffect">
                                  <p:stCondLst>
                                    <p:cond delay="200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1000" fill="hold"/>
                                        <p:tgtEl>
                                          <p:spTgt spid="2"/>
                                        </p:tgtEl>
                                        <p:attrNameLst>
                                          <p:attrName>ppt_x</p:attrName>
                                        </p:attrNameLst>
                                      </p:cBhvr>
                                      <p:tavLst>
                                        <p:tav tm="0">
                                          <p:val>
                                            <p:strVal val="0-#ppt_w/2"/>
                                          </p:val>
                                        </p:tav>
                                        <p:tav tm="100000">
                                          <p:val>
                                            <p:strVal val="#ppt_x"/>
                                          </p:val>
                                        </p:tav>
                                      </p:tavLst>
                                    </p:anim>
                                    <p:anim calcmode="lin" valueType="num">
                                      <p:cBhvr additive="base">
                                        <p:cTn id="10" dur="1000" fill="hold"/>
                                        <p:tgtEl>
                                          <p:spTgt spid="2"/>
                                        </p:tgtEl>
                                        <p:attrNameLst>
                                          <p:attrName>ppt_y</p:attrName>
                                        </p:attrNameLst>
                                      </p:cBhvr>
                                      <p:tavLst>
                                        <p:tav tm="0">
                                          <p:val>
                                            <p:strVal val="#ppt_y"/>
                                          </p:val>
                                        </p:tav>
                                        <p:tav tm="100000">
                                          <p:val>
                                            <p:strVal val="#ppt_y"/>
                                          </p:val>
                                        </p:tav>
                                      </p:tavLst>
                                    </p:anim>
                                  </p:childTnLst>
                                </p:cTn>
                              </p:par>
                              <p:par>
                                <p:cTn id="11" presetID="10" presetClass="exit" presetSubtype="0" fill="hold" nodeType="withEffect">
                                  <p:stCondLst>
                                    <p:cond delay="6000"/>
                                  </p:stCondLst>
                                  <p:childTnLst>
                                    <p:animEffect transition="out" filter="fade">
                                      <p:cBhvr>
                                        <p:cTn id="12" dur="500"/>
                                        <p:tgtEl>
                                          <p:spTgt spid="2"/>
                                        </p:tgtEl>
                                      </p:cBhvr>
                                    </p:animEffect>
                                    <p:set>
                                      <p:cBhvr>
                                        <p:cTn id="13"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7805">
                <p:cTn id="14" fill="hold" display="0">
                  <p:stCondLst>
                    <p:cond delay="indefinite"/>
                  </p:stCondLst>
                  <p:endCondLst>
                    <p:cond evt="onPrev" delay="0">
                      <p:tgtEl>
                        <p:sldTgt/>
                      </p:tgtEl>
                    </p:cond>
                    <p:cond evt="onStopAudio" delay="0">
                      <p:tgtEl>
                        <p:sldTgt/>
                      </p:tgtEl>
                    </p:cond>
                  </p:endCondLst>
                </p:cTn>
                <p:tgtEl>
                  <p:spTgt spid="5129"/>
                </p:tgtEl>
              </p:cMediaNode>
            </p:audio>
          </p:childTnLst>
        </p:cTn>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914" name="Picture 3" descr="C:\Program Files\Amira-3.1.1\data\nucleosome files\AAA FINAL STRUCTURE\Animations\Picture Files\steric hindrance.GIF"/>
          <p:cNvPicPr>
            <a:picLocks noChangeAspect="1" noChangeArrowheads="1"/>
          </p:cNvPicPr>
          <p:nvPr/>
        </p:nvPicPr>
        <p:blipFill>
          <a:blip r:embed="rId6" cstate="print">
            <a:lum bright="40000" contrast="60000"/>
          </a:blip>
          <a:srcRect/>
          <a:stretch>
            <a:fillRect/>
          </a:stretch>
        </p:blipFill>
        <p:spPr bwMode="auto">
          <a:xfrm>
            <a:off x="2097088" y="793750"/>
            <a:ext cx="4949825" cy="5268913"/>
          </a:xfrm>
          <a:prstGeom prst="rect">
            <a:avLst/>
          </a:prstGeom>
          <a:noFill/>
          <a:ln w="9525">
            <a:noFill/>
            <a:miter lim="800000"/>
            <a:headEnd/>
            <a:tailEnd/>
          </a:ln>
        </p:spPr>
      </p:pic>
      <p:sp>
        <p:nvSpPr>
          <p:cNvPr id="166915" name="Text Box 4"/>
          <p:cNvSpPr txBox="1">
            <a:spLocks noChangeArrowheads="1"/>
          </p:cNvSpPr>
          <p:nvPr/>
        </p:nvSpPr>
        <p:spPr bwMode="auto">
          <a:xfrm rot="3600000">
            <a:off x="3671888" y="1781175"/>
            <a:ext cx="609600"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2H2'</a:t>
            </a:r>
          </a:p>
        </p:txBody>
      </p:sp>
      <p:sp>
        <p:nvSpPr>
          <p:cNvPr id="166916" name="Text Box 5"/>
          <p:cNvSpPr txBox="1">
            <a:spLocks noChangeArrowheads="1"/>
          </p:cNvSpPr>
          <p:nvPr/>
        </p:nvSpPr>
        <p:spPr bwMode="auto">
          <a:xfrm rot="-4200000">
            <a:off x="4452938" y="1814513"/>
            <a:ext cx="609600" cy="304800"/>
          </a:xfrm>
          <a:prstGeom prst="rect">
            <a:avLst/>
          </a:prstGeom>
          <a:noFill/>
          <a:ln w="9525">
            <a:noFill/>
            <a:miter lim="800000"/>
            <a:headEnd/>
            <a:tailEnd/>
          </a:ln>
        </p:spPr>
        <p:txBody>
          <a:bodyPr>
            <a:spAutoFit/>
          </a:bodyPr>
          <a:lstStyle/>
          <a:p>
            <a:pPr>
              <a:spcBef>
                <a:spcPct val="50000"/>
              </a:spcBef>
            </a:pPr>
            <a:r>
              <a:rPr lang="en-US" sz="1400">
                <a:solidFill>
                  <a:schemeClr val="bg1"/>
                </a:solidFill>
              </a:rPr>
              <a:t>H6</a:t>
            </a:r>
          </a:p>
        </p:txBody>
      </p:sp>
      <p:sp>
        <p:nvSpPr>
          <p:cNvPr id="166917" name="Text Box 10"/>
          <p:cNvSpPr txBox="1">
            <a:spLocks noChangeArrowheads="1"/>
          </p:cNvSpPr>
          <p:nvPr/>
        </p:nvSpPr>
        <p:spPr bwMode="auto">
          <a:xfrm>
            <a:off x="7639050"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287755" name="slide_160.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
        <p:nvSpPr>
          <p:cNvPr id="287758" name="Pyr distances"/>
          <p:cNvSpPr txBox="1">
            <a:spLocks noChangeArrowheads="1"/>
          </p:cNvSpPr>
          <p:nvPr/>
        </p:nvSpPr>
        <p:spPr bwMode="auto">
          <a:xfrm>
            <a:off x="4286250" y="3384550"/>
            <a:ext cx="1109663" cy="730250"/>
          </a:xfrm>
          <a:prstGeom prst="rect">
            <a:avLst/>
          </a:prstGeom>
          <a:noFill/>
          <a:ln w="9525">
            <a:noFill/>
            <a:miter lim="800000"/>
            <a:headEnd/>
            <a:tailEnd/>
          </a:ln>
        </p:spPr>
        <p:txBody>
          <a:bodyPr>
            <a:spAutoFit/>
          </a:bodyPr>
          <a:lstStyle/>
          <a:p>
            <a:pPr algn="ctr">
              <a:spcBef>
                <a:spcPct val="50000"/>
              </a:spcBef>
            </a:pPr>
            <a:r>
              <a:rPr lang="en-US" sz="1400">
                <a:solidFill>
                  <a:srgbClr val="FF00FF"/>
                </a:solidFill>
              </a:rPr>
              <a:t>(Pyrimidine</a:t>
            </a:r>
            <a:br>
              <a:rPr lang="en-US" sz="1400">
                <a:solidFill>
                  <a:srgbClr val="FF00FF"/>
                </a:solidFill>
              </a:rPr>
            </a:br>
            <a:r>
              <a:rPr lang="en-US" sz="1400">
                <a:solidFill>
                  <a:srgbClr val="FF00FF"/>
                </a:solidFill>
              </a:rPr>
              <a:t>distances</a:t>
            </a:r>
            <a:br>
              <a:rPr lang="en-US" sz="1400">
                <a:solidFill>
                  <a:srgbClr val="FF00FF"/>
                </a:solidFill>
              </a:rPr>
            </a:br>
            <a:r>
              <a:rPr lang="en-US" sz="1400">
                <a:solidFill>
                  <a:srgbClr val="FF00FF"/>
                </a:solidFill>
              </a:rPr>
              <a:t>OK)</a:t>
            </a:r>
          </a:p>
        </p:txBody>
      </p:sp>
      <p:grpSp>
        <p:nvGrpSpPr>
          <p:cNvPr id="166920" name="Group 15"/>
          <p:cNvGrpSpPr>
            <a:grpSpLocks/>
          </p:cNvGrpSpPr>
          <p:nvPr/>
        </p:nvGrpSpPr>
        <p:grpSpPr bwMode="auto">
          <a:xfrm>
            <a:off x="4114800" y="1066800"/>
            <a:ext cx="609600" cy="942975"/>
            <a:chOff x="2592" y="672"/>
            <a:chExt cx="384" cy="594"/>
          </a:xfrm>
        </p:grpSpPr>
        <p:sp>
          <p:nvSpPr>
            <p:cNvPr id="166921" name="Text Box 16"/>
            <p:cNvSpPr txBox="1">
              <a:spLocks noChangeArrowheads="1"/>
            </p:cNvSpPr>
            <p:nvPr/>
          </p:nvSpPr>
          <p:spPr bwMode="auto">
            <a:xfrm>
              <a:off x="2592" y="672"/>
              <a:ext cx="384" cy="198"/>
            </a:xfrm>
            <a:prstGeom prst="rect">
              <a:avLst/>
            </a:prstGeom>
            <a:noFill/>
            <a:ln w="9525">
              <a:solidFill>
                <a:schemeClr val="bg1"/>
              </a:solidFill>
              <a:miter lim="800000"/>
              <a:headEnd/>
              <a:tailEnd/>
            </a:ln>
          </p:spPr>
          <p:txBody>
            <a:bodyPr>
              <a:spAutoFit/>
            </a:bodyPr>
            <a:lstStyle/>
            <a:p>
              <a:pPr>
                <a:spcBef>
                  <a:spcPct val="50000"/>
                </a:spcBef>
              </a:pPr>
              <a:r>
                <a:rPr lang="en-US" sz="1400">
                  <a:solidFill>
                    <a:schemeClr val="bg1"/>
                  </a:solidFill>
                </a:rPr>
                <a:t>1.6 A</a:t>
              </a:r>
            </a:p>
          </p:txBody>
        </p:sp>
        <p:sp>
          <p:nvSpPr>
            <p:cNvPr id="166922" name="Line 17"/>
            <p:cNvSpPr>
              <a:spLocks noChangeShapeType="1"/>
            </p:cNvSpPr>
            <p:nvPr/>
          </p:nvSpPr>
          <p:spPr bwMode="auto">
            <a:xfrm flipH="1">
              <a:off x="2592" y="873"/>
              <a:ext cx="96" cy="288"/>
            </a:xfrm>
            <a:prstGeom prst="line">
              <a:avLst/>
            </a:prstGeom>
            <a:noFill/>
            <a:ln w="25400">
              <a:solidFill>
                <a:srgbClr val="FF00FF"/>
              </a:solidFill>
              <a:round/>
              <a:headEnd/>
              <a:tailEnd type="triangle" w="med" len="med"/>
            </a:ln>
          </p:spPr>
          <p:txBody>
            <a:bodyPr/>
            <a:lstStyle/>
            <a:p>
              <a:endParaRPr lang="en-US"/>
            </a:p>
          </p:txBody>
        </p:sp>
        <p:sp>
          <p:nvSpPr>
            <p:cNvPr id="166923" name="Line 18"/>
            <p:cNvSpPr>
              <a:spLocks noChangeShapeType="1"/>
            </p:cNvSpPr>
            <p:nvPr/>
          </p:nvSpPr>
          <p:spPr bwMode="auto">
            <a:xfrm>
              <a:off x="2880" y="882"/>
              <a:ext cx="0" cy="384"/>
            </a:xfrm>
            <a:prstGeom prst="line">
              <a:avLst/>
            </a:prstGeom>
            <a:noFill/>
            <a:ln w="25400">
              <a:solidFill>
                <a:srgbClr val="FF00FF"/>
              </a:solidFill>
              <a:round/>
              <a:headEnd/>
              <a:tailEnd type="triangle" w="med" len="med"/>
            </a:ln>
          </p:spPr>
          <p:txBody>
            <a:bodyPr/>
            <a:lstStyle/>
            <a:p>
              <a:endParaRPr lang="en-US"/>
            </a:p>
          </p:txBody>
        </p:sp>
      </p:grpSp>
    </p:spTree>
    <p:custDataLst>
      <p:tags r:id="rId1"/>
    </p:custDataLst>
  </p:cSld>
  <p:clrMapOvr>
    <a:masterClrMapping/>
  </p:clrMapOvr>
  <p:transition advClick="0" advTm="6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7755"/>
                                        </p:tgtEl>
                                      </p:cBhvr>
                                    </p:cmd>
                                  </p:childTnLst>
                                </p:cTn>
                              </p:par>
                              <p:par>
                                <p:cTn id="7" presetID="2" presetClass="entr" presetSubtype="8" fill="hold" grpId="0" nodeType="withEffect">
                                  <p:stCondLst>
                                    <p:cond delay="49000"/>
                                  </p:stCondLst>
                                  <p:childTnLst>
                                    <p:set>
                                      <p:cBhvr>
                                        <p:cTn id="8" dur="1" fill="hold">
                                          <p:stCondLst>
                                            <p:cond delay="0"/>
                                          </p:stCondLst>
                                        </p:cTn>
                                        <p:tgtEl>
                                          <p:spTgt spid="287758"/>
                                        </p:tgtEl>
                                        <p:attrNameLst>
                                          <p:attrName>style.visibility</p:attrName>
                                        </p:attrNameLst>
                                      </p:cBhvr>
                                      <p:to>
                                        <p:strVal val="visible"/>
                                      </p:to>
                                    </p:set>
                                    <p:anim calcmode="lin" valueType="num">
                                      <p:cBhvr additive="base">
                                        <p:cTn id="9" dur="500" fill="hold"/>
                                        <p:tgtEl>
                                          <p:spTgt spid="287758"/>
                                        </p:tgtEl>
                                        <p:attrNameLst>
                                          <p:attrName>ppt_x</p:attrName>
                                        </p:attrNameLst>
                                      </p:cBhvr>
                                      <p:tavLst>
                                        <p:tav tm="0">
                                          <p:val>
                                            <p:strVal val="0-#ppt_w/2"/>
                                          </p:val>
                                        </p:tav>
                                        <p:tav tm="100000">
                                          <p:val>
                                            <p:strVal val="#ppt_x"/>
                                          </p:val>
                                        </p:tav>
                                      </p:tavLst>
                                    </p:anim>
                                    <p:anim calcmode="lin" valueType="num">
                                      <p:cBhvr additive="base">
                                        <p:cTn id="10" dur="500" fill="hold"/>
                                        <p:tgtEl>
                                          <p:spTgt spid="2877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9024">
                <p:cTn id="11" fill="hold" display="0">
                  <p:stCondLst>
                    <p:cond delay="indefinite"/>
                  </p:stCondLst>
                  <p:endCondLst>
                    <p:cond evt="onPrev" delay="0">
                      <p:tgtEl>
                        <p:sldTgt/>
                      </p:tgtEl>
                    </p:cond>
                    <p:cond evt="onStopAudio" delay="0">
                      <p:tgtEl>
                        <p:sldTgt/>
                      </p:tgtEl>
                    </p:cond>
                  </p:endCondLst>
                </p:cTn>
                <p:tgtEl>
                  <p:spTgt spid="287755"/>
                </p:tgtEl>
              </p:cMediaNode>
            </p:audio>
          </p:childTnLst>
        </p:cTn>
      </p:par>
    </p:tnLst>
    <p:bldLst>
      <p:bldP spid="287758" grpId="0" autoUpdateAnimBg="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7938" name="Chart" descr="C:\Program Files\Amira-3.1.1\data\nucleosome files\AAA FINAL STRUCTURE\Animations\Picture Files\Table-I.jpg"/>
          <p:cNvPicPr>
            <a:picLocks noChangeAspect="1" noChangeArrowheads="1"/>
          </p:cNvPicPr>
          <p:nvPr/>
        </p:nvPicPr>
        <p:blipFill>
          <a:blip r:embed="rId6" cstate="print"/>
          <a:srcRect/>
          <a:stretch>
            <a:fillRect/>
          </a:stretch>
        </p:blipFill>
        <p:spPr bwMode="auto">
          <a:xfrm>
            <a:off x="3170238" y="762000"/>
            <a:ext cx="2803525" cy="4803775"/>
          </a:xfrm>
          <a:prstGeom prst="rect">
            <a:avLst/>
          </a:prstGeom>
          <a:noFill/>
          <a:ln w="9525">
            <a:noFill/>
            <a:miter lim="800000"/>
            <a:headEnd/>
            <a:tailEnd/>
          </a:ln>
        </p:spPr>
      </p:pic>
      <p:sp>
        <p:nvSpPr>
          <p:cNvPr id="167939" name="Caption"/>
          <p:cNvSpPr txBox="1">
            <a:spLocks noChangeArrowheads="1"/>
          </p:cNvSpPr>
          <p:nvPr/>
        </p:nvSpPr>
        <p:spPr bwMode="auto">
          <a:xfrm>
            <a:off x="1281113" y="6019800"/>
            <a:ext cx="6705600" cy="457200"/>
          </a:xfrm>
          <a:prstGeom prst="rect">
            <a:avLst/>
          </a:prstGeom>
          <a:noFill/>
          <a:ln w="9525">
            <a:noFill/>
            <a:miter lim="800000"/>
            <a:headEnd/>
            <a:tailEnd/>
          </a:ln>
        </p:spPr>
        <p:txBody>
          <a:bodyPr>
            <a:spAutoFit/>
          </a:bodyPr>
          <a:lstStyle/>
          <a:p>
            <a:pPr algn="ctr">
              <a:spcBef>
                <a:spcPct val="50000"/>
              </a:spcBef>
            </a:pPr>
            <a:r>
              <a:rPr lang="en-US" b="0"/>
              <a:t>Table I.  Detailed specifications of DNA structure</a:t>
            </a:r>
          </a:p>
        </p:txBody>
      </p:sp>
      <p:sp>
        <p:nvSpPr>
          <p:cNvPr id="277663" name="Arrow, O3'-P"/>
          <p:cNvSpPr>
            <a:spLocks noChangeShapeType="1"/>
          </p:cNvSpPr>
          <p:nvPr/>
        </p:nvSpPr>
        <p:spPr bwMode="auto">
          <a:xfrm>
            <a:off x="1981200" y="2362200"/>
            <a:ext cx="1143000" cy="0"/>
          </a:xfrm>
          <a:prstGeom prst="line">
            <a:avLst/>
          </a:prstGeom>
          <a:noFill/>
          <a:ln w="25400">
            <a:solidFill>
              <a:schemeClr val="tx1"/>
            </a:solidFill>
            <a:round/>
            <a:headEnd/>
            <a:tailEnd type="triangle" w="med" len="med"/>
          </a:ln>
        </p:spPr>
        <p:txBody>
          <a:bodyPr/>
          <a:lstStyle/>
          <a:p>
            <a:endParaRPr lang="en-US"/>
          </a:p>
        </p:txBody>
      </p:sp>
      <p:sp>
        <p:nvSpPr>
          <p:cNvPr id="277664" name="Arrow, O3'-P-O5'"/>
          <p:cNvSpPr>
            <a:spLocks noChangeShapeType="1"/>
          </p:cNvSpPr>
          <p:nvPr/>
        </p:nvSpPr>
        <p:spPr bwMode="auto">
          <a:xfrm>
            <a:off x="1981200" y="3871913"/>
            <a:ext cx="1143000" cy="0"/>
          </a:xfrm>
          <a:prstGeom prst="line">
            <a:avLst/>
          </a:prstGeom>
          <a:noFill/>
          <a:ln w="25400">
            <a:solidFill>
              <a:schemeClr val="tx1"/>
            </a:solidFill>
            <a:round/>
            <a:headEnd/>
            <a:tailEnd type="triangle" w="med" len="med"/>
          </a:ln>
        </p:spPr>
        <p:txBody>
          <a:bodyPr/>
          <a:lstStyle/>
          <a:p>
            <a:endParaRPr lang="en-US"/>
          </a:p>
        </p:txBody>
      </p:sp>
      <p:sp>
        <p:nvSpPr>
          <p:cNvPr id="167942" name="Text Box 161"/>
          <p:cNvSpPr txBox="1">
            <a:spLocks noChangeArrowheads="1"/>
          </p:cNvSpPr>
          <p:nvPr/>
        </p:nvSpPr>
        <p:spPr bwMode="auto">
          <a:xfrm>
            <a:off x="7624763"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277666" name="slide_161.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39356" y="0"/>
            <a:ext cx="304800" cy="304800"/>
          </a:xfrm>
          <a:prstGeom prst="rect">
            <a:avLst/>
          </a:prstGeom>
          <a:noFill/>
          <a:ln w="9525">
            <a:noFill/>
            <a:miter lim="800000"/>
            <a:headEnd/>
            <a:tailEnd/>
          </a:ln>
        </p:spPr>
      </p:pic>
    </p:spTree>
    <p:custDataLst>
      <p:tags r:id="rId1"/>
    </p:custDataLst>
  </p:cSld>
  <p:clrMapOvr>
    <a:masterClrMapping/>
  </p:clrMapOvr>
  <p:transition advClick="0" advTm="7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7666"/>
                                        </p:tgtEl>
                                      </p:cBhvr>
                                    </p:cmd>
                                  </p:childTnLst>
                                </p:cTn>
                              </p:par>
                              <p:par>
                                <p:cTn id="7" presetID="2" presetClass="entr" presetSubtype="8" fill="hold" grpId="0" nodeType="withEffect">
                                  <p:stCondLst>
                                    <p:cond delay="8000"/>
                                  </p:stCondLst>
                                  <p:childTnLst>
                                    <p:set>
                                      <p:cBhvr>
                                        <p:cTn id="8" dur="1" fill="hold">
                                          <p:stCondLst>
                                            <p:cond delay="0"/>
                                          </p:stCondLst>
                                        </p:cTn>
                                        <p:tgtEl>
                                          <p:spTgt spid="277663"/>
                                        </p:tgtEl>
                                        <p:attrNameLst>
                                          <p:attrName>style.visibility</p:attrName>
                                        </p:attrNameLst>
                                      </p:cBhvr>
                                      <p:to>
                                        <p:strVal val="visible"/>
                                      </p:to>
                                    </p:set>
                                    <p:anim calcmode="lin" valueType="num">
                                      <p:cBhvr additive="base">
                                        <p:cTn id="9" dur="500" fill="hold"/>
                                        <p:tgtEl>
                                          <p:spTgt spid="277663"/>
                                        </p:tgtEl>
                                        <p:attrNameLst>
                                          <p:attrName>ppt_x</p:attrName>
                                        </p:attrNameLst>
                                      </p:cBhvr>
                                      <p:tavLst>
                                        <p:tav tm="0">
                                          <p:val>
                                            <p:strVal val="0-#ppt_w/2"/>
                                          </p:val>
                                        </p:tav>
                                        <p:tav tm="100000">
                                          <p:val>
                                            <p:strVal val="#ppt_x"/>
                                          </p:val>
                                        </p:tav>
                                      </p:tavLst>
                                    </p:anim>
                                    <p:anim calcmode="lin" valueType="num">
                                      <p:cBhvr additive="base">
                                        <p:cTn id="10" dur="500" fill="hold"/>
                                        <p:tgtEl>
                                          <p:spTgt spid="277663"/>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18000"/>
                                  </p:stCondLst>
                                  <p:childTnLst>
                                    <p:set>
                                      <p:cBhvr>
                                        <p:cTn id="12" dur="1" fill="hold">
                                          <p:stCondLst>
                                            <p:cond delay="0"/>
                                          </p:stCondLst>
                                        </p:cTn>
                                        <p:tgtEl>
                                          <p:spTgt spid="277664"/>
                                        </p:tgtEl>
                                        <p:attrNameLst>
                                          <p:attrName>style.visibility</p:attrName>
                                        </p:attrNameLst>
                                      </p:cBhvr>
                                      <p:to>
                                        <p:strVal val="visible"/>
                                      </p:to>
                                    </p:set>
                                    <p:anim calcmode="lin" valueType="num">
                                      <p:cBhvr additive="base">
                                        <p:cTn id="13" dur="500" fill="hold"/>
                                        <p:tgtEl>
                                          <p:spTgt spid="277664"/>
                                        </p:tgtEl>
                                        <p:attrNameLst>
                                          <p:attrName>ppt_x</p:attrName>
                                        </p:attrNameLst>
                                      </p:cBhvr>
                                      <p:tavLst>
                                        <p:tav tm="0">
                                          <p:val>
                                            <p:strVal val="0-#ppt_w/2"/>
                                          </p:val>
                                        </p:tav>
                                        <p:tav tm="100000">
                                          <p:val>
                                            <p:strVal val="#ppt_x"/>
                                          </p:val>
                                        </p:tav>
                                      </p:tavLst>
                                    </p:anim>
                                    <p:anim calcmode="lin" valueType="num">
                                      <p:cBhvr additive="base">
                                        <p:cTn id="14" dur="500" fill="hold"/>
                                        <p:tgtEl>
                                          <p:spTgt spid="2776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96341">
                <p:cTn id="15" fill="hold" display="0">
                  <p:stCondLst>
                    <p:cond delay="indefinite"/>
                  </p:stCondLst>
                  <p:endCondLst>
                    <p:cond evt="onPrev" delay="0">
                      <p:tgtEl>
                        <p:sldTgt/>
                      </p:tgtEl>
                    </p:cond>
                    <p:cond evt="onStopAudio" delay="0">
                      <p:tgtEl>
                        <p:sldTgt/>
                      </p:tgtEl>
                    </p:cond>
                  </p:endCondLst>
                </p:cTn>
                <p:tgtEl>
                  <p:spTgt spid="277666"/>
                </p:tgtEl>
              </p:cMediaNode>
            </p:audio>
          </p:childTnLst>
        </p:cTn>
      </p:par>
    </p:tnLst>
    <p:bldLst>
      <p:bldP spid="277663" grpId="0" animBg="1"/>
      <p:bldP spid="277664" grpId="0" animBg="1"/>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8962" name="Picture 2" descr="C:\Program Files\Amira-3.1.1\data\nucleosome files\AAA FINAL STRUCTURE\Animations\Picture Files\beta-sheet-specs10.jpg"/>
          <p:cNvPicPr>
            <a:picLocks noChangeAspect="1" noChangeArrowheads="1"/>
          </p:cNvPicPr>
          <p:nvPr/>
        </p:nvPicPr>
        <p:blipFill>
          <a:blip r:embed="rId6" cstate="print"/>
          <a:srcRect/>
          <a:stretch>
            <a:fillRect/>
          </a:stretch>
        </p:blipFill>
        <p:spPr bwMode="auto">
          <a:xfrm>
            <a:off x="990600" y="80963"/>
            <a:ext cx="7162800" cy="6691312"/>
          </a:xfrm>
          <a:prstGeom prst="rect">
            <a:avLst/>
          </a:prstGeom>
          <a:noFill/>
          <a:ln w="9525">
            <a:noFill/>
            <a:miter lim="800000"/>
            <a:headEnd/>
            <a:tailEnd/>
          </a:ln>
        </p:spPr>
      </p:pic>
      <p:sp>
        <p:nvSpPr>
          <p:cNvPr id="168963" name="Text Box 3"/>
          <p:cNvSpPr txBox="1">
            <a:spLocks noChangeArrowheads="1"/>
          </p:cNvSpPr>
          <p:nvPr/>
        </p:nvSpPr>
        <p:spPr bwMode="auto">
          <a:xfrm>
            <a:off x="7624763"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297988" name="slide_162.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8763000" y="6477000"/>
            <a:ext cx="304800" cy="304800"/>
          </a:xfrm>
          <a:prstGeom prst="rect">
            <a:avLst/>
          </a:prstGeom>
          <a:noFill/>
          <a:ln w="9525">
            <a:noFill/>
            <a:miter lim="800000"/>
            <a:headEnd/>
            <a:tailEnd/>
          </a:ln>
        </p:spPr>
      </p:pic>
    </p:spTree>
    <p:custDataLst>
      <p:tags r:id="rId1"/>
    </p:custDataLst>
  </p:cSld>
  <p:clrMapOvr>
    <a:masterClrMapping/>
  </p:clrMapOvr>
  <p:transition advClick="0" advTm="1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798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5122">
                <p:cTn id="7" fill="hold" display="0">
                  <p:stCondLst>
                    <p:cond delay="indefinite"/>
                  </p:stCondLst>
                  <p:endCondLst>
                    <p:cond evt="onPrev" delay="0">
                      <p:tgtEl>
                        <p:sldTgt/>
                      </p:tgtEl>
                    </p:cond>
                    <p:cond evt="onStopAudio" delay="0">
                      <p:tgtEl>
                        <p:sldTgt/>
                      </p:tgtEl>
                    </p:cond>
                  </p:endCondLst>
                </p:cTn>
                <p:tgtEl>
                  <p:spTgt spid="297988"/>
                </p:tgtEl>
              </p:cMediaNode>
            </p:audio>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986" name="Mol models" descr="C:\Program Files\Amira-3.1.1\data\nucleosome files\AAA FINAL STRUCTURE\Animations\Picture Files\beta-sheet-specs10.jpg"/>
          <p:cNvPicPr>
            <a:picLocks noChangeAspect="1" noChangeArrowheads="1"/>
          </p:cNvPicPr>
          <p:nvPr/>
        </p:nvPicPr>
        <p:blipFill>
          <a:blip r:embed="rId6" cstate="print"/>
          <a:srcRect/>
          <a:stretch>
            <a:fillRect/>
          </a:stretch>
        </p:blipFill>
        <p:spPr bwMode="auto">
          <a:xfrm>
            <a:off x="990600" y="80963"/>
            <a:ext cx="7162800" cy="6691312"/>
          </a:xfrm>
          <a:prstGeom prst="rect">
            <a:avLst/>
          </a:prstGeom>
          <a:noFill/>
          <a:ln w="9525">
            <a:noFill/>
            <a:miter lim="800000"/>
            <a:headEnd/>
            <a:tailEnd/>
          </a:ln>
        </p:spPr>
      </p:pic>
      <p:grpSp>
        <p:nvGrpSpPr>
          <p:cNvPr id="2" name="2 purple boxes"/>
          <p:cNvGrpSpPr>
            <a:grpSpLocks/>
          </p:cNvGrpSpPr>
          <p:nvPr/>
        </p:nvGrpSpPr>
        <p:grpSpPr bwMode="auto">
          <a:xfrm>
            <a:off x="1295400" y="1752600"/>
            <a:ext cx="3062288" cy="2905125"/>
            <a:chOff x="816" y="1104"/>
            <a:chExt cx="1929" cy="1830"/>
          </a:xfrm>
        </p:grpSpPr>
        <p:sp>
          <p:nvSpPr>
            <p:cNvPr id="169990" name="Text Box 3"/>
            <p:cNvSpPr txBox="1">
              <a:spLocks noChangeArrowheads="1"/>
            </p:cNvSpPr>
            <p:nvPr/>
          </p:nvSpPr>
          <p:spPr bwMode="auto">
            <a:xfrm>
              <a:off x="816" y="1104"/>
              <a:ext cx="864" cy="312"/>
            </a:xfrm>
            <a:prstGeom prst="rect">
              <a:avLst/>
            </a:prstGeom>
            <a:noFill/>
            <a:ln w="38100">
              <a:solidFill>
                <a:srgbClr val="FF00FF"/>
              </a:solidFill>
              <a:miter lim="800000"/>
              <a:headEnd/>
              <a:tailEnd/>
            </a:ln>
          </p:spPr>
          <p:txBody>
            <a:bodyPr>
              <a:spAutoFit/>
            </a:bodyPr>
            <a:lstStyle/>
            <a:p>
              <a:pPr>
                <a:spcBef>
                  <a:spcPct val="50000"/>
                </a:spcBef>
              </a:pPr>
              <a:r>
                <a:rPr lang="en-US" b="0" i="1"/>
                <a:t> </a:t>
              </a:r>
            </a:p>
          </p:txBody>
        </p:sp>
        <p:sp>
          <p:nvSpPr>
            <p:cNvPr id="169991" name="Text Box 4"/>
            <p:cNvSpPr txBox="1">
              <a:spLocks noChangeArrowheads="1"/>
            </p:cNvSpPr>
            <p:nvPr/>
          </p:nvSpPr>
          <p:spPr bwMode="auto">
            <a:xfrm>
              <a:off x="1881" y="2622"/>
              <a:ext cx="864" cy="312"/>
            </a:xfrm>
            <a:prstGeom prst="rect">
              <a:avLst/>
            </a:prstGeom>
            <a:noFill/>
            <a:ln w="38100">
              <a:solidFill>
                <a:srgbClr val="FF00FF"/>
              </a:solidFill>
              <a:miter lim="800000"/>
              <a:headEnd/>
              <a:tailEnd/>
            </a:ln>
          </p:spPr>
          <p:txBody>
            <a:bodyPr>
              <a:spAutoFit/>
            </a:bodyPr>
            <a:lstStyle/>
            <a:p>
              <a:pPr>
                <a:spcBef>
                  <a:spcPct val="50000"/>
                </a:spcBef>
              </a:pPr>
              <a:r>
                <a:rPr lang="en-US" b="0" i="1"/>
                <a:t> </a:t>
              </a:r>
            </a:p>
          </p:txBody>
        </p:sp>
      </p:grpSp>
      <p:sp>
        <p:nvSpPr>
          <p:cNvPr id="169988" name="Transit"/>
          <p:cNvSpPr txBox="1">
            <a:spLocks noChangeArrowheads="1"/>
          </p:cNvSpPr>
          <p:nvPr/>
        </p:nvSpPr>
        <p:spPr bwMode="auto">
          <a:xfrm>
            <a:off x="7624763"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280585" name="slide_163.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8763000" y="6477000"/>
            <a:ext cx="304800" cy="304800"/>
          </a:xfrm>
          <a:prstGeom prst="rect">
            <a:avLst/>
          </a:prstGeom>
          <a:noFill/>
          <a:ln w="9525">
            <a:noFill/>
            <a:miter lim="800000"/>
            <a:headEnd/>
            <a:tailEnd/>
          </a:ln>
        </p:spPr>
      </p:pic>
    </p:spTree>
    <p:custDataLst>
      <p:tags r:id="rId1"/>
    </p:custDataLst>
  </p:cSld>
  <p:clrMapOvr>
    <a:masterClrMapping/>
  </p:clrMapOvr>
  <p:transition advClick="0" advTm="2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580" fill="hold"/>
                                        <p:tgtEl>
                                          <p:spTgt spid="280585"/>
                                        </p:tgtEl>
                                      </p:cBhvr>
                                    </p:cmd>
                                  </p:childTnLst>
                                </p:cTn>
                              </p:par>
                              <p:par>
                                <p:cTn id="7" presetID="2" presetClass="entr" presetSubtype="8" fill="hold" nodeType="withEffect">
                                  <p:stCondLst>
                                    <p:cond delay="1700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0-#ppt_w/2"/>
                                          </p:val>
                                        </p:tav>
                                        <p:tav tm="100000">
                                          <p:val>
                                            <p:strVal val="#ppt_x"/>
                                          </p:val>
                                        </p:tav>
                                      </p:tavLst>
                                    </p:anim>
                                    <p:anim calcmode="lin" valueType="num">
                                      <p:cBhvr additive="base">
                                        <p:cTn id="10"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1" fill="hold" display="0">
                  <p:stCondLst>
                    <p:cond delay="indefinite"/>
                  </p:stCondLst>
                  <p:endCondLst>
                    <p:cond evt="onPrev" delay="0">
                      <p:tgtEl>
                        <p:sldTgt/>
                      </p:tgtEl>
                    </p:cond>
                    <p:cond evt="onStopAudio" delay="0">
                      <p:tgtEl>
                        <p:sldTgt/>
                      </p:tgtEl>
                    </p:cond>
                  </p:endCondLst>
                </p:cTn>
                <p:tgtEl>
                  <p:spTgt spid="280585"/>
                </p:tgtEl>
              </p:cMediaNode>
            </p:audio>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010" name="Picture 2" descr="C:\Program Files\Amira-3.1.1\data\nucleosome files\AAA FINAL STRUCTURE\Animations\Picture Files\beta-sheet-specs10.jpg"/>
          <p:cNvPicPr>
            <a:picLocks noChangeAspect="1" noChangeArrowheads="1"/>
          </p:cNvPicPr>
          <p:nvPr/>
        </p:nvPicPr>
        <p:blipFill>
          <a:blip r:embed="rId6" cstate="print"/>
          <a:srcRect/>
          <a:stretch>
            <a:fillRect/>
          </a:stretch>
        </p:blipFill>
        <p:spPr bwMode="auto">
          <a:xfrm>
            <a:off x="990600" y="80963"/>
            <a:ext cx="7162800" cy="6691312"/>
          </a:xfrm>
          <a:prstGeom prst="rect">
            <a:avLst/>
          </a:prstGeom>
          <a:noFill/>
          <a:ln w="9525">
            <a:noFill/>
            <a:miter lim="800000"/>
            <a:headEnd/>
            <a:tailEnd/>
          </a:ln>
        </p:spPr>
      </p:pic>
      <p:grpSp>
        <p:nvGrpSpPr>
          <p:cNvPr id="2" name="Group 6"/>
          <p:cNvGrpSpPr>
            <a:grpSpLocks/>
          </p:cNvGrpSpPr>
          <p:nvPr/>
        </p:nvGrpSpPr>
        <p:grpSpPr bwMode="auto">
          <a:xfrm>
            <a:off x="1385888" y="2471738"/>
            <a:ext cx="2928937" cy="2962275"/>
            <a:chOff x="873" y="1557"/>
            <a:chExt cx="1845" cy="1866"/>
          </a:xfrm>
        </p:grpSpPr>
        <p:sp>
          <p:nvSpPr>
            <p:cNvPr id="171014" name="Text Box 3"/>
            <p:cNvSpPr txBox="1">
              <a:spLocks noChangeArrowheads="1"/>
            </p:cNvSpPr>
            <p:nvPr/>
          </p:nvSpPr>
          <p:spPr bwMode="auto">
            <a:xfrm>
              <a:off x="873" y="1557"/>
              <a:ext cx="720" cy="312"/>
            </a:xfrm>
            <a:prstGeom prst="rect">
              <a:avLst/>
            </a:prstGeom>
            <a:noFill/>
            <a:ln w="38100">
              <a:solidFill>
                <a:srgbClr val="0000FF"/>
              </a:solidFill>
              <a:miter lim="800000"/>
              <a:headEnd/>
              <a:tailEnd/>
            </a:ln>
          </p:spPr>
          <p:txBody>
            <a:bodyPr>
              <a:spAutoFit/>
            </a:bodyPr>
            <a:lstStyle/>
            <a:p>
              <a:pPr>
                <a:spcBef>
                  <a:spcPct val="50000"/>
                </a:spcBef>
              </a:pPr>
              <a:r>
                <a:rPr lang="en-US" b="0" i="1"/>
                <a:t> </a:t>
              </a:r>
            </a:p>
          </p:txBody>
        </p:sp>
        <p:sp>
          <p:nvSpPr>
            <p:cNvPr id="171015" name="Text Box 5"/>
            <p:cNvSpPr txBox="1">
              <a:spLocks noChangeArrowheads="1"/>
            </p:cNvSpPr>
            <p:nvPr/>
          </p:nvSpPr>
          <p:spPr bwMode="auto">
            <a:xfrm>
              <a:off x="1998" y="3111"/>
              <a:ext cx="720" cy="312"/>
            </a:xfrm>
            <a:prstGeom prst="rect">
              <a:avLst/>
            </a:prstGeom>
            <a:noFill/>
            <a:ln w="38100">
              <a:solidFill>
                <a:srgbClr val="0000FF"/>
              </a:solidFill>
              <a:miter lim="800000"/>
              <a:headEnd/>
              <a:tailEnd/>
            </a:ln>
          </p:spPr>
          <p:txBody>
            <a:bodyPr>
              <a:spAutoFit/>
            </a:bodyPr>
            <a:lstStyle/>
            <a:p>
              <a:pPr>
                <a:spcBef>
                  <a:spcPct val="50000"/>
                </a:spcBef>
              </a:pPr>
              <a:r>
                <a:rPr lang="en-US" b="0" i="1"/>
                <a:t> </a:t>
              </a:r>
            </a:p>
          </p:txBody>
        </p:sp>
      </p:grpSp>
      <p:sp>
        <p:nvSpPr>
          <p:cNvPr id="171012" name="Text Box 7"/>
          <p:cNvSpPr txBox="1">
            <a:spLocks noChangeArrowheads="1"/>
          </p:cNvSpPr>
          <p:nvPr/>
        </p:nvSpPr>
        <p:spPr bwMode="auto">
          <a:xfrm>
            <a:off x="7624763"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293896" name="slide_164.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8763000" y="6477000"/>
            <a:ext cx="304800" cy="304800"/>
          </a:xfrm>
          <a:prstGeom prst="rect">
            <a:avLst/>
          </a:prstGeom>
          <a:noFill/>
          <a:ln w="9525">
            <a:noFill/>
            <a:miter lim="800000"/>
            <a:headEnd/>
            <a:tailEnd/>
          </a:ln>
        </p:spPr>
      </p:pic>
    </p:spTree>
    <p:custDataLst>
      <p:tags r:id="rId1"/>
    </p:custDataLst>
  </p:cSld>
  <p:clrMapOvr>
    <a:masterClrMapping/>
  </p:clrMapOvr>
  <p:transition advClick="0"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3896"/>
                                        </p:tgtEl>
                                      </p:cBhvr>
                                    </p:cmd>
                                  </p:childTnLst>
                                </p:cTn>
                              </p:par>
                              <p:par>
                                <p:cTn id="7" presetID="2" presetClass="entr" presetSubtype="8"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0-#ppt_w/2"/>
                                          </p:val>
                                        </p:tav>
                                        <p:tav tm="100000">
                                          <p:val>
                                            <p:strVal val="#ppt_x"/>
                                          </p:val>
                                        </p:tav>
                                      </p:tavLst>
                                    </p:anim>
                                    <p:anim calcmode="lin" valueType="num">
                                      <p:cBhvr additive="base">
                                        <p:cTn id="10"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91463">
                <p:cTn id="11" fill="hold" display="0">
                  <p:stCondLst>
                    <p:cond delay="indefinite"/>
                  </p:stCondLst>
                  <p:endCondLst>
                    <p:cond evt="onPrev" delay="0">
                      <p:tgtEl>
                        <p:sldTgt/>
                      </p:tgtEl>
                    </p:cond>
                    <p:cond evt="onStopAudio" delay="0">
                      <p:tgtEl>
                        <p:sldTgt/>
                      </p:tgtEl>
                    </p:cond>
                  </p:endCondLst>
                </p:cTn>
                <p:tgtEl>
                  <p:spTgt spid="293896"/>
                </p:tgtEl>
              </p:cMediaNode>
            </p:audio>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2034" name="Mol models" descr="C:\Program Files\Amira-3.1.1\data\nucleosome files\AAA FINAL STRUCTURE\Animations\Picture Files\beta-sheet-specs10.jpg"/>
          <p:cNvPicPr>
            <a:picLocks noChangeAspect="1" noChangeArrowheads="1"/>
          </p:cNvPicPr>
          <p:nvPr/>
        </p:nvPicPr>
        <p:blipFill>
          <a:blip r:embed="rId6" cstate="print"/>
          <a:srcRect/>
          <a:stretch>
            <a:fillRect/>
          </a:stretch>
        </p:blipFill>
        <p:spPr bwMode="auto">
          <a:xfrm>
            <a:off x="990600" y="80963"/>
            <a:ext cx="7162800" cy="6691312"/>
          </a:xfrm>
          <a:prstGeom prst="rect">
            <a:avLst/>
          </a:prstGeom>
          <a:noFill/>
          <a:ln w="9525">
            <a:noFill/>
            <a:miter lim="800000"/>
            <a:headEnd/>
            <a:tailEnd/>
          </a:ln>
        </p:spPr>
      </p:pic>
      <p:sp>
        <p:nvSpPr>
          <p:cNvPr id="295939" name="Top H-bond"/>
          <p:cNvSpPr>
            <a:spLocks noChangeShapeType="1"/>
          </p:cNvSpPr>
          <p:nvPr/>
        </p:nvSpPr>
        <p:spPr bwMode="auto">
          <a:xfrm flipH="1" flipV="1">
            <a:off x="6324600" y="2362200"/>
            <a:ext cx="228600" cy="457200"/>
          </a:xfrm>
          <a:prstGeom prst="line">
            <a:avLst/>
          </a:prstGeom>
          <a:noFill/>
          <a:ln w="25400">
            <a:solidFill>
              <a:srgbClr val="FF0000"/>
            </a:solidFill>
            <a:round/>
            <a:headEnd/>
            <a:tailEnd type="triangle" w="med" len="med"/>
          </a:ln>
        </p:spPr>
        <p:txBody>
          <a:bodyPr/>
          <a:lstStyle/>
          <a:p>
            <a:endParaRPr lang="en-US"/>
          </a:p>
        </p:txBody>
      </p:sp>
      <p:sp>
        <p:nvSpPr>
          <p:cNvPr id="295940" name="Middle H-bone"/>
          <p:cNvSpPr>
            <a:spLocks noChangeShapeType="1"/>
          </p:cNvSpPr>
          <p:nvPr/>
        </p:nvSpPr>
        <p:spPr bwMode="auto">
          <a:xfrm flipV="1">
            <a:off x="6172200" y="3505200"/>
            <a:ext cx="152400" cy="457200"/>
          </a:xfrm>
          <a:prstGeom prst="line">
            <a:avLst/>
          </a:prstGeom>
          <a:noFill/>
          <a:ln w="25400">
            <a:solidFill>
              <a:srgbClr val="FF0000"/>
            </a:solidFill>
            <a:round/>
            <a:headEnd/>
            <a:tailEnd type="triangle" w="med" len="med"/>
          </a:ln>
        </p:spPr>
        <p:txBody>
          <a:bodyPr/>
          <a:lstStyle/>
          <a:p>
            <a:endParaRPr lang="en-US"/>
          </a:p>
        </p:txBody>
      </p:sp>
      <p:sp>
        <p:nvSpPr>
          <p:cNvPr id="295942" name="Bottom H-bond"/>
          <p:cNvSpPr>
            <a:spLocks noChangeShapeType="1"/>
          </p:cNvSpPr>
          <p:nvPr/>
        </p:nvSpPr>
        <p:spPr bwMode="auto">
          <a:xfrm flipH="1" flipV="1">
            <a:off x="6296025" y="4695825"/>
            <a:ext cx="228600" cy="457200"/>
          </a:xfrm>
          <a:prstGeom prst="line">
            <a:avLst/>
          </a:prstGeom>
          <a:noFill/>
          <a:ln w="25400">
            <a:solidFill>
              <a:srgbClr val="FF0000"/>
            </a:solidFill>
            <a:round/>
            <a:headEnd/>
            <a:tailEnd type="triangle" w="med" len="med"/>
          </a:ln>
        </p:spPr>
        <p:txBody>
          <a:bodyPr/>
          <a:lstStyle/>
          <a:p>
            <a:endParaRPr lang="en-US"/>
          </a:p>
        </p:txBody>
      </p:sp>
      <p:grpSp>
        <p:nvGrpSpPr>
          <p:cNvPr id="2" name="3 Ang labels"/>
          <p:cNvGrpSpPr>
            <a:grpSpLocks/>
          </p:cNvGrpSpPr>
          <p:nvPr/>
        </p:nvGrpSpPr>
        <p:grpSpPr bwMode="auto">
          <a:xfrm>
            <a:off x="5943600" y="1933575"/>
            <a:ext cx="842963" cy="2700338"/>
            <a:chOff x="3744" y="1218"/>
            <a:chExt cx="531" cy="1701"/>
          </a:xfrm>
        </p:grpSpPr>
        <p:sp>
          <p:nvSpPr>
            <p:cNvPr id="172041" name="Text Box 7"/>
            <p:cNvSpPr txBox="1">
              <a:spLocks noChangeArrowheads="1"/>
            </p:cNvSpPr>
            <p:nvPr/>
          </p:nvSpPr>
          <p:spPr bwMode="auto">
            <a:xfrm>
              <a:off x="3783" y="1218"/>
              <a:ext cx="432" cy="231"/>
            </a:xfrm>
            <a:prstGeom prst="rect">
              <a:avLst/>
            </a:prstGeom>
            <a:noFill/>
            <a:ln w="9525">
              <a:noFill/>
              <a:miter lim="800000"/>
              <a:headEnd/>
              <a:tailEnd/>
            </a:ln>
          </p:spPr>
          <p:txBody>
            <a:bodyPr>
              <a:spAutoFit/>
            </a:bodyPr>
            <a:lstStyle/>
            <a:p>
              <a:pPr>
                <a:spcBef>
                  <a:spcPct val="50000"/>
                </a:spcBef>
              </a:pPr>
              <a:r>
                <a:rPr lang="en-US" sz="1800">
                  <a:solidFill>
                    <a:srgbClr val="0000FF"/>
                  </a:solidFill>
                  <a:ea typeface="Arial Unicode MS" pitchFamily="34" charset="-128"/>
                  <a:cs typeface="Arial Unicode MS" pitchFamily="34" charset="-128"/>
                </a:rPr>
                <a:t>3 Å</a:t>
              </a:r>
              <a:r>
                <a:rPr lang="en-US" sz="1800">
                  <a:solidFill>
                    <a:srgbClr val="0000FF"/>
                  </a:solidFill>
                </a:rPr>
                <a:t> </a:t>
              </a:r>
            </a:p>
          </p:txBody>
        </p:sp>
        <p:sp>
          <p:nvSpPr>
            <p:cNvPr id="172042" name="Text Box 8"/>
            <p:cNvSpPr txBox="1">
              <a:spLocks noChangeArrowheads="1"/>
            </p:cNvSpPr>
            <p:nvPr/>
          </p:nvSpPr>
          <p:spPr bwMode="auto">
            <a:xfrm>
              <a:off x="3843" y="1959"/>
              <a:ext cx="432" cy="231"/>
            </a:xfrm>
            <a:prstGeom prst="rect">
              <a:avLst/>
            </a:prstGeom>
            <a:noFill/>
            <a:ln w="9525">
              <a:noFill/>
              <a:miter lim="800000"/>
              <a:headEnd/>
              <a:tailEnd/>
            </a:ln>
          </p:spPr>
          <p:txBody>
            <a:bodyPr>
              <a:spAutoFit/>
            </a:bodyPr>
            <a:lstStyle/>
            <a:p>
              <a:pPr>
                <a:spcBef>
                  <a:spcPct val="50000"/>
                </a:spcBef>
              </a:pPr>
              <a:r>
                <a:rPr lang="en-US" sz="1800">
                  <a:solidFill>
                    <a:srgbClr val="0000FF"/>
                  </a:solidFill>
                  <a:ea typeface="Arial Unicode MS" pitchFamily="34" charset="-128"/>
                  <a:cs typeface="Arial Unicode MS" pitchFamily="34" charset="-128"/>
                </a:rPr>
                <a:t>3 Å</a:t>
              </a:r>
              <a:r>
                <a:rPr lang="en-US" sz="1800">
                  <a:solidFill>
                    <a:srgbClr val="0000FF"/>
                  </a:solidFill>
                </a:rPr>
                <a:t> </a:t>
              </a:r>
            </a:p>
          </p:txBody>
        </p:sp>
        <p:sp>
          <p:nvSpPr>
            <p:cNvPr id="172043" name="Text Box 9"/>
            <p:cNvSpPr txBox="1">
              <a:spLocks noChangeArrowheads="1"/>
            </p:cNvSpPr>
            <p:nvPr/>
          </p:nvSpPr>
          <p:spPr bwMode="auto">
            <a:xfrm>
              <a:off x="3744" y="2688"/>
              <a:ext cx="432" cy="231"/>
            </a:xfrm>
            <a:prstGeom prst="rect">
              <a:avLst/>
            </a:prstGeom>
            <a:noFill/>
            <a:ln w="9525">
              <a:noFill/>
              <a:miter lim="800000"/>
              <a:headEnd/>
              <a:tailEnd/>
            </a:ln>
          </p:spPr>
          <p:txBody>
            <a:bodyPr>
              <a:spAutoFit/>
            </a:bodyPr>
            <a:lstStyle/>
            <a:p>
              <a:pPr>
                <a:spcBef>
                  <a:spcPct val="50000"/>
                </a:spcBef>
              </a:pPr>
              <a:r>
                <a:rPr lang="en-US" sz="1800">
                  <a:solidFill>
                    <a:srgbClr val="0000FF"/>
                  </a:solidFill>
                  <a:ea typeface="Arial Unicode MS" pitchFamily="34" charset="-128"/>
                  <a:cs typeface="Arial Unicode MS" pitchFamily="34" charset="-128"/>
                </a:rPr>
                <a:t>3 Å</a:t>
              </a:r>
              <a:r>
                <a:rPr lang="en-US" sz="1800">
                  <a:solidFill>
                    <a:srgbClr val="0000FF"/>
                  </a:solidFill>
                </a:rPr>
                <a:t> </a:t>
              </a:r>
            </a:p>
          </p:txBody>
        </p:sp>
      </p:grpSp>
      <p:sp>
        <p:nvSpPr>
          <p:cNvPr id="172039" name="Transit"/>
          <p:cNvSpPr txBox="1">
            <a:spLocks noChangeArrowheads="1"/>
          </p:cNvSpPr>
          <p:nvPr/>
        </p:nvSpPr>
        <p:spPr bwMode="auto">
          <a:xfrm>
            <a:off x="7624763"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295948" name="slide_165.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1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5948"/>
                                        </p:tgtEl>
                                      </p:cBhvr>
                                    </p:cmd>
                                  </p:childTnLst>
                                </p:cTn>
                              </p:par>
                              <p:par>
                                <p:cTn id="7" presetID="2" presetClass="entr" presetSubtype="4" fill="hold" grpId="0" nodeType="withEffect">
                                  <p:stCondLst>
                                    <p:cond delay="2000"/>
                                  </p:stCondLst>
                                  <p:childTnLst>
                                    <p:set>
                                      <p:cBhvr>
                                        <p:cTn id="8" dur="1" fill="hold">
                                          <p:stCondLst>
                                            <p:cond delay="0"/>
                                          </p:stCondLst>
                                        </p:cTn>
                                        <p:tgtEl>
                                          <p:spTgt spid="295939"/>
                                        </p:tgtEl>
                                        <p:attrNameLst>
                                          <p:attrName>style.visibility</p:attrName>
                                        </p:attrNameLst>
                                      </p:cBhvr>
                                      <p:to>
                                        <p:strVal val="visible"/>
                                      </p:to>
                                    </p:set>
                                    <p:anim calcmode="lin" valueType="num">
                                      <p:cBhvr additive="base">
                                        <p:cTn id="9" dur="500" fill="hold"/>
                                        <p:tgtEl>
                                          <p:spTgt spid="295939"/>
                                        </p:tgtEl>
                                        <p:attrNameLst>
                                          <p:attrName>ppt_x</p:attrName>
                                        </p:attrNameLst>
                                      </p:cBhvr>
                                      <p:tavLst>
                                        <p:tav tm="0">
                                          <p:val>
                                            <p:strVal val="#ppt_x"/>
                                          </p:val>
                                        </p:tav>
                                        <p:tav tm="100000">
                                          <p:val>
                                            <p:strVal val="#ppt_x"/>
                                          </p:val>
                                        </p:tav>
                                      </p:tavLst>
                                    </p:anim>
                                    <p:anim calcmode="lin" valueType="num">
                                      <p:cBhvr additive="base">
                                        <p:cTn id="10" dur="500" fill="hold"/>
                                        <p:tgtEl>
                                          <p:spTgt spid="295939"/>
                                        </p:tgtEl>
                                        <p:attrNameLst>
                                          <p:attrName>ppt_y</p:attrName>
                                        </p:attrNameLst>
                                      </p:cBhvr>
                                      <p:tavLst>
                                        <p:tav tm="0">
                                          <p:val>
                                            <p:strVal val="1+#ppt_h/2"/>
                                          </p:val>
                                        </p:tav>
                                        <p:tav tm="100000">
                                          <p:val>
                                            <p:strVal val="#ppt_y"/>
                                          </p:val>
                                        </p:tav>
                                      </p:tavLst>
                                    </p:anim>
                                  </p:childTnLst>
                                </p:cTn>
                              </p:par>
                            </p:childTnLst>
                          </p:cTn>
                        </p:par>
                        <p:par>
                          <p:cTn id="11" fill="hold">
                            <p:stCondLst>
                              <p:cond delay="2500"/>
                            </p:stCondLst>
                            <p:childTnLst>
                              <p:par>
                                <p:cTn id="12" presetID="2" presetClass="entr" presetSubtype="4" fill="hold" grpId="0" nodeType="afterEffect">
                                  <p:stCondLst>
                                    <p:cond delay="0"/>
                                  </p:stCondLst>
                                  <p:childTnLst>
                                    <p:set>
                                      <p:cBhvr>
                                        <p:cTn id="13" dur="1" fill="hold">
                                          <p:stCondLst>
                                            <p:cond delay="0"/>
                                          </p:stCondLst>
                                        </p:cTn>
                                        <p:tgtEl>
                                          <p:spTgt spid="295940"/>
                                        </p:tgtEl>
                                        <p:attrNameLst>
                                          <p:attrName>style.visibility</p:attrName>
                                        </p:attrNameLst>
                                      </p:cBhvr>
                                      <p:to>
                                        <p:strVal val="visible"/>
                                      </p:to>
                                    </p:set>
                                    <p:anim calcmode="lin" valueType="num">
                                      <p:cBhvr additive="base">
                                        <p:cTn id="14" dur="500" fill="hold"/>
                                        <p:tgtEl>
                                          <p:spTgt spid="295940"/>
                                        </p:tgtEl>
                                        <p:attrNameLst>
                                          <p:attrName>ppt_x</p:attrName>
                                        </p:attrNameLst>
                                      </p:cBhvr>
                                      <p:tavLst>
                                        <p:tav tm="0">
                                          <p:val>
                                            <p:strVal val="#ppt_x"/>
                                          </p:val>
                                        </p:tav>
                                        <p:tav tm="100000">
                                          <p:val>
                                            <p:strVal val="#ppt_x"/>
                                          </p:val>
                                        </p:tav>
                                      </p:tavLst>
                                    </p:anim>
                                    <p:anim calcmode="lin" valueType="num">
                                      <p:cBhvr additive="base">
                                        <p:cTn id="15" dur="500" fill="hold"/>
                                        <p:tgtEl>
                                          <p:spTgt spid="295940"/>
                                        </p:tgtEl>
                                        <p:attrNameLst>
                                          <p:attrName>ppt_y</p:attrName>
                                        </p:attrNameLst>
                                      </p:cBhvr>
                                      <p:tavLst>
                                        <p:tav tm="0">
                                          <p:val>
                                            <p:strVal val="1+#ppt_h/2"/>
                                          </p:val>
                                        </p:tav>
                                        <p:tav tm="100000">
                                          <p:val>
                                            <p:strVal val="#ppt_y"/>
                                          </p:val>
                                        </p:tav>
                                      </p:tavLst>
                                    </p:anim>
                                  </p:childTnLst>
                                </p:cTn>
                              </p:par>
                            </p:childTnLst>
                          </p:cTn>
                        </p:par>
                        <p:par>
                          <p:cTn id="16" fill="hold">
                            <p:stCondLst>
                              <p:cond delay="3000"/>
                            </p:stCondLst>
                            <p:childTnLst>
                              <p:par>
                                <p:cTn id="17" presetID="2" presetClass="entr" presetSubtype="4" fill="hold" grpId="0" nodeType="afterEffect">
                                  <p:stCondLst>
                                    <p:cond delay="0"/>
                                  </p:stCondLst>
                                  <p:childTnLst>
                                    <p:set>
                                      <p:cBhvr>
                                        <p:cTn id="18" dur="1" fill="hold">
                                          <p:stCondLst>
                                            <p:cond delay="0"/>
                                          </p:stCondLst>
                                        </p:cTn>
                                        <p:tgtEl>
                                          <p:spTgt spid="295942"/>
                                        </p:tgtEl>
                                        <p:attrNameLst>
                                          <p:attrName>style.visibility</p:attrName>
                                        </p:attrNameLst>
                                      </p:cBhvr>
                                      <p:to>
                                        <p:strVal val="visible"/>
                                      </p:to>
                                    </p:set>
                                    <p:anim calcmode="lin" valueType="num">
                                      <p:cBhvr additive="base">
                                        <p:cTn id="19" dur="500" fill="hold"/>
                                        <p:tgtEl>
                                          <p:spTgt spid="295942"/>
                                        </p:tgtEl>
                                        <p:attrNameLst>
                                          <p:attrName>ppt_x</p:attrName>
                                        </p:attrNameLst>
                                      </p:cBhvr>
                                      <p:tavLst>
                                        <p:tav tm="0">
                                          <p:val>
                                            <p:strVal val="#ppt_x"/>
                                          </p:val>
                                        </p:tav>
                                        <p:tav tm="100000">
                                          <p:val>
                                            <p:strVal val="#ppt_x"/>
                                          </p:val>
                                        </p:tav>
                                      </p:tavLst>
                                    </p:anim>
                                    <p:anim calcmode="lin" valueType="num">
                                      <p:cBhvr additive="base">
                                        <p:cTn id="20" dur="500" fill="hold"/>
                                        <p:tgtEl>
                                          <p:spTgt spid="295942"/>
                                        </p:tgtEl>
                                        <p:attrNameLst>
                                          <p:attrName>ppt_y</p:attrName>
                                        </p:attrNameLst>
                                      </p:cBhvr>
                                      <p:tavLst>
                                        <p:tav tm="0">
                                          <p:val>
                                            <p:strVal val="1+#ppt_h/2"/>
                                          </p:val>
                                        </p:tav>
                                        <p:tav tm="100000">
                                          <p:val>
                                            <p:strVal val="#ppt_y"/>
                                          </p:val>
                                        </p:tav>
                                      </p:tavLst>
                                    </p:anim>
                                  </p:childTnLst>
                                </p:cTn>
                              </p:par>
                            </p:childTnLst>
                          </p:cTn>
                        </p:par>
                        <p:par>
                          <p:cTn id="21" fill="hold">
                            <p:stCondLst>
                              <p:cond delay="3500"/>
                            </p:stCondLst>
                            <p:childTnLst>
                              <p:par>
                                <p:cTn id="22" presetID="9" presetClass="entr" presetSubtype="0" fill="hold" nodeType="afterEffect">
                                  <p:stCondLst>
                                    <p:cond delay="5000"/>
                                  </p:stCondLst>
                                  <p:childTnLst>
                                    <p:set>
                                      <p:cBhvr>
                                        <p:cTn id="23" dur="1" fill="hold">
                                          <p:stCondLst>
                                            <p:cond delay="0"/>
                                          </p:stCondLst>
                                        </p:cTn>
                                        <p:tgtEl>
                                          <p:spTgt spid="2"/>
                                        </p:tgtEl>
                                        <p:attrNameLst>
                                          <p:attrName>style.visibility</p:attrName>
                                        </p:attrNameLst>
                                      </p:cBhvr>
                                      <p:to>
                                        <p:strVal val="visible"/>
                                      </p:to>
                                    </p:set>
                                    <p:animEffect transition="in" filter="dissolve">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91463">
                <p:cTn id="25" fill="hold" display="0">
                  <p:stCondLst>
                    <p:cond delay="indefinite"/>
                  </p:stCondLst>
                  <p:endCondLst>
                    <p:cond evt="onPrev" delay="0">
                      <p:tgtEl>
                        <p:sldTgt/>
                      </p:tgtEl>
                    </p:cond>
                    <p:cond evt="onStopAudio" delay="0">
                      <p:tgtEl>
                        <p:sldTgt/>
                      </p:tgtEl>
                    </p:cond>
                  </p:endCondLst>
                </p:cTn>
                <p:tgtEl>
                  <p:spTgt spid="295948"/>
                </p:tgtEl>
              </p:cMediaNode>
            </p:audio>
          </p:childTnLst>
        </p:cTn>
      </p:par>
    </p:tnLst>
    <p:bldLst>
      <p:bldP spid="295939" grpId="0" animBg="1"/>
      <p:bldP spid="295940" grpId="0" animBg="1"/>
      <p:bldP spid="295942" grpId="0" animBg="1"/>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3058" name="Picture 2" descr="C:\Program Files\Amira-3.1.1\data\nucleosome files\AAA FINAL STRUCTURE\Animations\Picture Files\beta-sheet-specs10.jpg"/>
          <p:cNvPicPr>
            <a:picLocks noChangeAspect="1" noChangeArrowheads="1"/>
          </p:cNvPicPr>
          <p:nvPr/>
        </p:nvPicPr>
        <p:blipFill>
          <a:blip r:embed="rId6" cstate="print"/>
          <a:srcRect/>
          <a:stretch>
            <a:fillRect/>
          </a:stretch>
        </p:blipFill>
        <p:spPr bwMode="auto">
          <a:xfrm>
            <a:off x="990600" y="80963"/>
            <a:ext cx="7162800" cy="6691312"/>
          </a:xfrm>
          <a:prstGeom prst="rect">
            <a:avLst/>
          </a:prstGeom>
          <a:noFill/>
          <a:ln w="9525">
            <a:noFill/>
            <a:miter lim="800000"/>
            <a:headEnd/>
            <a:tailEnd/>
          </a:ln>
        </p:spPr>
      </p:pic>
      <p:sp>
        <p:nvSpPr>
          <p:cNvPr id="291843" name="Text Box 3"/>
          <p:cNvSpPr txBox="1">
            <a:spLocks noChangeArrowheads="1"/>
          </p:cNvSpPr>
          <p:nvPr/>
        </p:nvSpPr>
        <p:spPr bwMode="auto">
          <a:xfrm rot="1920000">
            <a:off x="5664200" y="4102100"/>
            <a:ext cx="1189038" cy="274638"/>
          </a:xfrm>
          <a:prstGeom prst="rect">
            <a:avLst/>
          </a:prstGeom>
          <a:noFill/>
          <a:ln w="25400">
            <a:solidFill>
              <a:srgbClr val="FF00FF"/>
            </a:solidFill>
            <a:miter lim="800000"/>
            <a:headEnd/>
            <a:tailEnd/>
          </a:ln>
        </p:spPr>
        <p:txBody>
          <a:bodyPr/>
          <a:lstStyle/>
          <a:p>
            <a:pPr>
              <a:spcBef>
                <a:spcPct val="50000"/>
              </a:spcBef>
            </a:pPr>
            <a:r>
              <a:rPr lang="en-US" sz="1200" b="0" i="1"/>
              <a:t> </a:t>
            </a:r>
          </a:p>
        </p:txBody>
      </p:sp>
      <p:sp>
        <p:nvSpPr>
          <p:cNvPr id="173060" name="Text Box 4"/>
          <p:cNvSpPr txBox="1">
            <a:spLocks noChangeArrowheads="1"/>
          </p:cNvSpPr>
          <p:nvPr/>
        </p:nvSpPr>
        <p:spPr bwMode="auto">
          <a:xfrm>
            <a:off x="7624763"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291845" name="slide_166.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1845"/>
                                        </p:tgtEl>
                                      </p:cBhvr>
                                    </p:cmd>
                                  </p:childTnLst>
                                </p:cTn>
                              </p:par>
                              <p:par>
                                <p:cTn id="7" presetID="2" presetClass="entr" presetSubtype="2" fill="hold" grpId="0" nodeType="withEffect">
                                  <p:stCondLst>
                                    <p:cond delay="4000"/>
                                  </p:stCondLst>
                                  <p:childTnLst>
                                    <p:set>
                                      <p:cBhvr>
                                        <p:cTn id="8" dur="1" fill="hold">
                                          <p:stCondLst>
                                            <p:cond delay="0"/>
                                          </p:stCondLst>
                                        </p:cTn>
                                        <p:tgtEl>
                                          <p:spTgt spid="291843"/>
                                        </p:tgtEl>
                                        <p:attrNameLst>
                                          <p:attrName>style.visibility</p:attrName>
                                        </p:attrNameLst>
                                      </p:cBhvr>
                                      <p:to>
                                        <p:strVal val="visible"/>
                                      </p:to>
                                    </p:set>
                                    <p:anim calcmode="lin" valueType="num">
                                      <p:cBhvr additive="base">
                                        <p:cTn id="9" dur="500" fill="hold"/>
                                        <p:tgtEl>
                                          <p:spTgt spid="291843"/>
                                        </p:tgtEl>
                                        <p:attrNameLst>
                                          <p:attrName>ppt_x</p:attrName>
                                        </p:attrNameLst>
                                      </p:cBhvr>
                                      <p:tavLst>
                                        <p:tav tm="0">
                                          <p:val>
                                            <p:strVal val="1+#ppt_w/2"/>
                                          </p:val>
                                        </p:tav>
                                        <p:tav tm="100000">
                                          <p:val>
                                            <p:strVal val="#ppt_x"/>
                                          </p:val>
                                        </p:tav>
                                      </p:tavLst>
                                    </p:anim>
                                    <p:anim calcmode="lin" valueType="num">
                                      <p:cBhvr additive="base">
                                        <p:cTn id="10" dur="500" fill="hold"/>
                                        <p:tgtEl>
                                          <p:spTgt spid="2918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1" fill="hold" display="0">
                  <p:stCondLst>
                    <p:cond delay="indefinite"/>
                  </p:stCondLst>
                  <p:endCondLst>
                    <p:cond evt="onPrev" delay="0">
                      <p:tgtEl>
                        <p:sldTgt/>
                      </p:tgtEl>
                    </p:cond>
                    <p:cond evt="onStopAudio" delay="0">
                      <p:tgtEl>
                        <p:sldTgt/>
                      </p:tgtEl>
                    </p:cond>
                  </p:endCondLst>
                </p:cTn>
                <p:tgtEl>
                  <p:spTgt spid="291845"/>
                </p:tgtEl>
              </p:cMediaNode>
            </p:audio>
          </p:childTnLst>
        </p:cTn>
      </p:par>
    </p:tnLst>
    <p:bldLst>
      <p:bldP spid="291843" grpId="0" animBg="1" autoUpdateAnimBg="0"/>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82" name="Picture 2" descr="C:\Program Files\Amira-3.1.1\data\nucleosome files\AAA FINAL STRUCTURE\Animations\Picture Files\beta-sheet-specs10.jpg"/>
          <p:cNvPicPr>
            <a:picLocks noChangeAspect="1" noChangeArrowheads="1"/>
          </p:cNvPicPr>
          <p:nvPr/>
        </p:nvPicPr>
        <p:blipFill>
          <a:blip r:embed="rId6" cstate="print"/>
          <a:srcRect/>
          <a:stretch>
            <a:fillRect/>
          </a:stretch>
        </p:blipFill>
        <p:spPr bwMode="auto">
          <a:xfrm>
            <a:off x="990600" y="80963"/>
            <a:ext cx="7162800" cy="6691312"/>
          </a:xfrm>
          <a:prstGeom prst="rect">
            <a:avLst/>
          </a:prstGeom>
          <a:noFill/>
          <a:ln w="9525">
            <a:noFill/>
            <a:miter lim="800000"/>
            <a:headEnd/>
            <a:tailEnd/>
          </a:ln>
        </p:spPr>
      </p:pic>
      <p:sp>
        <p:nvSpPr>
          <p:cNvPr id="174083" name="Text Box 4"/>
          <p:cNvSpPr txBox="1">
            <a:spLocks noChangeArrowheads="1"/>
          </p:cNvSpPr>
          <p:nvPr/>
        </p:nvSpPr>
        <p:spPr bwMode="auto">
          <a:xfrm>
            <a:off x="7624763"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300037" name="slide_167.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003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2683">
                <p:cTn id="7" fill="hold" display="0">
                  <p:stCondLst>
                    <p:cond delay="indefinite"/>
                  </p:stCondLst>
                  <p:endCondLst>
                    <p:cond evt="onPrev" delay="0">
                      <p:tgtEl>
                        <p:sldTgt/>
                      </p:tgtEl>
                    </p:cond>
                    <p:cond evt="onStopAudio" delay="0">
                      <p:tgtEl>
                        <p:sldTgt/>
                      </p:tgtEl>
                    </p:cond>
                  </p:endCondLst>
                </p:cTn>
                <p:tgtEl>
                  <p:spTgt spid="300037"/>
                </p:tgtEl>
              </p:cMediaNode>
            </p:audio>
          </p:childTnLst>
        </p:cTn>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ChangeArrowheads="1"/>
          </p:cNvSpPr>
          <p:nvPr>
            <p:ph type="title" idx="4294967295"/>
          </p:nvPr>
        </p:nvSpPr>
        <p:spPr>
          <a:xfrm>
            <a:off x="685800" y="2514600"/>
            <a:ext cx="7772400" cy="1143000"/>
          </a:xfrm>
        </p:spPr>
        <p:txBody>
          <a:bodyPr/>
          <a:lstStyle/>
          <a:p>
            <a:pPr eaLnBrk="1" hangingPunct="1"/>
            <a:r>
              <a:rPr lang="en-US"/>
              <a:t>COMPLETE STRUCTURE</a:t>
            </a:r>
          </a:p>
        </p:txBody>
      </p:sp>
      <p:sp>
        <p:nvSpPr>
          <p:cNvPr id="175107" name="Text Box 3"/>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5" action="ppaction://hlinksldjump"/>
              </a:rPr>
              <a:t>Table Of Contents</a:t>
            </a:r>
            <a:endParaRPr lang="en-US" sz="1200"/>
          </a:p>
        </p:txBody>
      </p:sp>
    </p:spTree>
    <p:custDataLst>
      <p:tags r:id="rId2"/>
    </p:custDataLst>
  </p:cSld>
  <p:clrMapOvr>
    <a:overrideClrMapping bg1="lt1" tx1="dk1" bg2="lt2" tx2="dk2" accent1="accent1" accent2="accent2" accent3="accent3" accent4="accent4" accent5="accent5" accent6="accent6" hlink="hlink" folHlink="folHlink"/>
  </p:clrMapOvr>
  <p:transition advClick="0" advTm="4000"/>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130" name="Prot-DNA" descr="C:\Program Files\Amira-3.1.1\data\nucleosome files\AAA FINAL STRUCTURE\Animations\Picture Files\whole structure\complete-no-hyd-1.jpg"/>
          <p:cNvPicPr>
            <a:picLocks noChangeAspect="1" noChangeArrowheads="1"/>
          </p:cNvPicPr>
          <p:nvPr/>
        </p:nvPicPr>
        <p:blipFill>
          <a:blip r:embed="rId7" cstate="print"/>
          <a:srcRect/>
          <a:stretch>
            <a:fillRect/>
          </a:stretch>
        </p:blipFill>
        <p:spPr bwMode="auto">
          <a:xfrm>
            <a:off x="1946275" y="657225"/>
            <a:ext cx="5256213" cy="5532438"/>
          </a:xfrm>
          <a:prstGeom prst="rect">
            <a:avLst/>
          </a:prstGeom>
          <a:noFill/>
          <a:ln w="9525">
            <a:solidFill>
              <a:schemeClr val="tx1"/>
            </a:solidFill>
            <a:miter lim="800000"/>
            <a:headEnd/>
            <a:tailEnd/>
          </a:ln>
        </p:spPr>
      </p:pic>
      <p:grpSp>
        <p:nvGrpSpPr>
          <p:cNvPr id="2" name="4 arrowsGroup 14"/>
          <p:cNvGrpSpPr>
            <a:grpSpLocks/>
          </p:cNvGrpSpPr>
          <p:nvPr/>
        </p:nvGrpSpPr>
        <p:grpSpPr bwMode="auto">
          <a:xfrm>
            <a:off x="3581400" y="2438400"/>
            <a:ext cx="685800" cy="823913"/>
            <a:chOff x="2256" y="1536"/>
            <a:chExt cx="432" cy="519"/>
          </a:xfrm>
        </p:grpSpPr>
        <p:sp>
          <p:nvSpPr>
            <p:cNvPr id="176134" name="Line 3"/>
            <p:cNvSpPr>
              <a:spLocks noChangeShapeType="1"/>
            </p:cNvSpPr>
            <p:nvPr/>
          </p:nvSpPr>
          <p:spPr bwMode="auto">
            <a:xfrm>
              <a:off x="2256" y="1536"/>
              <a:ext cx="432" cy="0"/>
            </a:xfrm>
            <a:prstGeom prst="line">
              <a:avLst/>
            </a:prstGeom>
            <a:noFill/>
            <a:ln w="25400">
              <a:solidFill>
                <a:schemeClr val="tx1"/>
              </a:solidFill>
              <a:round/>
              <a:headEnd/>
              <a:tailEnd type="triangle" w="med" len="med"/>
            </a:ln>
          </p:spPr>
          <p:txBody>
            <a:bodyPr/>
            <a:lstStyle/>
            <a:p>
              <a:endParaRPr lang="en-US"/>
            </a:p>
          </p:txBody>
        </p:sp>
        <p:sp>
          <p:nvSpPr>
            <p:cNvPr id="176135" name="Line 11"/>
            <p:cNvSpPr>
              <a:spLocks noChangeShapeType="1"/>
            </p:cNvSpPr>
            <p:nvPr/>
          </p:nvSpPr>
          <p:spPr bwMode="auto">
            <a:xfrm>
              <a:off x="2256" y="1746"/>
              <a:ext cx="432" cy="0"/>
            </a:xfrm>
            <a:prstGeom prst="line">
              <a:avLst/>
            </a:prstGeom>
            <a:noFill/>
            <a:ln w="25400">
              <a:solidFill>
                <a:schemeClr val="tx1"/>
              </a:solidFill>
              <a:round/>
              <a:headEnd/>
              <a:tailEnd type="triangle" w="med" len="med"/>
            </a:ln>
          </p:spPr>
          <p:txBody>
            <a:bodyPr/>
            <a:lstStyle/>
            <a:p>
              <a:endParaRPr lang="en-US"/>
            </a:p>
          </p:txBody>
        </p:sp>
        <p:sp>
          <p:nvSpPr>
            <p:cNvPr id="176136" name="Line 12"/>
            <p:cNvSpPr>
              <a:spLocks noChangeShapeType="1"/>
            </p:cNvSpPr>
            <p:nvPr/>
          </p:nvSpPr>
          <p:spPr bwMode="auto">
            <a:xfrm>
              <a:off x="2256" y="1854"/>
              <a:ext cx="432" cy="0"/>
            </a:xfrm>
            <a:prstGeom prst="line">
              <a:avLst/>
            </a:prstGeom>
            <a:noFill/>
            <a:ln w="25400">
              <a:solidFill>
                <a:schemeClr val="tx1"/>
              </a:solidFill>
              <a:round/>
              <a:headEnd/>
              <a:tailEnd type="triangle" w="med" len="med"/>
            </a:ln>
          </p:spPr>
          <p:txBody>
            <a:bodyPr/>
            <a:lstStyle/>
            <a:p>
              <a:endParaRPr lang="en-US"/>
            </a:p>
          </p:txBody>
        </p:sp>
        <p:sp>
          <p:nvSpPr>
            <p:cNvPr id="176137" name="Line 13"/>
            <p:cNvSpPr>
              <a:spLocks noChangeShapeType="1"/>
            </p:cNvSpPr>
            <p:nvPr/>
          </p:nvSpPr>
          <p:spPr bwMode="auto">
            <a:xfrm>
              <a:off x="2256" y="2055"/>
              <a:ext cx="432" cy="0"/>
            </a:xfrm>
            <a:prstGeom prst="line">
              <a:avLst/>
            </a:prstGeom>
            <a:noFill/>
            <a:ln w="25400">
              <a:solidFill>
                <a:schemeClr val="tx1"/>
              </a:solidFill>
              <a:round/>
              <a:headEnd/>
              <a:tailEnd type="triangle" w="med" len="med"/>
            </a:ln>
          </p:spPr>
          <p:txBody>
            <a:bodyPr/>
            <a:lstStyle/>
            <a:p>
              <a:endParaRPr lang="en-US"/>
            </a:p>
          </p:txBody>
        </p:sp>
      </p:grpSp>
      <p:sp>
        <p:nvSpPr>
          <p:cNvPr id="176132" name="Transit"/>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315409" name="slide_169.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5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586" fill="hold"/>
                                        <p:tgtEl>
                                          <p:spTgt spid="315409"/>
                                        </p:tgtEl>
                                      </p:cBhvr>
                                    </p:cmd>
                                  </p:childTnLst>
                                </p:cTn>
                              </p:par>
                              <p:par>
                                <p:cTn id="7" presetID="2" presetClass="entr" presetSubtype="8" fill="hold" nodeType="withEffect">
                                  <p:stCondLst>
                                    <p:cond delay="3000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0-#ppt_w/2"/>
                                          </p:val>
                                        </p:tav>
                                        <p:tav tm="100000">
                                          <p:val>
                                            <p:strVal val="#ppt_x"/>
                                          </p:val>
                                        </p:tav>
                                      </p:tavLst>
                                    </p:anim>
                                    <p:anim calcmode="lin" valueType="num">
                                      <p:cBhvr additive="base">
                                        <p:cTn id="10"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93902">
                <p:cTn id="11" fill="hold" display="0">
                  <p:stCondLst>
                    <p:cond delay="indefinite"/>
                  </p:stCondLst>
                  <p:endCondLst>
                    <p:cond evt="onPrev" delay="0">
                      <p:tgtEl>
                        <p:sldTgt/>
                      </p:tgtEl>
                    </p:cond>
                    <p:cond evt="onStopAudio" delay="0">
                      <p:tgtEl>
                        <p:sldTgt/>
                      </p:tgtEl>
                    </p:cond>
                  </p:endCondLst>
                </p:cTn>
                <p:tgtEl>
                  <p:spTgt spid="315409"/>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Main picture"/>
          <p:cNvSpPr txBox="1">
            <a:spLocks noChangeArrowheads="1"/>
          </p:cNvSpPr>
          <p:nvPr/>
        </p:nvSpPr>
        <p:spPr bwMode="auto">
          <a:xfrm>
            <a:off x="0" y="0"/>
            <a:ext cx="9144000" cy="6524625"/>
          </a:xfrm>
          <a:prstGeom prst="rect">
            <a:avLst/>
          </a:prstGeom>
          <a:noFill/>
          <a:ln w="9525">
            <a:noFill/>
            <a:miter lim="800000"/>
            <a:headEnd/>
            <a:tailEnd/>
          </a:ln>
        </p:spPr>
        <p:txBody>
          <a:bodyPr>
            <a:spAutoFit/>
          </a:bodyPr>
          <a:lstStyle/>
          <a:p>
            <a:pPr algn="ctr">
              <a:spcBef>
                <a:spcPct val="50000"/>
              </a:spcBef>
            </a:pPr>
            <a:endParaRPr lang="en-US" sz="800" u="sng" dirty="0">
              <a:solidFill>
                <a:srgbClr val="0000FF"/>
              </a:solidFill>
              <a:latin typeface="Arial Unicode MS" pitchFamily="34" charset="-128"/>
            </a:endParaRPr>
          </a:p>
          <a:p>
            <a:pPr algn="ctr">
              <a:spcBef>
                <a:spcPct val="50000"/>
              </a:spcBef>
            </a:pPr>
            <a:r>
              <a:rPr lang="en-US" sz="2800" u="sng" dirty="0">
                <a:solidFill>
                  <a:srgbClr val="0000FF"/>
                </a:solidFill>
                <a:latin typeface="Arial Unicode MS" pitchFamily="34" charset="-128"/>
              </a:rPr>
              <a:t>Basic Amino Acids in Nucleosome Core Particle</a:t>
            </a:r>
            <a:endParaRPr lang="en-US" sz="2800" b="0" dirty="0">
              <a:solidFill>
                <a:srgbClr val="0000FF"/>
              </a:solidFill>
              <a:latin typeface="Arial Unicode MS" pitchFamily="34" charset="-128"/>
              <a:ea typeface="Arial Unicode MS" pitchFamily="34" charset="-128"/>
              <a:cs typeface="Arial Unicode MS" pitchFamily="34" charset="-128"/>
            </a:endParaRPr>
          </a:p>
          <a:p>
            <a:pPr>
              <a:spcBef>
                <a:spcPct val="50000"/>
              </a:spcBef>
            </a:pPr>
            <a:r>
              <a:rPr lang="en-US" sz="800" dirty="0"/>
              <a:t> </a:t>
            </a:r>
            <a:endParaRPr lang="en-US" sz="800" b="0" dirty="0">
              <a:latin typeface="Arial Unicode MS" pitchFamily="34" charset="-128"/>
              <a:ea typeface="Arial Unicode MS" pitchFamily="34" charset="-128"/>
              <a:cs typeface="Arial Unicode MS" pitchFamily="34" charset="-128"/>
            </a:endParaRPr>
          </a:p>
          <a:p>
            <a:pPr>
              <a:spcBef>
                <a:spcPct val="50000"/>
              </a:spcBef>
            </a:pPr>
            <a:r>
              <a:rPr lang="en-US" dirty="0">
                <a:latin typeface="Arial Unicode MS" pitchFamily="34" charset="-128"/>
              </a:rPr>
              <a:t>                        </a:t>
            </a:r>
            <a:r>
              <a:rPr lang="en-US" sz="2000" dirty="0">
                <a:latin typeface="Arial Unicode MS" pitchFamily="34" charset="-128"/>
              </a:rPr>
              <a:t>Histone          Total Basic AA’s           Basic AA’s</a:t>
            </a:r>
          </a:p>
          <a:p>
            <a:pPr>
              <a:spcBef>
                <a:spcPct val="50000"/>
              </a:spcBef>
            </a:pPr>
            <a:r>
              <a:rPr lang="en-US" sz="2000" dirty="0">
                <a:latin typeface="Arial Unicode MS" pitchFamily="34" charset="-128"/>
              </a:rPr>
              <a:t>                             </a:t>
            </a:r>
            <a:r>
              <a:rPr lang="en-US" sz="2000" u="sng" dirty="0">
                <a:latin typeface="Arial Unicode MS" pitchFamily="34" charset="-128"/>
              </a:rPr>
              <a:t>Subunit</a:t>
            </a:r>
            <a:r>
              <a:rPr lang="en-US" sz="2000" dirty="0">
                <a:latin typeface="Arial Unicode MS" pitchFamily="34" charset="-128"/>
              </a:rPr>
              <a:t>          (</a:t>
            </a:r>
            <a:r>
              <a:rPr lang="en-US" sz="2000" u="sng" dirty="0" err="1">
                <a:latin typeface="Arial Unicode MS" pitchFamily="34" charset="-128"/>
              </a:rPr>
              <a:t>Arg+Lys+His</a:t>
            </a:r>
            <a:r>
              <a:rPr lang="en-US" sz="2000" u="sng" dirty="0">
                <a:latin typeface="Arial Unicode MS" pitchFamily="34" charset="-128"/>
              </a:rPr>
              <a:t>)</a:t>
            </a:r>
            <a:r>
              <a:rPr lang="en-US" sz="2000" dirty="0">
                <a:latin typeface="Arial Unicode MS" pitchFamily="34" charset="-128"/>
              </a:rPr>
              <a:t>              </a:t>
            </a:r>
            <a:r>
              <a:rPr lang="en-US" sz="2000" u="sng" dirty="0">
                <a:latin typeface="Arial Unicode MS" pitchFamily="34" charset="-128"/>
              </a:rPr>
              <a:t>in Helix II</a:t>
            </a:r>
            <a:endParaRPr lang="en-US" sz="2000" b="0" dirty="0">
              <a:latin typeface="Arial Unicode MS" pitchFamily="34" charset="-128"/>
              <a:ea typeface="Arial Unicode MS" pitchFamily="34" charset="-128"/>
              <a:cs typeface="Arial Unicode MS" pitchFamily="34" charset="-128"/>
            </a:endParaRPr>
          </a:p>
          <a:p>
            <a:pPr>
              <a:spcBef>
                <a:spcPct val="50000"/>
              </a:spcBef>
            </a:pPr>
            <a:r>
              <a:rPr lang="en-US" sz="800" b="0" dirty="0">
                <a:latin typeface="Arial Unicode MS" pitchFamily="34" charset="-128"/>
              </a:rPr>
              <a:t> </a:t>
            </a:r>
            <a:endParaRPr lang="en-US" sz="800" b="0" dirty="0">
              <a:latin typeface="Arial Unicode MS" pitchFamily="34" charset="-128"/>
              <a:ea typeface="Arial Unicode MS" pitchFamily="34" charset="-128"/>
              <a:cs typeface="Arial Unicode MS" pitchFamily="34" charset="-128"/>
            </a:endParaRPr>
          </a:p>
          <a:p>
            <a:pPr>
              <a:spcBef>
                <a:spcPct val="50000"/>
              </a:spcBef>
            </a:pPr>
            <a:r>
              <a:rPr lang="en-US" sz="2000" b="0" dirty="0">
                <a:latin typeface="Arial Unicode MS" pitchFamily="34" charset="-128"/>
              </a:rPr>
              <a:t>                               H3                        </a:t>
            </a:r>
            <a:r>
              <a:rPr lang="en-US" sz="2000" dirty="0">
                <a:solidFill>
                  <a:srgbClr val="FF00FF"/>
                </a:solidFill>
                <a:latin typeface="Arial Unicode MS" pitchFamily="34" charset="-128"/>
              </a:rPr>
              <a:t>20</a:t>
            </a:r>
            <a:r>
              <a:rPr lang="en-US" sz="2000" b="0" dirty="0">
                <a:latin typeface="Arial Unicode MS" pitchFamily="34" charset="-128"/>
              </a:rPr>
              <a:t>                             0</a:t>
            </a:r>
            <a:endParaRPr lang="en-US" sz="2000" b="0" dirty="0">
              <a:latin typeface="Arial Unicode MS" pitchFamily="34" charset="-128"/>
              <a:ea typeface="Arial Unicode MS" pitchFamily="34" charset="-128"/>
              <a:cs typeface="Arial Unicode MS" pitchFamily="34" charset="-128"/>
            </a:endParaRPr>
          </a:p>
          <a:p>
            <a:pPr>
              <a:spcBef>
                <a:spcPct val="50000"/>
              </a:spcBef>
            </a:pPr>
            <a:r>
              <a:rPr lang="en-US" sz="2000" b="0" dirty="0">
                <a:latin typeface="Arial Unicode MS" pitchFamily="34" charset="-128"/>
              </a:rPr>
              <a:t>                               H4                        </a:t>
            </a:r>
            <a:r>
              <a:rPr lang="en-US" sz="2000" dirty="0">
                <a:solidFill>
                  <a:srgbClr val="FF00FF"/>
                </a:solidFill>
                <a:latin typeface="Arial Unicode MS" pitchFamily="34" charset="-128"/>
              </a:rPr>
              <a:t>18</a:t>
            </a:r>
            <a:r>
              <a:rPr lang="en-US" sz="2000" b="0" dirty="0">
                <a:latin typeface="Arial Unicode MS" pitchFamily="34" charset="-128"/>
              </a:rPr>
              <a:t>                             4</a:t>
            </a:r>
            <a:endParaRPr lang="en-US" sz="2000" b="0" dirty="0">
              <a:latin typeface="Arial Unicode MS" pitchFamily="34" charset="-128"/>
              <a:ea typeface="Arial Unicode MS" pitchFamily="34" charset="-128"/>
              <a:cs typeface="Arial Unicode MS" pitchFamily="34" charset="-128"/>
            </a:endParaRPr>
          </a:p>
          <a:p>
            <a:pPr>
              <a:spcBef>
                <a:spcPct val="50000"/>
              </a:spcBef>
            </a:pPr>
            <a:r>
              <a:rPr lang="en-US" sz="2000" b="0" dirty="0">
                <a:latin typeface="Arial Unicode MS" pitchFamily="34" charset="-128"/>
              </a:rPr>
              <a:t>                               H2A                      </a:t>
            </a:r>
            <a:r>
              <a:rPr lang="en-US" sz="2000" dirty="0">
                <a:solidFill>
                  <a:srgbClr val="FF00FF"/>
                </a:solidFill>
                <a:latin typeface="Arial Unicode MS" pitchFamily="34" charset="-128"/>
              </a:rPr>
              <a:t>22</a:t>
            </a:r>
            <a:r>
              <a:rPr lang="en-US" sz="2000" b="0" dirty="0">
                <a:latin typeface="Arial Unicode MS" pitchFamily="34" charset="-128"/>
              </a:rPr>
              <a:t>                             1</a:t>
            </a:r>
            <a:endParaRPr lang="en-US" sz="2000" b="0" dirty="0">
              <a:latin typeface="Arial Unicode MS" pitchFamily="34" charset="-128"/>
              <a:ea typeface="Arial Unicode MS" pitchFamily="34" charset="-128"/>
              <a:cs typeface="Arial Unicode MS" pitchFamily="34" charset="-128"/>
            </a:endParaRPr>
          </a:p>
          <a:p>
            <a:pPr>
              <a:spcBef>
                <a:spcPct val="50000"/>
              </a:spcBef>
            </a:pPr>
            <a:r>
              <a:rPr lang="en-US" sz="2000" b="0" dirty="0">
                <a:latin typeface="Arial Unicode MS" pitchFamily="34" charset="-128"/>
              </a:rPr>
              <a:t>                               H2B                      </a:t>
            </a:r>
            <a:r>
              <a:rPr lang="en-US" sz="2000" dirty="0">
                <a:solidFill>
                  <a:srgbClr val="FF00FF"/>
                </a:solidFill>
                <a:latin typeface="Arial Unicode MS" pitchFamily="34" charset="-128"/>
              </a:rPr>
              <a:t>22</a:t>
            </a:r>
            <a:r>
              <a:rPr lang="en-US" sz="2000" b="0" dirty="0">
                <a:latin typeface="Arial Unicode MS" pitchFamily="34" charset="-128"/>
              </a:rPr>
              <a:t>                             4</a:t>
            </a:r>
            <a:endParaRPr lang="en-US" sz="2000" b="0" dirty="0">
              <a:latin typeface="Arial Unicode MS" pitchFamily="34" charset="-128"/>
              <a:ea typeface="Arial Unicode MS" pitchFamily="34" charset="-128"/>
              <a:cs typeface="Arial Unicode MS" pitchFamily="34" charset="-128"/>
            </a:endParaRPr>
          </a:p>
          <a:p>
            <a:pPr>
              <a:spcBef>
                <a:spcPct val="50000"/>
              </a:spcBef>
            </a:pPr>
            <a:r>
              <a:rPr lang="en-US" sz="2000" b="0" dirty="0">
                <a:latin typeface="Arial Unicode MS" pitchFamily="34" charset="-128"/>
              </a:rPr>
              <a:t>                     ----------------------------------------------------------------------------</a:t>
            </a:r>
            <a:endParaRPr lang="en-US" sz="2000" b="0" dirty="0">
              <a:latin typeface="Arial Unicode MS" pitchFamily="34" charset="-128"/>
              <a:ea typeface="Arial Unicode MS" pitchFamily="34" charset="-128"/>
              <a:cs typeface="Arial Unicode MS" pitchFamily="34" charset="-128"/>
            </a:endParaRPr>
          </a:p>
          <a:p>
            <a:pPr>
              <a:spcBef>
                <a:spcPct val="50000"/>
              </a:spcBef>
            </a:pPr>
            <a:r>
              <a:rPr lang="en-US" sz="2000" b="0" dirty="0">
                <a:latin typeface="Arial Unicode MS" pitchFamily="34" charset="-128"/>
              </a:rPr>
              <a:t>                             TOTAL:                   </a:t>
            </a:r>
            <a:r>
              <a:rPr lang="en-US" sz="2000" dirty="0">
                <a:solidFill>
                  <a:srgbClr val="FF00FF"/>
                </a:solidFill>
                <a:latin typeface="Arial Unicode MS" pitchFamily="34" charset="-128"/>
              </a:rPr>
              <a:t>82</a:t>
            </a:r>
            <a:r>
              <a:rPr lang="en-US" sz="2000" dirty="0">
                <a:latin typeface="Arial Unicode MS" pitchFamily="34" charset="-128"/>
              </a:rPr>
              <a:t>                            </a:t>
            </a:r>
            <a:r>
              <a:rPr lang="en-US" sz="2000" b="0" dirty="0">
                <a:latin typeface="Arial Unicode MS" pitchFamily="34" charset="-128"/>
              </a:rPr>
              <a:t>9</a:t>
            </a:r>
            <a:endParaRPr lang="en-US" sz="2000" b="0" dirty="0">
              <a:latin typeface="Arial Unicode MS" pitchFamily="34" charset="-128"/>
              <a:ea typeface="Arial Unicode MS" pitchFamily="34" charset="-128"/>
              <a:cs typeface="Arial Unicode MS" pitchFamily="34" charset="-128"/>
            </a:endParaRPr>
          </a:p>
          <a:p>
            <a:pPr>
              <a:spcBef>
                <a:spcPct val="50000"/>
              </a:spcBef>
            </a:pPr>
            <a:r>
              <a:rPr lang="en-US" sz="2000" b="0" dirty="0">
                <a:latin typeface="Arial Unicode MS" pitchFamily="34" charset="-128"/>
              </a:rPr>
              <a:t>                             NET, 4 subunits:     </a:t>
            </a:r>
            <a:r>
              <a:rPr lang="en-US" sz="2000" dirty="0">
                <a:latin typeface="Arial Unicode MS" pitchFamily="34" charset="-128"/>
              </a:rPr>
              <a:t>73</a:t>
            </a:r>
            <a:r>
              <a:rPr lang="en-US" sz="2000" b="0" dirty="0">
                <a:latin typeface="Arial Unicode MS" pitchFamily="34" charset="-128"/>
              </a:rPr>
              <a:t> (excluding the 9 in Helix II)</a:t>
            </a:r>
            <a:endParaRPr lang="en-US" sz="2000" b="0" dirty="0">
              <a:latin typeface="Arial Unicode MS" pitchFamily="34" charset="-128"/>
              <a:ea typeface="Arial Unicode MS" pitchFamily="34" charset="-128"/>
              <a:cs typeface="Arial Unicode MS" pitchFamily="34" charset="-128"/>
            </a:endParaRPr>
          </a:p>
          <a:p>
            <a:pPr>
              <a:spcBef>
                <a:spcPct val="50000"/>
              </a:spcBef>
            </a:pPr>
            <a:r>
              <a:rPr lang="en-US" sz="2000" b="0" dirty="0">
                <a:latin typeface="Arial Unicode MS" pitchFamily="34" charset="-128"/>
              </a:rPr>
              <a:t>                             ALL 8 subunits:     </a:t>
            </a:r>
            <a:r>
              <a:rPr lang="en-US" sz="2000" dirty="0">
                <a:latin typeface="Arial Unicode MS" pitchFamily="34" charset="-128"/>
              </a:rPr>
              <a:t>146</a:t>
            </a:r>
            <a:r>
              <a:rPr lang="en-US" b="0" dirty="0">
                <a:latin typeface="Arial Unicode MS" pitchFamily="34" charset="-128"/>
              </a:rPr>
              <a:t> </a:t>
            </a:r>
          </a:p>
          <a:p>
            <a:pPr>
              <a:spcBef>
                <a:spcPct val="50000"/>
              </a:spcBef>
            </a:pPr>
            <a:endParaRPr lang="en-US" b="0" dirty="0"/>
          </a:p>
        </p:txBody>
      </p:sp>
      <p:grpSp>
        <p:nvGrpSpPr>
          <p:cNvPr id="2" name="4 blue arrows"/>
          <p:cNvGrpSpPr>
            <a:grpSpLocks/>
          </p:cNvGrpSpPr>
          <p:nvPr/>
        </p:nvGrpSpPr>
        <p:grpSpPr bwMode="auto">
          <a:xfrm>
            <a:off x="3276600" y="2486025"/>
            <a:ext cx="914400" cy="1366838"/>
            <a:chOff x="816" y="1566"/>
            <a:chExt cx="576" cy="861"/>
          </a:xfrm>
        </p:grpSpPr>
        <p:sp>
          <p:nvSpPr>
            <p:cNvPr id="20487" name="Line 4"/>
            <p:cNvSpPr>
              <a:spLocks noChangeShapeType="1"/>
            </p:cNvSpPr>
            <p:nvPr/>
          </p:nvSpPr>
          <p:spPr bwMode="auto">
            <a:xfrm>
              <a:off x="816" y="1566"/>
              <a:ext cx="576" cy="0"/>
            </a:xfrm>
            <a:prstGeom prst="line">
              <a:avLst/>
            </a:prstGeom>
            <a:noFill/>
            <a:ln w="38100">
              <a:solidFill>
                <a:srgbClr val="0000FF"/>
              </a:solidFill>
              <a:round/>
              <a:headEnd/>
              <a:tailEnd type="triangle" w="med" len="med"/>
            </a:ln>
          </p:spPr>
          <p:txBody>
            <a:bodyPr/>
            <a:lstStyle/>
            <a:p>
              <a:endParaRPr lang="en-US"/>
            </a:p>
          </p:txBody>
        </p:sp>
        <p:sp>
          <p:nvSpPr>
            <p:cNvPr id="20488" name="Line 5"/>
            <p:cNvSpPr>
              <a:spLocks noChangeShapeType="1"/>
            </p:cNvSpPr>
            <p:nvPr/>
          </p:nvSpPr>
          <p:spPr bwMode="auto">
            <a:xfrm>
              <a:off x="816" y="1836"/>
              <a:ext cx="576" cy="0"/>
            </a:xfrm>
            <a:prstGeom prst="line">
              <a:avLst/>
            </a:prstGeom>
            <a:noFill/>
            <a:ln w="38100">
              <a:solidFill>
                <a:srgbClr val="0000FF"/>
              </a:solidFill>
              <a:round/>
              <a:headEnd/>
              <a:tailEnd type="triangle" w="med" len="med"/>
            </a:ln>
          </p:spPr>
          <p:txBody>
            <a:bodyPr/>
            <a:lstStyle/>
            <a:p>
              <a:endParaRPr lang="en-US"/>
            </a:p>
          </p:txBody>
        </p:sp>
        <p:sp>
          <p:nvSpPr>
            <p:cNvPr id="20489" name="Line 6"/>
            <p:cNvSpPr>
              <a:spLocks noChangeShapeType="1"/>
            </p:cNvSpPr>
            <p:nvPr/>
          </p:nvSpPr>
          <p:spPr bwMode="auto">
            <a:xfrm>
              <a:off x="816" y="2142"/>
              <a:ext cx="576" cy="0"/>
            </a:xfrm>
            <a:prstGeom prst="line">
              <a:avLst/>
            </a:prstGeom>
            <a:noFill/>
            <a:ln w="38100">
              <a:solidFill>
                <a:srgbClr val="0000FF"/>
              </a:solidFill>
              <a:round/>
              <a:headEnd/>
              <a:tailEnd type="triangle" w="med" len="med"/>
            </a:ln>
          </p:spPr>
          <p:txBody>
            <a:bodyPr/>
            <a:lstStyle/>
            <a:p>
              <a:endParaRPr lang="en-US"/>
            </a:p>
          </p:txBody>
        </p:sp>
        <p:sp>
          <p:nvSpPr>
            <p:cNvPr id="20490" name="Line 7"/>
            <p:cNvSpPr>
              <a:spLocks noChangeShapeType="1"/>
            </p:cNvSpPr>
            <p:nvPr/>
          </p:nvSpPr>
          <p:spPr bwMode="auto">
            <a:xfrm>
              <a:off x="816" y="2427"/>
              <a:ext cx="576" cy="0"/>
            </a:xfrm>
            <a:prstGeom prst="line">
              <a:avLst/>
            </a:prstGeom>
            <a:noFill/>
            <a:ln w="38100">
              <a:solidFill>
                <a:srgbClr val="0000FF"/>
              </a:solidFill>
              <a:round/>
              <a:headEnd/>
              <a:tailEnd type="triangle" w="med" len="med"/>
            </a:ln>
          </p:spPr>
          <p:txBody>
            <a:bodyPr/>
            <a:lstStyle/>
            <a:p>
              <a:endParaRPr lang="en-US"/>
            </a:p>
          </p:txBody>
        </p:sp>
      </p:grpSp>
      <p:pic>
        <p:nvPicPr>
          <p:cNvPr id="6152" name="slide_17.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6157" name="1 blue arrow"/>
          <p:cNvSpPr>
            <a:spLocks noChangeShapeType="1"/>
          </p:cNvSpPr>
          <p:nvPr/>
        </p:nvSpPr>
        <p:spPr bwMode="auto">
          <a:xfrm flipH="1">
            <a:off x="4724400" y="4773613"/>
            <a:ext cx="914400" cy="0"/>
          </a:xfrm>
          <a:prstGeom prst="line">
            <a:avLst/>
          </a:prstGeom>
          <a:noFill/>
          <a:ln w="38100">
            <a:solidFill>
              <a:srgbClr val="0000FF"/>
            </a:solidFill>
            <a:round/>
            <a:headEnd/>
            <a:tailEnd type="triangle" w="med" len="med"/>
          </a:ln>
        </p:spPr>
        <p:txBody>
          <a:bodyPr/>
          <a:lstStyle/>
          <a:p>
            <a:endParaRPr lang="en-US"/>
          </a:p>
        </p:txBody>
      </p:sp>
      <p:sp>
        <p:nvSpPr>
          <p:cNvPr id="20486" name="Transit"/>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ustDataLst>
      <p:tags r:id="rId1"/>
    </p:custDataLst>
  </p:cSld>
  <p:clrMapOvr>
    <a:masterClrMapping/>
  </p:clrMapOvr>
  <p:transition advClick="0"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152"/>
                                        </p:tgtEl>
                                      </p:cBhvr>
                                    </p:cmd>
                                  </p:childTnLst>
                                </p:cTn>
                              </p:par>
                              <p:par>
                                <p:cTn id="7" presetID="2" presetClass="entr" presetSubtype="8" fill="hold" nodeType="withEffect">
                                  <p:stCondLst>
                                    <p:cond delay="200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0-#ppt_w/2"/>
                                          </p:val>
                                        </p:tav>
                                        <p:tav tm="100000">
                                          <p:val>
                                            <p:strVal val="#ppt_x"/>
                                          </p:val>
                                        </p:tav>
                                      </p:tavLst>
                                    </p:anim>
                                    <p:anim calcmode="lin" valueType="num">
                                      <p:cBhvr additive="base">
                                        <p:cTn id="10" dur="500" fill="hold"/>
                                        <p:tgtEl>
                                          <p:spTgt spid="2"/>
                                        </p:tgtEl>
                                        <p:attrNameLst>
                                          <p:attrName>ppt_y</p:attrName>
                                        </p:attrNameLst>
                                      </p:cBhvr>
                                      <p:tavLst>
                                        <p:tav tm="0">
                                          <p:val>
                                            <p:strVal val="#ppt_y"/>
                                          </p:val>
                                        </p:tav>
                                        <p:tav tm="100000">
                                          <p:val>
                                            <p:strVal val="#ppt_y"/>
                                          </p:val>
                                        </p:tav>
                                      </p:tavLst>
                                    </p:anim>
                                  </p:childTnLst>
                                </p:cTn>
                              </p:par>
                              <p:par>
                                <p:cTn id="11" presetID="10" presetClass="exit" presetSubtype="0" fill="hold" nodeType="withEffect">
                                  <p:stCondLst>
                                    <p:cond delay="7000"/>
                                  </p:stCondLst>
                                  <p:childTnLst>
                                    <p:animEffect transition="out" filter="fade">
                                      <p:cBhvr>
                                        <p:cTn id="12" dur="500"/>
                                        <p:tgtEl>
                                          <p:spTgt spid="2"/>
                                        </p:tgtEl>
                                      </p:cBhvr>
                                    </p:animEffect>
                                    <p:set>
                                      <p:cBhvr>
                                        <p:cTn id="13" dur="1" fill="hold">
                                          <p:stCondLst>
                                            <p:cond delay="499"/>
                                          </p:stCondLst>
                                        </p:cTn>
                                        <p:tgtEl>
                                          <p:spTgt spid="2"/>
                                        </p:tgtEl>
                                        <p:attrNameLst>
                                          <p:attrName>style.visibility</p:attrName>
                                        </p:attrNameLst>
                                      </p:cBhvr>
                                      <p:to>
                                        <p:strVal val="hidden"/>
                                      </p:to>
                                    </p:set>
                                  </p:childTnLst>
                                </p:cTn>
                              </p:par>
                              <p:par>
                                <p:cTn id="14" presetID="2" presetClass="entr" presetSubtype="2" fill="hold" grpId="0" nodeType="withEffect">
                                  <p:stCondLst>
                                    <p:cond delay="11000"/>
                                  </p:stCondLst>
                                  <p:childTnLst>
                                    <p:set>
                                      <p:cBhvr>
                                        <p:cTn id="15" dur="1" fill="hold">
                                          <p:stCondLst>
                                            <p:cond delay="0"/>
                                          </p:stCondLst>
                                        </p:cTn>
                                        <p:tgtEl>
                                          <p:spTgt spid="6157"/>
                                        </p:tgtEl>
                                        <p:attrNameLst>
                                          <p:attrName>style.visibility</p:attrName>
                                        </p:attrNameLst>
                                      </p:cBhvr>
                                      <p:to>
                                        <p:strVal val="visible"/>
                                      </p:to>
                                    </p:set>
                                    <p:anim calcmode="lin" valueType="num">
                                      <p:cBhvr additive="base">
                                        <p:cTn id="16" dur="500" fill="hold"/>
                                        <p:tgtEl>
                                          <p:spTgt spid="6157"/>
                                        </p:tgtEl>
                                        <p:attrNameLst>
                                          <p:attrName>ppt_x</p:attrName>
                                        </p:attrNameLst>
                                      </p:cBhvr>
                                      <p:tavLst>
                                        <p:tav tm="0">
                                          <p:val>
                                            <p:strVal val="1+#ppt_w/2"/>
                                          </p:val>
                                        </p:tav>
                                        <p:tav tm="100000">
                                          <p:val>
                                            <p:strVal val="#ppt_x"/>
                                          </p:val>
                                        </p:tav>
                                      </p:tavLst>
                                    </p:anim>
                                    <p:anim calcmode="lin" valueType="num">
                                      <p:cBhvr additive="base">
                                        <p:cTn id="17" dur="500" fill="hold"/>
                                        <p:tgtEl>
                                          <p:spTgt spid="61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91463">
                <p:cTn id="18" fill="hold" display="0">
                  <p:stCondLst>
                    <p:cond delay="indefinite"/>
                  </p:stCondLst>
                  <p:endCondLst>
                    <p:cond evt="onPrev" delay="0">
                      <p:tgtEl>
                        <p:sldTgt/>
                      </p:tgtEl>
                    </p:cond>
                    <p:cond evt="onStopAudio" delay="0">
                      <p:tgtEl>
                        <p:sldTgt/>
                      </p:tgtEl>
                    </p:cond>
                  </p:endCondLst>
                </p:cTn>
                <p:tgtEl>
                  <p:spTgt spid="6152"/>
                </p:tgtEl>
              </p:cMediaNode>
            </p:audio>
          </p:childTnLst>
        </p:cTn>
      </p:par>
    </p:tnLst>
    <p:bldLst>
      <p:bldP spid="6157" grpId="0" animBg="1"/>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42" name="complete-no-hyd.avi">
            <a:hlinkClick r:id="" action="ppaction://media"/>
          </p:cNvPr>
          <p:cNvPicPr>
            <a:picLocks noChangeAspect="1" noChangeArrowheads="1"/>
          </p:cNvPicPr>
          <p:nvPr>
            <a:vide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1943100" y="661988"/>
            <a:ext cx="5257800" cy="5534025"/>
          </a:xfrm>
          <a:prstGeom prst="rect">
            <a:avLst/>
          </a:prstGeom>
          <a:noFill/>
          <a:ln w="9525">
            <a:solidFill>
              <a:schemeClr val="tx1"/>
            </a:solidFill>
            <a:miter lim="800000"/>
            <a:headEnd/>
            <a:tailEnd/>
          </a:ln>
        </p:spPr>
      </p:pic>
      <p:sp>
        <p:nvSpPr>
          <p:cNvPr id="177155" name="Text Box 3"/>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pic>
        <p:nvPicPr>
          <p:cNvPr id="317444" name="slide_170.wav">
            <a:hlinkClick r:id="" action="ppaction://media"/>
          </p:cNvPr>
          <p:cNvPicPr>
            <a:picLocks noChangeAspect="1" noChangeArrowheads="1"/>
          </p:cNvPicPr>
          <p:nvPr>
            <a:audioFile r:link="rId6"/>
            <p:extLst>
              <p:ext uri="{DAA4B4D4-6D71-4841-9C94-3DE7FCFB9230}">
                <p14:media xmlns:p14="http://schemas.microsoft.com/office/powerpoint/2010/main" r:link="rId5"/>
              </p:ext>
            </p:extLst>
          </p:nvPr>
        </p:nvPicPr>
        <p:blipFill>
          <a:blip r:embed="rId11"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7444"/>
                                        </p:tgtEl>
                                      </p:cBhvr>
                                    </p:cmd>
                                  </p:childTnLst>
                                </p:cTn>
                              </p:par>
                              <p:par>
                                <p:cTn id="7" presetID="1" presetClass="mediacall" presetSubtype="0" fill="hold" nodeType="withEffect">
                                  <p:stCondLst>
                                    <p:cond delay="2000"/>
                                  </p:stCondLst>
                                  <p:childTnLst>
                                    <p:cmd type="call" cmd="playFrom(0.0)">
                                      <p:cBhvr>
                                        <p:cTn id="8" dur="2333" fill="hold"/>
                                        <p:tgtEl>
                                          <p:spTgt spid="31744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5366">
                <p:cTn id="9" fill="hold" display="0">
                  <p:stCondLst>
                    <p:cond delay="indefinite"/>
                  </p:stCondLst>
                  <p:endCondLst>
                    <p:cond evt="onPrev" delay="0">
                      <p:tgtEl>
                        <p:sldTgt/>
                      </p:tgtEl>
                    </p:cond>
                    <p:cond evt="onStopAudio" delay="0">
                      <p:tgtEl>
                        <p:sldTgt/>
                      </p:tgtEl>
                    </p:cond>
                  </p:endCondLst>
                </p:cTn>
                <p:tgtEl>
                  <p:spTgt spid="317444"/>
                </p:tgtEl>
              </p:cMediaNode>
            </p:audio>
            <p:video>
              <p:cMediaNode>
                <p:cTn id="10" fill="hold" display="0">
                  <p:stCondLst>
                    <p:cond delay="indefinite"/>
                  </p:stCondLst>
                  <p:endCondLst>
                    <p:cond evt="onPrev" delay="0">
                      <p:tgtEl>
                        <p:sldTgt/>
                      </p:tgtEl>
                    </p:cond>
                  </p:endCondLst>
                </p:cTn>
                <p:tgtEl>
                  <p:spTgt spid="317442"/>
                </p:tgtEl>
              </p:cMediaNode>
            </p:video>
            <p:seq concurrent="1" nextAc="seek">
              <p:cTn id="11" restart="whenNotActive" fill="hold" evtFilter="cancelBubble" nodeType="interactiveSeq">
                <p:stCondLst>
                  <p:cond evt="onClick" delay="0">
                    <p:tgtEl>
                      <p:spTgt spid="317442"/>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317442"/>
                                        </p:tgtEl>
                                      </p:cBhvr>
                                    </p:cmd>
                                  </p:childTnLst>
                                </p:cTn>
                              </p:par>
                            </p:childTnLst>
                          </p:cTn>
                        </p:par>
                      </p:childTnLst>
                    </p:cTn>
                  </p:par>
                </p:childTnLst>
              </p:cTn>
              <p:nextCondLst>
                <p:cond evt="onClick" delay="0">
                  <p:tgtEl>
                    <p:spTgt spid="317442"/>
                  </p:tgtEl>
                </p:cond>
              </p:nextCondLst>
            </p:seq>
          </p:childTnLst>
        </p:cTn>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8178" name="DNA-prot" descr="C:\Program Files\Amira-3.1.1\data\nucleosome files\AAA FINAL STRUCTURE\Animations\Picture Files\whole structure\complete-no-hyd-35.jpg"/>
          <p:cNvPicPr>
            <a:picLocks noChangeAspect="1" noChangeArrowheads="1"/>
          </p:cNvPicPr>
          <p:nvPr/>
        </p:nvPicPr>
        <p:blipFill>
          <a:blip r:embed="rId7" cstate="print"/>
          <a:srcRect/>
          <a:stretch>
            <a:fillRect/>
          </a:stretch>
        </p:blipFill>
        <p:spPr bwMode="auto">
          <a:xfrm>
            <a:off x="1946275" y="657225"/>
            <a:ext cx="5256213" cy="5532438"/>
          </a:xfrm>
          <a:prstGeom prst="rect">
            <a:avLst/>
          </a:prstGeom>
          <a:noFill/>
          <a:ln w="9525">
            <a:solidFill>
              <a:schemeClr val="tx1"/>
            </a:solidFill>
            <a:miter lim="800000"/>
            <a:headEnd/>
            <a:tailEnd/>
          </a:ln>
        </p:spPr>
      </p:pic>
      <p:grpSp>
        <p:nvGrpSpPr>
          <p:cNvPr id="2" name="L, 4 arrows"/>
          <p:cNvGrpSpPr>
            <a:grpSpLocks/>
          </p:cNvGrpSpPr>
          <p:nvPr/>
        </p:nvGrpSpPr>
        <p:grpSpPr bwMode="auto">
          <a:xfrm>
            <a:off x="4038600" y="1600200"/>
            <a:ext cx="428625" cy="3505200"/>
            <a:chOff x="2544" y="1008"/>
            <a:chExt cx="270" cy="2208"/>
          </a:xfrm>
        </p:grpSpPr>
        <p:sp>
          <p:nvSpPr>
            <p:cNvPr id="178188" name="Line 3"/>
            <p:cNvSpPr>
              <a:spLocks noChangeShapeType="1"/>
            </p:cNvSpPr>
            <p:nvPr/>
          </p:nvSpPr>
          <p:spPr bwMode="auto">
            <a:xfrm flipH="1" flipV="1">
              <a:off x="2574" y="1008"/>
              <a:ext cx="240" cy="240"/>
            </a:xfrm>
            <a:prstGeom prst="line">
              <a:avLst/>
            </a:prstGeom>
            <a:noFill/>
            <a:ln w="25400">
              <a:solidFill>
                <a:schemeClr val="tx1"/>
              </a:solidFill>
              <a:round/>
              <a:headEnd/>
              <a:tailEnd type="triangle" w="med" len="med"/>
            </a:ln>
          </p:spPr>
          <p:txBody>
            <a:bodyPr/>
            <a:lstStyle/>
            <a:p>
              <a:endParaRPr lang="en-US"/>
            </a:p>
          </p:txBody>
        </p:sp>
        <p:sp>
          <p:nvSpPr>
            <p:cNvPr id="178189" name="Line 4"/>
            <p:cNvSpPr>
              <a:spLocks noChangeShapeType="1"/>
            </p:cNvSpPr>
            <p:nvPr/>
          </p:nvSpPr>
          <p:spPr bwMode="auto">
            <a:xfrm flipH="1" flipV="1">
              <a:off x="2556" y="1827"/>
              <a:ext cx="240" cy="240"/>
            </a:xfrm>
            <a:prstGeom prst="line">
              <a:avLst/>
            </a:prstGeom>
            <a:noFill/>
            <a:ln w="25400">
              <a:solidFill>
                <a:schemeClr val="tx1"/>
              </a:solidFill>
              <a:round/>
              <a:headEnd/>
              <a:tailEnd type="triangle" w="med" len="med"/>
            </a:ln>
          </p:spPr>
          <p:txBody>
            <a:bodyPr/>
            <a:lstStyle/>
            <a:p>
              <a:endParaRPr lang="en-US"/>
            </a:p>
          </p:txBody>
        </p:sp>
        <p:sp>
          <p:nvSpPr>
            <p:cNvPr id="178190" name="Line 5"/>
            <p:cNvSpPr>
              <a:spLocks noChangeShapeType="1"/>
            </p:cNvSpPr>
            <p:nvPr/>
          </p:nvSpPr>
          <p:spPr bwMode="auto">
            <a:xfrm flipH="1" flipV="1">
              <a:off x="2544" y="2592"/>
              <a:ext cx="240" cy="240"/>
            </a:xfrm>
            <a:prstGeom prst="line">
              <a:avLst/>
            </a:prstGeom>
            <a:noFill/>
            <a:ln w="25400">
              <a:solidFill>
                <a:schemeClr val="tx1"/>
              </a:solidFill>
              <a:round/>
              <a:headEnd/>
              <a:tailEnd type="triangle" w="med" len="med"/>
            </a:ln>
          </p:spPr>
          <p:txBody>
            <a:bodyPr/>
            <a:lstStyle/>
            <a:p>
              <a:endParaRPr lang="en-US"/>
            </a:p>
          </p:txBody>
        </p:sp>
        <p:sp>
          <p:nvSpPr>
            <p:cNvPr id="178191" name="Line 6"/>
            <p:cNvSpPr>
              <a:spLocks noChangeShapeType="1"/>
            </p:cNvSpPr>
            <p:nvPr/>
          </p:nvSpPr>
          <p:spPr bwMode="auto">
            <a:xfrm flipH="1" flipV="1">
              <a:off x="2553" y="2976"/>
              <a:ext cx="240" cy="240"/>
            </a:xfrm>
            <a:prstGeom prst="line">
              <a:avLst/>
            </a:prstGeom>
            <a:noFill/>
            <a:ln w="25400">
              <a:solidFill>
                <a:schemeClr val="tx1"/>
              </a:solidFill>
              <a:round/>
              <a:headEnd/>
              <a:tailEnd type="triangle" w="med" len="med"/>
            </a:ln>
          </p:spPr>
          <p:txBody>
            <a:bodyPr/>
            <a:lstStyle/>
            <a:p>
              <a:endParaRPr lang="en-US"/>
            </a:p>
          </p:txBody>
        </p:sp>
      </p:grpSp>
      <p:grpSp>
        <p:nvGrpSpPr>
          <p:cNvPr id="3" name="R, 4 arrows"/>
          <p:cNvGrpSpPr>
            <a:grpSpLocks/>
          </p:cNvGrpSpPr>
          <p:nvPr/>
        </p:nvGrpSpPr>
        <p:grpSpPr bwMode="auto">
          <a:xfrm>
            <a:off x="5348288" y="1995488"/>
            <a:ext cx="323850" cy="3505200"/>
            <a:chOff x="3369" y="1257"/>
            <a:chExt cx="204" cy="2208"/>
          </a:xfrm>
        </p:grpSpPr>
        <p:sp>
          <p:nvSpPr>
            <p:cNvPr id="178183" name="Line 8"/>
            <p:cNvSpPr>
              <a:spLocks noChangeShapeType="1"/>
            </p:cNvSpPr>
            <p:nvPr/>
          </p:nvSpPr>
          <p:spPr bwMode="auto">
            <a:xfrm flipH="1" flipV="1">
              <a:off x="3369" y="3225"/>
              <a:ext cx="192" cy="240"/>
            </a:xfrm>
            <a:prstGeom prst="line">
              <a:avLst/>
            </a:prstGeom>
            <a:noFill/>
            <a:ln w="25400">
              <a:solidFill>
                <a:schemeClr val="tx1"/>
              </a:solidFill>
              <a:round/>
              <a:headEnd/>
              <a:tailEnd type="triangle" w="med" len="med"/>
            </a:ln>
          </p:spPr>
          <p:txBody>
            <a:bodyPr/>
            <a:lstStyle/>
            <a:p>
              <a:endParaRPr lang="en-US"/>
            </a:p>
          </p:txBody>
        </p:sp>
        <p:sp>
          <p:nvSpPr>
            <p:cNvPr id="178184" name="Line 9"/>
            <p:cNvSpPr>
              <a:spLocks noChangeShapeType="1"/>
            </p:cNvSpPr>
            <p:nvPr/>
          </p:nvSpPr>
          <p:spPr bwMode="auto">
            <a:xfrm flipH="1" flipV="1">
              <a:off x="3381" y="2823"/>
              <a:ext cx="192" cy="240"/>
            </a:xfrm>
            <a:prstGeom prst="line">
              <a:avLst/>
            </a:prstGeom>
            <a:noFill/>
            <a:ln w="25400">
              <a:solidFill>
                <a:schemeClr val="tx1"/>
              </a:solidFill>
              <a:round/>
              <a:headEnd/>
              <a:tailEnd type="triangle" w="med" len="med"/>
            </a:ln>
          </p:spPr>
          <p:txBody>
            <a:bodyPr/>
            <a:lstStyle/>
            <a:p>
              <a:endParaRPr lang="en-US"/>
            </a:p>
          </p:txBody>
        </p:sp>
        <p:sp>
          <p:nvSpPr>
            <p:cNvPr id="178185" name="Line 10"/>
            <p:cNvSpPr>
              <a:spLocks noChangeShapeType="1"/>
            </p:cNvSpPr>
            <p:nvPr/>
          </p:nvSpPr>
          <p:spPr bwMode="auto">
            <a:xfrm flipH="1" flipV="1">
              <a:off x="3372" y="2424"/>
              <a:ext cx="192" cy="240"/>
            </a:xfrm>
            <a:prstGeom prst="line">
              <a:avLst/>
            </a:prstGeom>
            <a:noFill/>
            <a:ln w="25400">
              <a:solidFill>
                <a:schemeClr val="tx1"/>
              </a:solidFill>
              <a:round/>
              <a:headEnd/>
              <a:tailEnd type="triangle" w="med" len="med"/>
            </a:ln>
          </p:spPr>
          <p:txBody>
            <a:bodyPr/>
            <a:lstStyle/>
            <a:p>
              <a:endParaRPr lang="en-US"/>
            </a:p>
          </p:txBody>
        </p:sp>
        <p:sp>
          <p:nvSpPr>
            <p:cNvPr id="178186" name="Line 11"/>
            <p:cNvSpPr>
              <a:spLocks noChangeShapeType="1"/>
            </p:cNvSpPr>
            <p:nvPr/>
          </p:nvSpPr>
          <p:spPr bwMode="auto">
            <a:xfrm flipH="1" flipV="1">
              <a:off x="3369" y="2025"/>
              <a:ext cx="192" cy="240"/>
            </a:xfrm>
            <a:prstGeom prst="line">
              <a:avLst/>
            </a:prstGeom>
            <a:noFill/>
            <a:ln w="25400">
              <a:solidFill>
                <a:schemeClr val="tx1"/>
              </a:solidFill>
              <a:round/>
              <a:headEnd/>
              <a:tailEnd type="triangle" w="med" len="med"/>
            </a:ln>
          </p:spPr>
          <p:txBody>
            <a:bodyPr/>
            <a:lstStyle/>
            <a:p>
              <a:endParaRPr lang="en-US"/>
            </a:p>
          </p:txBody>
        </p:sp>
        <p:sp>
          <p:nvSpPr>
            <p:cNvPr id="178187" name="Line 12"/>
            <p:cNvSpPr>
              <a:spLocks noChangeShapeType="1"/>
            </p:cNvSpPr>
            <p:nvPr/>
          </p:nvSpPr>
          <p:spPr bwMode="auto">
            <a:xfrm flipH="1" flipV="1">
              <a:off x="3381" y="1257"/>
              <a:ext cx="192" cy="240"/>
            </a:xfrm>
            <a:prstGeom prst="line">
              <a:avLst/>
            </a:prstGeom>
            <a:noFill/>
            <a:ln w="25400">
              <a:solidFill>
                <a:schemeClr val="tx1"/>
              </a:solidFill>
              <a:round/>
              <a:headEnd/>
              <a:tailEnd type="triangle" w="med" len="med"/>
            </a:ln>
          </p:spPr>
          <p:txBody>
            <a:bodyPr/>
            <a:lstStyle/>
            <a:p>
              <a:endParaRPr lang="en-US"/>
            </a:p>
          </p:txBody>
        </p:sp>
      </p:grpSp>
      <p:sp>
        <p:nvSpPr>
          <p:cNvPr id="178181" name="Transit"/>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319503" name="slide_171.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9503"/>
                                        </p:tgtEl>
                                      </p:cBhvr>
                                    </p:cmd>
                                  </p:childTnLst>
                                </p:cTn>
                              </p:par>
                              <p:par>
                                <p:cTn id="7" presetID="2" presetClass="entr" presetSubtype="6" fill="hold" nodeType="withEffect">
                                  <p:stCondLst>
                                    <p:cond delay="1200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1+#ppt_w/2"/>
                                          </p:val>
                                        </p:tav>
                                        <p:tav tm="100000">
                                          <p:val>
                                            <p:strVal val="#ppt_x"/>
                                          </p:val>
                                        </p:tav>
                                      </p:tavLst>
                                    </p:anim>
                                    <p:anim calcmode="lin" valueType="num">
                                      <p:cBhvr additive="base">
                                        <p:cTn id="10" dur="500" fill="hold"/>
                                        <p:tgtEl>
                                          <p:spTgt spid="2"/>
                                        </p:tgtEl>
                                        <p:attrNameLst>
                                          <p:attrName>ppt_y</p:attrName>
                                        </p:attrNameLst>
                                      </p:cBhvr>
                                      <p:tavLst>
                                        <p:tav tm="0">
                                          <p:val>
                                            <p:strVal val="1+#ppt_h/2"/>
                                          </p:val>
                                        </p:tav>
                                        <p:tav tm="100000">
                                          <p:val>
                                            <p:strVal val="#ppt_y"/>
                                          </p:val>
                                        </p:tav>
                                      </p:tavLst>
                                    </p:anim>
                                  </p:childTnLst>
                                </p:cTn>
                              </p:par>
                              <p:par>
                                <p:cTn id="11" presetID="2" presetClass="entr" presetSubtype="6" fill="hold" nodeType="withEffect">
                                  <p:stCondLst>
                                    <p:cond delay="160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9024">
                <p:cTn id="15" fill="hold" display="0">
                  <p:stCondLst>
                    <p:cond delay="indefinite"/>
                  </p:stCondLst>
                  <p:endCondLst>
                    <p:cond evt="onPrev" delay="0">
                      <p:tgtEl>
                        <p:sldTgt/>
                      </p:tgtEl>
                    </p:cond>
                    <p:cond evt="onStopAudio" delay="0">
                      <p:tgtEl>
                        <p:sldTgt/>
                      </p:tgtEl>
                    </p:cond>
                  </p:endCondLst>
                </p:cTn>
                <p:tgtEl>
                  <p:spTgt spid="319503"/>
                </p:tgtEl>
              </p:cMediaNode>
            </p:audio>
          </p:childTnLst>
        </p:cTn>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1538" name="complete-rotate2.avi">
            <a:hlinkClick r:id="" action="ppaction://media"/>
          </p:cNvPr>
          <p:cNvPicPr>
            <a:picLocks noChangeAspect="1" noChangeArrowheads="1"/>
          </p:cNvPicPr>
          <p:nvPr>
            <a:vide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1981200" y="685800"/>
            <a:ext cx="5181600" cy="5486400"/>
          </a:xfrm>
          <a:prstGeom prst="rect">
            <a:avLst/>
          </a:prstGeom>
          <a:noFill/>
          <a:ln w="9525">
            <a:solidFill>
              <a:schemeClr val="tx1"/>
            </a:solidFill>
            <a:miter lim="800000"/>
            <a:headEnd/>
            <a:tailEnd/>
          </a:ln>
        </p:spPr>
      </p:pic>
      <p:sp>
        <p:nvSpPr>
          <p:cNvPr id="179203" name="Text Box 3"/>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pic>
        <p:nvPicPr>
          <p:cNvPr id="321540" name="slide_172.wav">
            <a:hlinkClick r:id="" action="ppaction://media"/>
          </p:cNvPr>
          <p:cNvPicPr>
            <a:picLocks noChangeAspect="1" noChangeArrowheads="1"/>
          </p:cNvPicPr>
          <p:nvPr>
            <a:audioFile r:link="rId6"/>
            <p:extLst>
              <p:ext uri="{DAA4B4D4-6D71-4841-9C94-3DE7FCFB9230}">
                <p14:media xmlns:p14="http://schemas.microsoft.com/office/powerpoint/2010/main" r:link="rId5"/>
              </p:ext>
            </p:extLst>
          </p:nvPr>
        </p:nvPicPr>
        <p:blipFill>
          <a:blip r:embed="rId11"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21540"/>
                                        </p:tgtEl>
                                      </p:cBhvr>
                                    </p:cmd>
                                  </p:childTnLst>
                                </p:cTn>
                              </p:par>
                              <p:par>
                                <p:cTn id="7" presetID="1" presetClass="mediacall" presetSubtype="0" fill="hold" nodeType="withEffect">
                                  <p:stCondLst>
                                    <p:cond delay="0"/>
                                  </p:stCondLst>
                                  <p:childTnLst>
                                    <p:cmd type="call" cmd="playFrom(0.0)">
                                      <p:cBhvr>
                                        <p:cTn id="8" dur="6800" fill="hold"/>
                                        <p:tgtEl>
                                          <p:spTgt spid="32153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9024">
                <p:cTn id="9" fill="hold" display="0">
                  <p:stCondLst>
                    <p:cond delay="indefinite"/>
                  </p:stCondLst>
                  <p:endCondLst>
                    <p:cond evt="onPrev" delay="0">
                      <p:tgtEl>
                        <p:sldTgt/>
                      </p:tgtEl>
                    </p:cond>
                    <p:cond evt="onStopAudio" delay="0">
                      <p:tgtEl>
                        <p:sldTgt/>
                      </p:tgtEl>
                    </p:cond>
                  </p:endCondLst>
                </p:cTn>
                <p:tgtEl>
                  <p:spTgt spid="321540"/>
                </p:tgtEl>
              </p:cMediaNode>
            </p:audio>
            <p:video>
              <p:cMediaNode>
                <p:cTn id="10" repeatCount="indefinite" fill="hold" display="0">
                  <p:stCondLst>
                    <p:cond delay="indefinite"/>
                  </p:stCondLst>
                  <p:endCondLst>
                    <p:cond evt="onPrev" delay="0">
                      <p:tgtEl>
                        <p:sldTgt/>
                      </p:tgtEl>
                    </p:cond>
                  </p:endCondLst>
                </p:cTn>
                <p:tgtEl>
                  <p:spTgt spid="321538"/>
                </p:tgtEl>
              </p:cMediaNode>
            </p:video>
            <p:seq concurrent="1" nextAc="seek">
              <p:cTn id="11" restart="whenNotActive" fill="hold" evtFilter="cancelBubble" nodeType="interactiveSeq">
                <p:stCondLst>
                  <p:cond evt="onClick" delay="0">
                    <p:tgtEl>
                      <p:spTgt spid="321538"/>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321538"/>
                                        </p:tgtEl>
                                      </p:cBhvr>
                                    </p:cmd>
                                  </p:childTnLst>
                                </p:cTn>
                              </p:par>
                            </p:childTnLst>
                          </p:cTn>
                        </p:par>
                      </p:childTnLst>
                    </p:cTn>
                  </p:par>
                </p:childTnLst>
              </p:cTn>
              <p:nextCondLst>
                <p:cond evt="onClick" delay="0">
                  <p:tgtEl>
                    <p:spTgt spid="321538"/>
                  </p:tgtEl>
                </p:cond>
              </p:nextCondLst>
            </p:seq>
          </p:childTnLst>
        </p:cTn>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0226" name="Picture 2" descr="C:\Program Files\Amira-3.1.1\data\nucleosome files\AAA FINAL STRUCTURE\Animations\Picture Files\whole structure\complete-no-hyd-label.jpg"/>
          <p:cNvPicPr>
            <a:picLocks noChangeAspect="1" noChangeArrowheads="1"/>
          </p:cNvPicPr>
          <p:nvPr/>
        </p:nvPicPr>
        <p:blipFill>
          <a:blip r:embed="rId7" cstate="print"/>
          <a:srcRect/>
          <a:stretch>
            <a:fillRect/>
          </a:stretch>
        </p:blipFill>
        <p:spPr bwMode="auto">
          <a:xfrm>
            <a:off x="1943100" y="661988"/>
            <a:ext cx="5257800" cy="5534025"/>
          </a:xfrm>
          <a:prstGeom prst="rect">
            <a:avLst/>
          </a:prstGeom>
          <a:noFill/>
          <a:ln w="9525">
            <a:solidFill>
              <a:schemeClr val="tx1"/>
            </a:solidFill>
            <a:miter lim="800000"/>
            <a:headEnd/>
            <a:tailEnd/>
          </a:ln>
        </p:spPr>
      </p:pic>
      <p:sp>
        <p:nvSpPr>
          <p:cNvPr id="180227" name="Text Box 3"/>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323588" name="slide_173.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888" fill="hold"/>
                                        <p:tgtEl>
                                          <p:spTgt spid="32358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6585">
                <p:cTn id="7" fill="hold" display="0">
                  <p:stCondLst>
                    <p:cond delay="indefinite"/>
                  </p:stCondLst>
                  <p:endCondLst>
                    <p:cond evt="onNext" delay="0">
                      <p:tgtEl>
                        <p:sldTgt/>
                      </p:tgtEl>
                    </p:cond>
                    <p:cond evt="onPrev" delay="0">
                      <p:tgtEl>
                        <p:sldTgt/>
                      </p:tgtEl>
                    </p:cond>
                    <p:cond evt="onStopAudio" delay="0">
                      <p:tgtEl>
                        <p:sldTgt/>
                      </p:tgtEl>
                    </p:cond>
                  </p:endCondLst>
                </p:cTn>
                <p:tgtEl>
                  <p:spTgt spid="323588"/>
                </p:tgtEl>
              </p:cMediaNode>
            </p:audio>
          </p:childTnLst>
        </p:cTn>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250" name="Picture 2" descr="C:\Program Files\Amira-3.1.1\data\nucleosome files\AAA FINAL STRUCTURE\Animations\Picture Files\whole structure\complete-no-hyd-top.jpg"/>
          <p:cNvPicPr preferRelativeResize="0">
            <a:picLocks noChangeArrowheads="1"/>
          </p:cNvPicPr>
          <p:nvPr/>
        </p:nvPicPr>
        <p:blipFill>
          <a:blip r:embed="rId7" cstate="print"/>
          <a:srcRect/>
          <a:stretch>
            <a:fillRect/>
          </a:stretch>
        </p:blipFill>
        <p:spPr bwMode="auto">
          <a:xfrm>
            <a:off x="1946275" y="684213"/>
            <a:ext cx="5256213" cy="5530850"/>
          </a:xfrm>
          <a:prstGeom prst="rect">
            <a:avLst/>
          </a:prstGeom>
          <a:noFill/>
          <a:ln w="9525">
            <a:solidFill>
              <a:schemeClr val="tx1"/>
            </a:solidFill>
            <a:miter lim="800000"/>
            <a:headEnd/>
            <a:tailEnd/>
          </a:ln>
        </p:spPr>
      </p:pic>
      <p:sp>
        <p:nvSpPr>
          <p:cNvPr id="181251" name="Text Box 3"/>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325636" name="slide_174.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grpSp>
        <p:nvGrpSpPr>
          <p:cNvPr id="2" name="Group 7"/>
          <p:cNvGrpSpPr>
            <a:grpSpLocks/>
          </p:cNvGrpSpPr>
          <p:nvPr/>
        </p:nvGrpSpPr>
        <p:grpSpPr bwMode="auto">
          <a:xfrm>
            <a:off x="3886200" y="228600"/>
            <a:ext cx="1876425" cy="685800"/>
            <a:chOff x="2448" y="144"/>
            <a:chExt cx="1182" cy="432"/>
          </a:xfrm>
        </p:grpSpPr>
        <p:sp>
          <p:nvSpPr>
            <p:cNvPr id="181254" name="Line 5"/>
            <p:cNvSpPr>
              <a:spLocks noChangeShapeType="1"/>
            </p:cNvSpPr>
            <p:nvPr/>
          </p:nvSpPr>
          <p:spPr bwMode="auto">
            <a:xfrm flipV="1">
              <a:off x="2448" y="144"/>
              <a:ext cx="0" cy="432"/>
            </a:xfrm>
            <a:prstGeom prst="line">
              <a:avLst/>
            </a:prstGeom>
            <a:noFill/>
            <a:ln w="50800">
              <a:solidFill>
                <a:srgbClr val="FF00FF"/>
              </a:solidFill>
              <a:round/>
              <a:headEnd/>
              <a:tailEnd type="triangle" w="med" len="med"/>
            </a:ln>
          </p:spPr>
          <p:txBody>
            <a:bodyPr/>
            <a:lstStyle/>
            <a:p>
              <a:endParaRPr lang="en-US"/>
            </a:p>
          </p:txBody>
        </p:sp>
        <p:sp>
          <p:nvSpPr>
            <p:cNvPr id="181255" name="Line 6"/>
            <p:cNvSpPr>
              <a:spLocks noChangeShapeType="1"/>
            </p:cNvSpPr>
            <p:nvPr/>
          </p:nvSpPr>
          <p:spPr bwMode="auto">
            <a:xfrm flipV="1">
              <a:off x="3630" y="144"/>
              <a:ext cx="0" cy="432"/>
            </a:xfrm>
            <a:prstGeom prst="line">
              <a:avLst/>
            </a:prstGeom>
            <a:noFill/>
            <a:ln w="50800">
              <a:solidFill>
                <a:srgbClr val="FF00FF"/>
              </a:solidFill>
              <a:round/>
              <a:headEnd/>
              <a:tailEnd type="triangle" w="med" len="med"/>
            </a:ln>
          </p:spPr>
          <p:txBody>
            <a:bodyPr/>
            <a:lstStyle/>
            <a:p>
              <a:endParaRPr lang="en-US"/>
            </a:p>
          </p:txBody>
        </p:sp>
      </p:grpSp>
    </p:spTree>
    <p:custDataLst>
      <p:tags r:id="rId2"/>
    </p:custDataLst>
  </p:cSld>
  <p:clrMapOvr>
    <a:overrideClrMapping bg1="lt1" tx1="dk1" bg2="lt2" tx2="dk2" accent1="accent1" accent2="accent2" accent3="accent3" accent4="accent4" accent5="accent5" accent6="accent6" hlink="hlink" folHlink="folHlink"/>
  </p:clrMapOvr>
  <p:transition advClick="0" advTm="2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526" fill="hold"/>
                                        <p:tgtEl>
                                          <p:spTgt spid="325636"/>
                                        </p:tgtEl>
                                      </p:cBhvr>
                                    </p:cmd>
                                  </p:childTnLst>
                                </p:cTn>
                              </p:par>
                              <p:par>
                                <p:cTn id="7" presetID="2" presetClass="entr" presetSubtype="4" fill="hold" nodeType="withEffect">
                                  <p:stCondLst>
                                    <p:cond delay="1400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ppt_x"/>
                                          </p:val>
                                        </p:tav>
                                        <p:tav tm="100000">
                                          <p:val>
                                            <p:strVal val="#ppt_x"/>
                                          </p:val>
                                        </p:tav>
                                      </p:tavLst>
                                    </p:anim>
                                    <p:anim calcmode="lin" valueType="num">
                                      <p:cBhvr additive="base">
                                        <p:cTn id="1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7805">
                <p:cTn id="11" fill="hold" display="0">
                  <p:stCondLst>
                    <p:cond delay="indefinite"/>
                  </p:stCondLst>
                  <p:endCondLst>
                    <p:cond evt="onPrev" delay="0">
                      <p:tgtEl>
                        <p:sldTgt/>
                      </p:tgtEl>
                    </p:cond>
                    <p:cond evt="onStopAudio" delay="0">
                      <p:tgtEl>
                        <p:sldTgt/>
                      </p:tgtEl>
                    </p:cond>
                  </p:endCondLst>
                </p:cTn>
                <p:tgtEl>
                  <p:spTgt spid="325636"/>
                </p:tgtEl>
              </p:cMediaNode>
            </p:audio>
          </p:childTnLst>
        </p:cTn>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274" name="Picture 2" descr="C:\Program Files\Amira-3.1.1\data\nucleosome files\AAA FINAL STRUCTURE\Animations\Picture Files\whole structure\complete-no-hyd-top2.jpg"/>
          <p:cNvPicPr>
            <a:picLocks noChangeArrowheads="1"/>
          </p:cNvPicPr>
          <p:nvPr/>
        </p:nvPicPr>
        <p:blipFill>
          <a:blip r:embed="rId7" cstate="print"/>
          <a:srcRect/>
          <a:stretch>
            <a:fillRect/>
          </a:stretch>
        </p:blipFill>
        <p:spPr bwMode="auto">
          <a:xfrm>
            <a:off x="1946275" y="685800"/>
            <a:ext cx="5256213" cy="5530850"/>
          </a:xfrm>
          <a:prstGeom prst="rect">
            <a:avLst/>
          </a:prstGeom>
          <a:noFill/>
          <a:ln w="9525">
            <a:solidFill>
              <a:schemeClr val="tx1"/>
            </a:solidFill>
            <a:miter lim="800000"/>
            <a:headEnd/>
            <a:tailEnd/>
          </a:ln>
        </p:spPr>
      </p:pic>
      <p:sp>
        <p:nvSpPr>
          <p:cNvPr id="182275" name="Text Box 3"/>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327684" name="slide_175.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2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516" fill="hold"/>
                                        <p:tgtEl>
                                          <p:spTgt spid="32768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7805">
                <p:cTn id="7" fill="hold" display="0">
                  <p:stCondLst>
                    <p:cond delay="indefinite"/>
                  </p:stCondLst>
                  <p:endCondLst>
                    <p:cond evt="onNext" delay="0">
                      <p:tgtEl>
                        <p:sldTgt/>
                      </p:tgtEl>
                    </p:cond>
                    <p:cond evt="onPrev" delay="0">
                      <p:tgtEl>
                        <p:sldTgt/>
                      </p:tgtEl>
                    </p:cond>
                    <p:cond evt="onStopAudio" delay="0">
                      <p:tgtEl>
                        <p:sldTgt/>
                      </p:tgtEl>
                    </p:cond>
                  </p:endCondLst>
                </p:cTn>
                <p:tgtEl>
                  <p:spTgt spid="327684"/>
                </p:tgtEl>
              </p:cMediaNode>
            </p:audio>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298" name="Picture 2" descr="C:\Program Files\Amira-3.1.1\data\nucleosome files\AAA FINAL STRUCTURE\Animations\Picture Files\whole structure\complete-no-hyd-bott.jpg"/>
          <p:cNvPicPr preferRelativeResize="0">
            <a:picLocks noChangeArrowheads="1"/>
          </p:cNvPicPr>
          <p:nvPr/>
        </p:nvPicPr>
        <p:blipFill>
          <a:blip r:embed="rId7" cstate="print"/>
          <a:srcRect/>
          <a:stretch>
            <a:fillRect/>
          </a:stretch>
        </p:blipFill>
        <p:spPr bwMode="auto">
          <a:xfrm>
            <a:off x="1946275" y="684213"/>
            <a:ext cx="5256213" cy="5530850"/>
          </a:xfrm>
          <a:prstGeom prst="rect">
            <a:avLst/>
          </a:prstGeom>
          <a:noFill/>
          <a:ln w="9525">
            <a:solidFill>
              <a:schemeClr val="tx1"/>
            </a:solidFill>
            <a:miter lim="800000"/>
            <a:headEnd/>
            <a:tailEnd/>
          </a:ln>
        </p:spPr>
      </p:pic>
      <p:sp>
        <p:nvSpPr>
          <p:cNvPr id="183299" name="Text Box 3"/>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329732" name="slide_176.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53" fill="hold"/>
                                        <p:tgtEl>
                                          <p:spTgt spid="32973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Next" delay="0">
                      <p:tgtEl>
                        <p:sldTgt/>
                      </p:tgtEl>
                    </p:cond>
                    <p:cond evt="onPrev" delay="0">
                      <p:tgtEl>
                        <p:sldTgt/>
                      </p:tgtEl>
                    </p:cond>
                    <p:cond evt="onStopAudio" delay="0">
                      <p:tgtEl>
                        <p:sldTgt/>
                      </p:tgtEl>
                    </p:cond>
                  </p:endCondLst>
                </p:cTn>
                <p:tgtEl>
                  <p:spTgt spid="329732"/>
                </p:tgtEl>
              </p:cMediaNode>
            </p:audio>
          </p:childTnLst>
        </p:cTn>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22" name="Picture 2" descr="C:\Program Files\Amira-3.1.1\data\nucleosome files\AAA FINAL STRUCTURE\Animations\Picture Files\whole structure\complete-no-hyd-bott2.jpg"/>
          <p:cNvPicPr preferRelativeResize="0">
            <a:picLocks noChangeArrowheads="1"/>
          </p:cNvPicPr>
          <p:nvPr/>
        </p:nvPicPr>
        <p:blipFill>
          <a:blip r:embed="rId7" cstate="print"/>
          <a:srcRect/>
          <a:stretch>
            <a:fillRect/>
          </a:stretch>
        </p:blipFill>
        <p:spPr bwMode="auto">
          <a:xfrm>
            <a:off x="1946275" y="685800"/>
            <a:ext cx="5256213" cy="5530850"/>
          </a:xfrm>
          <a:prstGeom prst="rect">
            <a:avLst/>
          </a:prstGeom>
          <a:noFill/>
          <a:ln w="9525">
            <a:solidFill>
              <a:schemeClr val="tx1"/>
            </a:solidFill>
            <a:miter lim="800000"/>
            <a:headEnd/>
            <a:tailEnd/>
          </a:ln>
        </p:spPr>
      </p:pic>
      <p:sp>
        <p:nvSpPr>
          <p:cNvPr id="184323" name="Text Box 3"/>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331780" name="slide_177.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8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9534" fill="hold"/>
                                        <p:tgtEl>
                                          <p:spTgt spid="33178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9024">
                <p:cTn id="7" fill="hold" display="0">
                  <p:stCondLst>
                    <p:cond delay="indefinite"/>
                  </p:stCondLst>
                  <p:endCondLst>
                    <p:cond evt="onNext" delay="0">
                      <p:tgtEl>
                        <p:sldTgt/>
                      </p:tgtEl>
                    </p:cond>
                    <p:cond evt="onPrev" delay="0">
                      <p:tgtEl>
                        <p:sldTgt/>
                      </p:tgtEl>
                    </p:cond>
                    <p:cond evt="onStopAudio" delay="0">
                      <p:tgtEl>
                        <p:sldTgt/>
                      </p:tgtEl>
                    </p:cond>
                  </p:endCondLst>
                </p:cTn>
                <p:tgtEl>
                  <p:spTgt spid="331780"/>
                </p:tgtEl>
              </p:cMediaNode>
            </p:audio>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5346" name="Picture 2" descr="C:\Program Files\Amira-3.1.1\data\nucleosome files\AAA FINAL STRUCTURE\Animations\Picture Files\whole structure\complete-FOR-MOVE-0.jpg"/>
          <p:cNvPicPr>
            <a:picLocks noChangeAspect="1" noChangeArrowheads="1"/>
          </p:cNvPicPr>
          <p:nvPr/>
        </p:nvPicPr>
        <p:blipFill>
          <a:blip r:embed="rId7" cstate="print"/>
          <a:srcRect/>
          <a:stretch>
            <a:fillRect/>
          </a:stretch>
        </p:blipFill>
        <p:spPr bwMode="auto">
          <a:xfrm>
            <a:off x="1943100" y="661988"/>
            <a:ext cx="5257800" cy="5534025"/>
          </a:xfrm>
          <a:prstGeom prst="rect">
            <a:avLst/>
          </a:prstGeom>
          <a:noFill/>
          <a:ln w="9525">
            <a:solidFill>
              <a:schemeClr val="tx1"/>
            </a:solidFill>
            <a:miter lim="800000"/>
            <a:headEnd/>
            <a:tailEnd/>
          </a:ln>
        </p:spPr>
      </p:pic>
      <p:sp>
        <p:nvSpPr>
          <p:cNvPr id="185347" name="Text Box 3"/>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333828" name="slide_178.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2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886" fill="hold"/>
                                        <p:tgtEl>
                                          <p:spTgt spid="33382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5366">
                <p:cTn id="7" fill="hold" display="0">
                  <p:stCondLst>
                    <p:cond delay="indefinite"/>
                  </p:stCondLst>
                  <p:endCondLst>
                    <p:cond evt="onNext" delay="0">
                      <p:tgtEl>
                        <p:sldTgt/>
                      </p:tgtEl>
                    </p:cond>
                    <p:cond evt="onPrev" delay="0">
                      <p:tgtEl>
                        <p:sldTgt/>
                      </p:tgtEl>
                    </p:cond>
                    <p:cond evt="onStopAudio" delay="0">
                      <p:tgtEl>
                        <p:sldTgt/>
                      </p:tgtEl>
                    </p:cond>
                  </p:endCondLst>
                </p:cTn>
                <p:tgtEl>
                  <p:spTgt spid="333828"/>
                </p:tgtEl>
              </p:cMediaNode>
            </p:audio>
          </p:childTnLst>
        </p:cTn>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5874" name="complete-FOR-MOVE.avi">
            <a:hlinkClick r:id="" action="ppaction://media"/>
          </p:cNvPr>
          <p:cNvPicPr>
            <a:picLocks noChangeAspect="1" noChangeArrowheads="1"/>
          </p:cNvPicPr>
          <p:nvPr>
            <a:vide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1943100" y="661988"/>
            <a:ext cx="5257800" cy="5534025"/>
          </a:xfrm>
          <a:prstGeom prst="rect">
            <a:avLst/>
          </a:prstGeom>
          <a:noFill/>
          <a:ln w="9525">
            <a:solidFill>
              <a:schemeClr val="tx1"/>
            </a:solidFill>
            <a:miter lim="800000"/>
            <a:headEnd/>
            <a:tailEnd/>
          </a:ln>
        </p:spPr>
      </p:pic>
      <p:sp>
        <p:nvSpPr>
          <p:cNvPr id="186371" name="Text Box 3"/>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pic>
        <p:nvPicPr>
          <p:cNvPr id="335876" name="slide_179.wav">
            <a:hlinkClick r:id="" action="ppaction://media"/>
          </p:cNvPr>
          <p:cNvPicPr>
            <a:picLocks noChangeAspect="1" noChangeArrowheads="1"/>
          </p:cNvPicPr>
          <p:nvPr>
            <a:audioFile r:link="rId6"/>
            <p:extLst>
              <p:ext uri="{DAA4B4D4-6D71-4841-9C94-3DE7FCFB9230}">
                <p14:media xmlns:p14="http://schemas.microsoft.com/office/powerpoint/2010/main" r:link="rId5"/>
              </p:ext>
            </p:extLst>
          </p:nvPr>
        </p:nvPicPr>
        <p:blipFill>
          <a:blip r:embed="rId11"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1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534" fill="hold"/>
                                        <p:tgtEl>
                                          <p:spTgt spid="335876"/>
                                        </p:tgtEl>
                                      </p:cBhvr>
                                    </p:cmd>
                                  </p:childTnLst>
                                </p:cTn>
                              </p:par>
                              <p:par>
                                <p:cTn id="7" presetID="1" presetClass="mediacall" presetSubtype="0" fill="hold" nodeType="withEffect">
                                  <p:stCondLst>
                                    <p:cond delay="0"/>
                                  </p:stCondLst>
                                  <p:childTnLst>
                                    <p:cmd type="call" cmd="playFrom(0.0)">
                                      <p:cBhvr>
                                        <p:cTn id="8" dur="3400" fill="hold"/>
                                        <p:tgtEl>
                                          <p:spTgt spid="33587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9" fill="hold" display="0">
                  <p:stCondLst>
                    <p:cond delay="indefinite"/>
                  </p:stCondLst>
                  <p:endCondLst>
                    <p:cond evt="onNext" delay="0">
                      <p:tgtEl>
                        <p:sldTgt/>
                      </p:tgtEl>
                    </p:cond>
                    <p:cond evt="onPrev" delay="0">
                      <p:tgtEl>
                        <p:sldTgt/>
                      </p:tgtEl>
                    </p:cond>
                  </p:endCondLst>
                </p:cTn>
                <p:tgtEl>
                  <p:spTgt spid="335874"/>
                </p:tgtEl>
              </p:cMediaNode>
            </p:video>
            <p:seq concurrent="1" nextAc="seek">
              <p:cTn id="10" restart="whenNotActive" fill="hold" evtFilter="cancelBubble" nodeType="interactiveSeq">
                <p:stCondLst>
                  <p:cond evt="onClick" delay="0">
                    <p:tgtEl>
                      <p:spTgt spid="335874"/>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335874"/>
                                        </p:tgtEl>
                                      </p:cBhvr>
                                    </p:cmd>
                                  </p:childTnLst>
                                </p:cTn>
                              </p:par>
                            </p:childTnLst>
                          </p:cTn>
                        </p:par>
                      </p:childTnLst>
                    </p:cTn>
                  </p:par>
                </p:childTnLst>
              </p:cTn>
              <p:nextCondLst>
                <p:cond evt="onClick" delay="0">
                  <p:tgtEl>
                    <p:spTgt spid="335874"/>
                  </p:tgtEl>
                </p:cond>
              </p:nextCondLst>
            </p:seq>
            <p:audio>
              <p:cMediaNode vol="85366">
                <p:cTn id="15" fill="hold" display="0">
                  <p:stCondLst>
                    <p:cond delay="indefinite"/>
                  </p:stCondLst>
                  <p:endCondLst>
                    <p:cond evt="onNext" delay="0">
                      <p:tgtEl>
                        <p:sldTgt/>
                      </p:tgtEl>
                    </p:cond>
                    <p:cond evt="onPrev" delay="0">
                      <p:tgtEl>
                        <p:sldTgt/>
                      </p:tgtEl>
                    </p:cond>
                    <p:cond evt="onStopAudio" delay="0">
                      <p:tgtEl>
                        <p:sldTgt/>
                      </p:tgtEl>
                    </p:cond>
                  </p:endCondLst>
                </p:cTn>
                <p:tgtEl>
                  <p:spTgt spid="335876"/>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Main picture"/>
          <p:cNvSpPr txBox="1">
            <a:spLocks noChangeArrowheads="1"/>
          </p:cNvSpPr>
          <p:nvPr/>
        </p:nvSpPr>
        <p:spPr bwMode="auto">
          <a:xfrm>
            <a:off x="0" y="0"/>
            <a:ext cx="9144000" cy="6524625"/>
          </a:xfrm>
          <a:prstGeom prst="rect">
            <a:avLst/>
          </a:prstGeom>
          <a:noFill/>
          <a:ln w="9525">
            <a:noFill/>
            <a:miter lim="800000"/>
            <a:headEnd/>
            <a:tailEnd/>
          </a:ln>
        </p:spPr>
        <p:txBody>
          <a:bodyPr>
            <a:spAutoFit/>
          </a:bodyPr>
          <a:lstStyle/>
          <a:p>
            <a:pPr algn="ctr">
              <a:spcBef>
                <a:spcPct val="50000"/>
              </a:spcBef>
            </a:pPr>
            <a:endParaRPr lang="en-US" sz="800" u="sng">
              <a:solidFill>
                <a:srgbClr val="0000FF"/>
              </a:solidFill>
              <a:latin typeface="Arial Unicode MS" pitchFamily="34" charset="-128"/>
            </a:endParaRPr>
          </a:p>
          <a:p>
            <a:pPr algn="ctr">
              <a:spcBef>
                <a:spcPct val="50000"/>
              </a:spcBef>
            </a:pPr>
            <a:r>
              <a:rPr lang="en-US" sz="2800" u="sng">
                <a:solidFill>
                  <a:srgbClr val="0000FF"/>
                </a:solidFill>
                <a:latin typeface="Arial Unicode MS" pitchFamily="34" charset="-128"/>
              </a:rPr>
              <a:t>Basic Amino Acids in Nucleosome Core Particle</a:t>
            </a:r>
            <a:endParaRPr lang="en-US" sz="2800" b="0">
              <a:solidFill>
                <a:srgbClr val="0000FF"/>
              </a:solidFill>
              <a:latin typeface="Arial Unicode MS" pitchFamily="34" charset="-128"/>
              <a:ea typeface="Arial Unicode MS" pitchFamily="34" charset="-128"/>
              <a:cs typeface="Arial Unicode MS" pitchFamily="34" charset="-128"/>
            </a:endParaRPr>
          </a:p>
          <a:p>
            <a:pPr>
              <a:spcBef>
                <a:spcPct val="50000"/>
              </a:spcBef>
            </a:pPr>
            <a:r>
              <a:rPr lang="en-US" sz="800"/>
              <a:t> </a:t>
            </a:r>
            <a:endParaRPr lang="en-US" sz="800" b="0">
              <a:latin typeface="Arial Unicode MS" pitchFamily="34" charset="-128"/>
              <a:ea typeface="Arial Unicode MS" pitchFamily="34" charset="-128"/>
              <a:cs typeface="Arial Unicode MS" pitchFamily="34" charset="-128"/>
            </a:endParaRPr>
          </a:p>
          <a:p>
            <a:pPr>
              <a:spcBef>
                <a:spcPct val="50000"/>
              </a:spcBef>
            </a:pPr>
            <a:r>
              <a:rPr lang="en-US">
                <a:latin typeface="Arial Unicode MS" pitchFamily="34" charset="-128"/>
              </a:rPr>
              <a:t>                        </a:t>
            </a:r>
            <a:r>
              <a:rPr lang="en-US" sz="2000">
                <a:latin typeface="Arial Unicode MS" pitchFamily="34" charset="-128"/>
              </a:rPr>
              <a:t>Histone          Total Basic AA’s           Basic AA’s</a:t>
            </a:r>
          </a:p>
          <a:p>
            <a:pPr>
              <a:spcBef>
                <a:spcPct val="50000"/>
              </a:spcBef>
            </a:pPr>
            <a:r>
              <a:rPr lang="en-US" sz="2000">
                <a:latin typeface="Arial Unicode MS" pitchFamily="34" charset="-128"/>
              </a:rPr>
              <a:t>                             </a:t>
            </a:r>
            <a:r>
              <a:rPr lang="en-US" sz="2000" u="sng">
                <a:latin typeface="Arial Unicode MS" pitchFamily="34" charset="-128"/>
              </a:rPr>
              <a:t>Subunit</a:t>
            </a:r>
            <a:r>
              <a:rPr lang="en-US" sz="2000">
                <a:latin typeface="Arial Unicode MS" pitchFamily="34" charset="-128"/>
              </a:rPr>
              <a:t>          (</a:t>
            </a:r>
            <a:r>
              <a:rPr lang="en-US" sz="2000" u="sng">
                <a:latin typeface="Arial Unicode MS" pitchFamily="34" charset="-128"/>
              </a:rPr>
              <a:t>Arg+Lys+His)</a:t>
            </a:r>
            <a:r>
              <a:rPr lang="en-US" sz="2000">
                <a:latin typeface="Arial Unicode MS" pitchFamily="34" charset="-128"/>
              </a:rPr>
              <a:t>              </a:t>
            </a:r>
            <a:r>
              <a:rPr lang="en-US" sz="2000" u="sng">
                <a:latin typeface="Arial Unicode MS" pitchFamily="34" charset="-128"/>
              </a:rPr>
              <a:t>in Helix II</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800" b="0">
                <a:latin typeface="Arial Unicode MS" pitchFamily="34" charset="-128"/>
              </a:rPr>
              <a:t> </a:t>
            </a:r>
            <a:endParaRPr lang="en-US" sz="8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H3                        20                             </a:t>
            </a:r>
            <a:r>
              <a:rPr lang="en-US" sz="2000">
                <a:solidFill>
                  <a:srgbClr val="FF00FF"/>
                </a:solidFill>
                <a:latin typeface="Arial Unicode MS" pitchFamily="34" charset="-128"/>
              </a:rPr>
              <a:t>0</a:t>
            </a:r>
            <a:endParaRPr lang="en-US" sz="2000">
              <a:solidFill>
                <a:srgbClr val="FF00FF"/>
              </a:solidFill>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H4                        18                             </a:t>
            </a:r>
            <a:r>
              <a:rPr lang="en-US" sz="2000">
                <a:solidFill>
                  <a:srgbClr val="FF00FF"/>
                </a:solidFill>
                <a:latin typeface="Arial Unicode MS" pitchFamily="34" charset="-128"/>
              </a:rPr>
              <a:t>4</a:t>
            </a:r>
            <a:endParaRPr lang="en-US" sz="2000">
              <a:solidFill>
                <a:srgbClr val="FF00FF"/>
              </a:solidFill>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H2A                      22                             </a:t>
            </a:r>
            <a:r>
              <a:rPr lang="en-US" sz="2000">
                <a:solidFill>
                  <a:srgbClr val="FF00FF"/>
                </a:solidFill>
                <a:latin typeface="Arial Unicode MS" pitchFamily="34" charset="-128"/>
              </a:rPr>
              <a:t>1</a:t>
            </a:r>
            <a:endParaRPr lang="en-US" sz="2000">
              <a:solidFill>
                <a:srgbClr val="FF00FF"/>
              </a:solidFill>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H2B                      22                             </a:t>
            </a:r>
            <a:r>
              <a:rPr lang="en-US" sz="2000">
                <a:solidFill>
                  <a:srgbClr val="FF00FF"/>
                </a:solidFill>
                <a:latin typeface="Arial Unicode MS" pitchFamily="34" charset="-128"/>
              </a:rPr>
              <a:t>4</a:t>
            </a:r>
            <a:endParaRPr lang="en-US" sz="2000">
              <a:solidFill>
                <a:srgbClr val="FF00FF"/>
              </a:solidFill>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TOTAL:                   </a:t>
            </a:r>
            <a:r>
              <a:rPr lang="en-US" sz="2000">
                <a:latin typeface="Arial Unicode MS" pitchFamily="34" charset="-128"/>
              </a:rPr>
              <a:t>82                            </a:t>
            </a:r>
            <a:r>
              <a:rPr lang="en-US" sz="2000">
                <a:solidFill>
                  <a:srgbClr val="FF00FF"/>
                </a:solidFill>
                <a:latin typeface="Arial Unicode MS" pitchFamily="34" charset="-128"/>
              </a:rPr>
              <a:t>9</a:t>
            </a:r>
            <a:endParaRPr lang="en-US" sz="2000">
              <a:solidFill>
                <a:srgbClr val="FF00FF"/>
              </a:solidFill>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NET, 4 subunits:     </a:t>
            </a:r>
            <a:r>
              <a:rPr lang="en-US" sz="2000">
                <a:latin typeface="Arial Unicode MS" pitchFamily="34" charset="-128"/>
              </a:rPr>
              <a:t>73</a:t>
            </a:r>
            <a:r>
              <a:rPr lang="en-US" sz="2000" b="0">
                <a:latin typeface="Arial Unicode MS" pitchFamily="34" charset="-128"/>
              </a:rPr>
              <a:t> (excluding the 9 in Helix II)</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ALL 8 subunits:     </a:t>
            </a:r>
            <a:r>
              <a:rPr lang="en-US" sz="2000">
                <a:latin typeface="Arial Unicode MS" pitchFamily="34" charset="-128"/>
              </a:rPr>
              <a:t>146</a:t>
            </a:r>
            <a:r>
              <a:rPr lang="en-US" b="0">
                <a:latin typeface="Arial Unicode MS" pitchFamily="34" charset="-128"/>
              </a:rPr>
              <a:t> </a:t>
            </a:r>
          </a:p>
          <a:p>
            <a:pPr>
              <a:spcBef>
                <a:spcPct val="50000"/>
              </a:spcBef>
            </a:pPr>
            <a:endParaRPr lang="en-US" b="0"/>
          </a:p>
        </p:txBody>
      </p:sp>
      <p:grpSp>
        <p:nvGrpSpPr>
          <p:cNvPr id="2" name="4 blue arrows"/>
          <p:cNvGrpSpPr>
            <a:grpSpLocks/>
          </p:cNvGrpSpPr>
          <p:nvPr/>
        </p:nvGrpSpPr>
        <p:grpSpPr bwMode="auto">
          <a:xfrm>
            <a:off x="5562600" y="2486025"/>
            <a:ext cx="914400" cy="1366838"/>
            <a:chOff x="816" y="1566"/>
            <a:chExt cx="576" cy="861"/>
          </a:xfrm>
        </p:grpSpPr>
        <p:sp>
          <p:nvSpPr>
            <p:cNvPr id="21511" name="Line 4"/>
            <p:cNvSpPr>
              <a:spLocks noChangeShapeType="1"/>
            </p:cNvSpPr>
            <p:nvPr/>
          </p:nvSpPr>
          <p:spPr bwMode="auto">
            <a:xfrm>
              <a:off x="816" y="1566"/>
              <a:ext cx="576" cy="0"/>
            </a:xfrm>
            <a:prstGeom prst="line">
              <a:avLst/>
            </a:prstGeom>
            <a:noFill/>
            <a:ln w="38100">
              <a:solidFill>
                <a:srgbClr val="0000FF"/>
              </a:solidFill>
              <a:round/>
              <a:headEnd/>
              <a:tailEnd type="triangle" w="med" len="med"/>
            </a:ln>
          </p:spPr>
          <p:txBody>
            <a:bodyPr/>
            <a:lstStyle/>
            <a:p>
              <a:endParaRPr lang="en-US"/>
            </a:p>
          </p:txBody>
        </p:sp>
        <p:sp>
          <p:nvSpPr>
            <p:cNvPr id="21512" name="Line 5"/>
            <p:cNvSpPr>
              <a:spLocks noChangeShapeType="1"/>
            </p:cNvSpPr>
            <p:nvPr/>
          </p:nvSpPr>
          <p:spPr bwMode="auto">
            <a:xfrm>
              <a:off x="816" y="1836"/>
              <a:ext cx="576" cy="0"/>
            </a:xfrm>
            <a:prstGeom prst="line">
              <a:avLst/>
            </a:prstGeom>
            <a:noFill/>
            <a:ln w="38100">
              <a:solidFill>
                <a:srgbClr val="0000FF"/>
              </a:solidFill>
              <a:round/>
              <a:headEnd/>
              <a:tailEnd type="triangle" w="med" len="med"/>
            </a:ln>
          </p:spPr>
          <p:txBody>
            <a:bodyPr/>
            <a:lstStyle/>
            <a:p>
              <a:endParaRPr lang="en-US"/>
            </a:p>
          </p:txBody>
        </p:sp>
        <p:sp>
          <p:nvSpPr>
            <p:cNvPr id="21513" name="Line 6"/>
            <p:cNvSpPr>
              <a:spLocks noChangeShapeType="1"/>
            </p:cNvSpPr>
            <p:nvPr/>
          </p:nvSpPr>
          <p:spPr bwMode="auto">
            <a:xfrm>
              <a:off x="816" y="2142"/>
              <a:ext cx="576" cy="0"/>
            </a:xfrm>
            <a:prstGeom prst="line">
              <a:avLst/>
            </a:prstGeom>
            <a:noFill/>
            <a:ln w="38100">
              <a:solidFill>
                <a:srgbClr val="0000FF"/>
              </a:solidFill>
              <a:round/>
              <a:headEnd/>
              <a:tailEnd type="triangle" w="med" len="med"/>
            </a:ln>
          </p:spPr>
          <p:txBody>
            <a:bodyPr/>
            <a:lstStyle/>
            <a:p>
              <a:endParaRPr lang="en-US"/>
            </a:p>
          </p:txBody>
        </p:sp>
        <p:sp>
          <p:nvSpPr>
            <p:cNvPr id="21514" name="Line 7"/>
            <p:cNvSpPr>
              <a:spLocks noChangeShapeType="1"/>
            </p:cNvSpPr>
            <p:nvPr/>
          </p:nvSpPr>
          <p:spPr bwMode="auto">
            <a:xfrm>
              <a:off x="816" y="2427"/>
              <a:ext cx="576" cy="0"/>
            </a:xfrm>
            <a:prstGeom prst="line">
              <a:avLst/>
            </a:prstGeom>
            <a:noFill/>
            <a:ln w="38100">
              <a:solidFill>
                <a:srgbClr val="0000FF"/>
              </a:solidFill>
              <a:round/>
              <a:headEnd/>
              <a:tailEnd type="triangle" w="med" len="med"/>
            </a:ln>
          </p:spPr>
          <p:txBody>
            <a:bodyPr/>
            <a:lstStyle/>
            <a:p>
              <a:endParaRPr lang="en-US"/>
            </a:p>
          </p:txBody>
        </p:sp>
      </p:grpSp>
      <p:pic>
        <p:nvPicPr>
          <p:cNvPr id="7176" name="slide_18.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7177" name="1 blue arrow"/>
          <p:cNvSpPr>
            <a:spLocks noChangeShapeType="1"/>
          </p:cNvSpPr>
          <p:nvPr/>
        </p:nvSpPr>
        <p:spPr bwMode="auto">
          <a:xfrm flipH="1">
            <a:off x="6858000" y="4772025"/>
            <a:ext cx="914400" cy="0"/>
          </a:xfrm>
          <a:prstGeom prst="line">
            <a:avLst/>
          </a:prstGeom>
          <a:noFill/>
          <a:ln w="38100">
            <a:solidFill>
              <a:srgbClr val="0000FF"/>
            </a:solidFill>
            <a:round/>
            <a:headEnd/>
            <a:tailEnd type="triangle" w="med" len="med"/>
          </a:ln>
        </p:spPr>
        <p:txBody>
          <a:bodyPr/>
          <a:lstStyle/>
          <a:p>
            <a:endParaRPr lang="en-US"/>
          </a:p>
        </p:txBody>
      </p:sp>
      <p:sp>
        <p:nvSpPr>
          <p:cNvPr id="21510" name="Transit"/>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ustDataLst>
      <p:tags r:id="rId1"/>
    </p:custDataLst>
  </p:cSld>
  <p:clrMapOvr>
    <a:masterClrMapping/>
  </p:clrMapOvr>
  <p:transition advClick="0" advTm="2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176"/>
                                        </p:tgtEl>
                                      </p:cBhvr>
                                    </p:cmd>
                                  </p:childTnLst>
                                </p:cTn>
                              </p:par>
                              <p:par>
                                <p:cTn id="7" presetID="2" presetClass="entr" presetSubtype="8" fill="hold" nodeType="withEffect">
                                  <p:stCondLst>
                                    <p:cond delay="200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0-#ppt_w/2"/>
                                          </p:val>
                                        </p:tav>
                                        <p:tav tm="100000">
                                          <p:val>
                                            <p:strVal val="#ppt_x"/>
                                          </p:val>
                                        </p:tav>
                                      </p:tavLst>
                                    </p:anim>
                                    <p:anim calcmode="lin" valueType="num">
                                      <p:cBhvr additive="base">
                                        <p:cTn id="10" dur="500" fill="hold"/>
                                        <p:tgtEl>
                                          <p:spTgt spid="2"/>
                                        </p:tgtEl>
                                        <p:attrNameLst>
                                          <p:attrName>ppt_y</p:attrName>
                                        </p:attrNameLst>
                                      </p:cBhvr>
                                      <p:tavLst>
                                        <p:tav tm="0">
                                          <p:val>
                                            <p:strVal val="#ppt_y"/>
                                          </p:val>
                                        </p:tav>
                                        <p:tav tm="100000">
                                          <p:val>
                                            <p:strVal val="#ppt_y"/>
                                          </p:val>
                                        </p:tav>
                                      </p:tavLst>
                                    </p:anim>
                                  </p:childTnLst>
                                </p:cTn>
                              </p:par>
                              <p:par>
                                <p:cTn id="11" presetID="10" presetClass="exit" presetSubtype="0" fill="hold" nodeType="withEffect">
                                  <p:stCondLst>
                                    <p:cond delay="7000"/>
                                  </p:stCondLst>
                                  <p:childTnLst>
                                    <p:animEffect transition="out" filter="fade">
                                      <p:cBhvr>
                                        <p:cTn id="12" dur="500"/>
                                        <p:tgtEl>
                                          <p:spTgt spid="2"/>
                                        </p:tgtEl>
                                      </p:cBhvr>
                                    </p:animEffect>
                                    <p:set>
                                      <p:cBhvr>
                                        <p:cTn id="13" dur="1" fill="hold">
                                          <p:stCondLst>
                                            <p:cond delay="499"/>
                                          </p:stCondLst>
                                        </p:cTn>
                                        <p:tgtEl>
                                          <p:spTgt spid="2"/>
                                        </p:tgtEl>
                                        <p:attrNameLst>
                                          <p:attrName>style.visibility</p:attrName>
                                        </p:attrNameLst>
                                      </p:cBhvr>
                                      <p:to>
                                        <p:strVal val="hidden"/>
                                      </p:to>
                                    </p:set>
                                  </p:childTnLst>
                                </p:cTn>
                              </p:par>
                              <p:par>
                                <p:cTn id="14" presetID="2" presetClass="entr" presetSubtype="2" fill="hold" grpId="0" nodeType="withEffect">
                                  <p:stCondLst>
                                    <p:cond delay="24000"/>
                                  </p:stCondLst>
                                  <p:childTnLst>
                                    <p:set>
                                      <p:cBhvr>
                                        <p:cTn id="15" dur="1" fill="hold">
                                          <p:stCondLst>
                                            <p:cond delay="0"/>
                                          </p:stCondLst>
                                        </p:cTn>
                                        <p:tgtEl>
                                          <p:spTgt spid="7177"/>
                                        </p:tgtEl>
                                        <p:attrNameLst>
                                          <p:attrName>style.visibility</p:attrName>
                                        </p:attrNameLst>
                                      </p:cBhvr>
                                      <p:to>
                                        <p:strVal val="visible"/>
                                      </p:to>
                                    </p:set>
                                    <p:anim calcmode="lin" valueType="num">
                                      <p:cBhvr additive="base">
                                        <p:cTn id="16" dur="500" fill="hold"/>
                                        <p:tgtEl>
                                          <p:spTgt spid="7177"/>
                                        </p:tgtEl>
                                        <p:attrNameLst>
                                          <p:attrName>ppt_x</p:attrName>
                                        </p:attrNameLst>
                                      </p:cBhvr>
                                      <p:tavLst>
                                        <p:tav tm="0">
                                          <p:val>
                                            <p:strVal val="1+#ppt_w/2"/>
                                          </p:val>
                                        </p:tav>
                                        <p:tav tm="100000">
                                          <p:val>
                                            <p:strVal val="#ppt_x"/>
                                          </p:val>
                                        </p:tav>
                                      </p:tavLst>
                                    </p:anim>
                                    <p:anim calcmode="lin" valueType="num">
                                      <p:cBhvr additive="base">
                                        <p:cTn id="17" dur="500" fill="hold"/>
                                        <p:tgtEl>
                                          <p:spTgt spid="71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9024">
                <p:cTn id="18" fill="hold" display="0">
                  <p:stCondLst>
                    <p:cond delay="indefinite"/>
                  </p:stCondLst>
                  <p:endCondLst>
                    <p:cond evt="onPrev" delay="0">
                      <p:tgtEl>
                        <p:sldTgt/>
                      </p:tgtEl>
                    </p:cond>
                    <p:cond evt="onStopAudio" delay="0">
                      <p:tgtEl>
                        <p:sldTgt/>
                      </p:tgtEl>
                    </p:cond>
                  </p:endCondLst>
                </p:cTn>
                <p:tgtEl>
                  <p:spTgt spid="7176"/>
                </p:tgtEl>
              </p:cMediaNode>
            </p:audio>
          </p:childTnLst>
        </p:cTn>
      </p:par>
    </p:tnLst>
    <p:bldLst>
      <p:bldP spid="7177" grpId="0" animBg="1"/>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394" name="Picture 2" descr="C:\Program Files\Amira-3.1.1\data\nucleosome files\AAA FINAL STRUCTURE\Animations\Picture Files\whole structure\complete-FOR-MOVE-0.jpg"/>
          <p:cNvPicPr>
            <a:picLocks noChangeAspect="1" noChangeArrowheads="1"/>
          </p:cNvPicPr>
          <p:nvPr/>
        </p:nvPicPr>
        <p:blipFill>
          <a:blip r:embed="rId7" cstate="print"/>
          <a:srcRect/>
          <a:stretch>
            <a:fillRect/>
          </a:stretch>
        </p:blipFill>
        <p:spPr bwMode="auto">
          <a:xfrm>
            <a:off x="1943100" y="661988"/>
            <a:ext cx="5257800" cy="5534025"/>
          </a:xfrm>
          <a:prstGeom prst="rect">
            <a:avLst/>
          </a:prstGeom>
          <a:noFill/>
          <a:ln w="9525">
            <a:solidFill>
              <a:schemeClr val="tx1"/>
            </a:solidFill>
            <a:miter lim="800000"/>
            <a:headEnd/>
            <a:tailEnd/>
          </a:ln>
        </p:spPr>
      </p:pic>
      <p:sp>
        <p:nvSpPr>
          <p:cNvPr id="187395" name="Text Box 3"/>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337924" name="slide_180.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900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000"/>
                                  </p:stCondLst>
                                  <p:childTnLst>
                                    <p:cmd type="call" cmd="playFrom(0.0)">
                                      <p:cBhvr>
                                        <p:cTn id="6" dur="7349" fill="hold"/>
                                        <p:tgtEl>
                                          <p:spTgt spid="33792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4146">
                <p:cTn id="7" fill="hold" display="0">
                  <p:stCondLst>
                    <p:cond delay="indefinite"/>
                  </p:stCondLst>
                  <p:endCondLst>
                    <p:cond evt="onPrev" delay="0">
                      <p:tgtEl>
                        <p:sldTgt/>
                      </p:tgtEl>
                    </p:cond>
                    <p:cond evt="onStopAudio" delay="0">
                      <p:tgtEl>
                        <p:sldTgt/>
                      </p:tgtEl>
                    </p:cond>
                  </p:endCondLst>
                </p:cTn>
                <p:tgtEl>
                  <p:spTgt spid="337924"/>
                </p:tgtEl>
              </p:cMediaNode>
            </p:audio>
          </p:childTnLst>
        </p:cTn>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9970" name="rotate_to_top_A.avi">
            <a:hlinkClick r:id="" action="ppaction://media"/>
          </p:cNvPr>
          <p:cNvPicPr>
            <a:picLocks noChangeAspect="1" noChangeArrowheads="1"/>
          </p:cNvPicPr>
          <p:nvPr>
            <a:vide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1943100" y="647700"/>
            <a:ext cx="5257800" cy="5562600"/>
          </a:xfrm>
          <a:prstGeom prst="rect">
            <a:avLst/>
          </a:prstGeom>
          <a:noFill/>
          <a:ln w="9525">
            <a:solidFill>
              <a:schemeClr val="tx1"/>
            </a:solidFill>
            <a:miter lim="800000"/>
            <a:headEnd/>
            <a:tailEnd/>
          </a:ln>
        </p:spPr>
      </p:pic>
      <p:sp>
        <p:nvSpPr>
          <p:cNvPr id="188419" name="Text Box 3"/>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pic>
        <p:nvPicPr>
          <p:cNvPr id="339972" name="slide_181.wav">
            <a:hlinkClick r:id="" action="ppaction://media"/>
          </p:cNvPr>
          <p:cNvPicPr>
            <a:picLocks noChangeAspect="1" noChangeArrowheads="1"/>
          </p:cNvPicPr>
          <p:nvPr>
            <a:audioFile r:link="rId6"/>
            <p:extLst>
              <p:ext uri="{DAA4B4D4-6D71-4841-9C94-3DE7FCFB9230}">
                <p14:media xmlns:p14="http://schemas.microsoft.com/office/powerpoint/2010/main" r:link="rId5"/>
              </p:ext>
            </p:extLst>
          </p:nvPr>
        </p:nvPicPr>
        <p:blipFill>
          <a:blip r:embed="rId11"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9972"/>
                                        </p:tgtEl>
                                      </p:cBhvr>
                                    </p:cmd>
                                  </p:childTnLst>
                                </p:cTn>
                              </p:par>
                              <p:par>
                                <p:cTn id="7" presetID="1" presetClass="mediacall" presetSubtype="0" fill="hold" nodeType="withEffect">
                                  <p:stCondLst>
                                    <p:cond delay="0"/>
                                  </p:stCondLst>
                                  <p:childTnLst>
                                    <p:cmd type="call" cmd="playFrom(0.0)">
                                      <p:cBhvr>
                                        <p:cTn id="8" dur="1733" fill="hold"/>
                                        <p:tgtEl>
                                          <p:spTgt spid="33997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1951">
                <p:cTn id="9" fill="hold" display="0">
                  <p:stCondLst>
                    <p:cond delay="indefinite"/>
                  </p:stCondLst>
                  <p:endCondLst>
                    <p:cond evt="onPrev" delay="0">
                      <p:tgtEl>
                        <p:sldTgt/>
                      </p:tgtEl>
                    </p:cond>
                    <p:cond evt="onStopAudio" delay="0">
                      <p:tgtEl>
                        <p:sldTgt/>
                      </p:tgtEl>
                    </p:cond>
                  </p:endCondLst>
                </p:cTn>
                <p:tgtEl>
                  <p:spTgt spid="339972"/>
                </p:tgtEl>
              </p:cMediaNode>
            </p:audio>
            <p:video>
              <p:cMediaNode>
                <p:cTn id="10" fill="hold" display="0">
                  <p:stCondLst>
                    <p:cond delay="indefinite"/>
                  </p:stCondLst>
                  <p:endCondLst>
                    <p:cond evt="onPrev" delay="0">
                      <p:tgtEl>
                        <p:sldTgt/>
                      </p:tgtEl>
                    </p:cond>
                  </p:endCondLst>
                </p:cTn>
                <p:tgtEl>
                  <p:spTgt spid="339970"/>
                </p:tgtEl>
              </p:cMediaNode>
            </p:video>
            <p:seq concurrent="1" nextAc="seek">
              <p:cTn id="11" restart="whenNotActive" fill="hold" evtFilter="cancelBubble" nodeType="interactiveSeq">
                <p:stCondLst>
                  <p:cond evt="onClick" delay="0">
                    <p:tgtEl>
                      <p:spTgt spid="339970"/>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339970"/>
                                        </p:tgtEl>
                                      </p:cBhvr>
                                    </p:cmd>
                                  </p:childTnLst>
                                </p:cTn>
                              </p:par>
                            </p:childTnLst>
                          </p:cTn>
                        </p:par>
                      </p:childTnLst>
                    </p:cTn>
                  </p:par>
                </p:childTnLst>
              </p:cTn>
              <p:nextCondLst>
                <p:cond evt="onClick" delay="0">
                  <p:tgtEl>
                    <p:spTgt spid="339970"/>
                  </p:tgtEl>
                </p:cond>
              </p:nextCondLst>
            </p:seq>
          </p:childTnLst>
        </p:cTn>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2018" name="rotate_to_top_B.avi">
            <a:hlinkClick r:id="" action="ppaction://media"/>
          </p:cNvPr>
          <p:cNvPicPr>
            <a:picLocks noChangeAspect="1" noChangeArrowheads="1"/>
          </p:cNvPicPr>
          <p:nvPr>
            <a:vide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2038350" y="647700"/>
            <a:ext cx="5257800" cy="5562600"/>
          </a:xfrm>
          <a:prstGeom prst="rect">
            <a:avLst/>
          </a:prstGeom>
          <a:noFill/>
          <a:ln w="9525">
            <a:solidFill>
              <a:schemeClr val="tx1"/>
            </a:solidFill>
            <a:miter lim="800000"/>
            <a:headEnd/>
            <a:tailEnd/>
          </a:ln>
        </p:spPr>
      </p:pic>
      <p:sp>
        <p:nvSpPr>
          <p:cNvPr id="189443" name="Text Box 3"/>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pic>
        <p:nvPicPr>
          <p:cNvPr id="342020" name="slide_182.wav">
            <a:hlinkClick r:id="" action="ppaction://media"/>
          </p:cNvPr>
          <p:cNvPicPr>
            <a:picLocks noChangeAspect="1" noChangeArrowheads="1"/>
          </p:cNvPicPr>
          <p:nvPr>
            <a:audioFile r:link="rId6"/>
            <p:extLst>
              <p:ext uri="{DAA4B4D4-6D71-4841-9C94-3DE7FCFB9230}">
                <p14:media xmlns:p14="http://schemas.microsoft.com/office/powerpoint/2010/main" r:link="rId5"/>
              </p:ext>
            </p:extLst>
          </p:nvPr>
        </p:nvPicPr>
        <p:blipFill>
          <a:blip r:embed="rId11"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353" fill="hold"/>
                                        <p:tgtEl>
                                          <p:spTgt spid="342020"/>
                                        </p:tgtEl>
                                      </p:cBhvr>
                                    </p:cmd>
                                  </p:childTnLst>
                                </p:cTn>
                              </p:par>
                              <p:par>
                                <p:cTn id="7" presetID="1" presetClass="mediacall" presetSubtype="0" fill="hold" nodeType="withEffect">
                                  <p:stCondLst>
                                    <p:cond delay="0"/>
                                  </p:stCondLst>
                                  <p:childTnLst>
                                    <p:cmd type="call" cmd="playFrom(0.0)">
                                      <p:cBhvr>
                                        <p:cTn id="8" dur="1733" fill="hold"/>
                                        <p:tgtEl>
                                          <p:spTgt spid="3420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3171">
                <p:cTn id="9" fill="hold" display="0">
                  <p:stCondLst>
                    <p:cond delay="indefinite"/>
                  </p:stCondLst>
                  <p:endCondLst>
                    <p:cond evt="onPrev" delay="0">
                      <p:tgtEl>
                        <p:sldTgt/>
                      </p:tgtEl>
                    </p:cond>
                    <p:cond evt="onStopAudio" delay="0">
                      <p:tgtEl>
                        <p:sldTgt/>
                      </p:tgtEl>
                    </p:cond>
                  </p:endCondLst>
                </p:cTn>
                <p:tgtEl>
                  <p:spTgt spid="342020"/>
                </p:tgtEl>
              </p:cMediaNode>
            </p:audio>
            <p:video>
              <p:cMediaNode>
                <p:cTn id="10" fill="hold" display="0">
                  <p:stCondLst>
                    <p:cond delay="indefinite"/>
                  </p:stCondLst>
                  <p:endCondLst>
                    <p:cond evt="onPrev" delay="0">
                      <p:tgtEl>
                        <p:sldTgt/>
                      </p:tgtEl>
                    </p:cond>
                  </p:endCondLst>
                </p:cTn>
                <p:tgtEl>
                  <p:spTgt spid="342018"/>
                </p:tgtEl>
              </p:cMediaNode>
            </p:video>
            <p:seq concurrent="1" nextAc="seek">
              <p:cTn id="11" restart="whenNotActive" fill="hold" evtFilter="cancelBubble" nodeType="interactiveSeq">
                <p:stCondLst>
                  <p:cond evt="onClick" delay="0">
                    <p:tgtEl>
                      <p:spTgt spid="342018"/>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342018"/>
                                        </p:tgtEl>
                                      </p:cBhvr>
                                    </p:cmd>
                                  </p:childTnLst>
                                </p:cTn>
                              </p:par>
                            </p:childTnLst>
                          </p:cTn>
                        </p:par>
                      </p:childTnLst>
                    </p:cTn>
                  </p:par>
                </p:childTnLst>
              </p:cTn>
              <p:nextCondLst>
                <p:cond evt="onClick" delay="0">
                  <p:tgtEl>
                    <p:spTgt spid="342018"/>
                  </p:tgtEl>
                </p:cond>
              </p:nextCondLst>
            </p:seq>
          </p:childTnLst>
        </p:cTn>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0466" name="Picture 2" descr="C:\Program Files\Amira-3.1.1\data\nucleosome files\AAA FINAL STRUCTURE\Animations\Picture Files\whole structure\fragment-top_view.jpg"/>
          <p:cNvPicPr preferRelativeResize="0">
            <a:picLocks noChangeArrowheads="1"/>
          </p:cNvPicPr>
          <p:nvPr/>
        </p:nvPicPr>
        <p:blipFill>
          <a:blip r:embed="rId7" cstate="print"/>
          <a:srcRect/>
          <a:stretch>
            <a:fillRect/>
          </a:stretch>
        </p:blipFill>
        <p:spPr bwMode="auto">
          <a:xfrm>
            <a:off x="1946275" y="684213"/>
            <a:ext cx="5256213" cy="5530850"/>
          </a:xfrm>
          <a:prstGeom prst="rect">
            <a:avLst/>
          </a:prstGeom>
          <a:noFill/>
          <a:ln w="9525">
            <a:solidFill>
              <a:schemeClr val="tx1"/>
            </a:solidFill>
            <a:miter lim="800000"/>
            <a:headEnd/>
            <a:tailEnd/>
          </a:ln>
        </p:spPr>
      </p:pic>
      <p:sp>
        <p:nvSpPr>
          <p:cNvPr id="190467" name="Text Box 3"/>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344068" name="slide_183.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1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696" fill="hold"/>
                                        <p:tgtEl>
                                          <p:spTgt spid="34406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7" fill="hold" display="0">
                  <p:stCondLst>
                    <p:cond delay="indefinite"/>
                  </p:stCondLst>
                  <p:endCondLst>
                    <p:cond evt="onNext" delay="0">
                      <p:tgtEl>
                        <p:sldTgt/>
                      </p:tgtEl>
                    </p:cond>
                    <p:cond evt="onPrev" delay="0">
                      <p:tgtEl>
                        <p:sldTgt/>
                      </p:tgtEl>
                    </p:cond>
                    <p:cond evt="onStopAudio" delay="0">
                      <p:tgtEl>
                        <p:sldTgt/>
                      </p:tgtEl>
                    </p:cond>
                  </p:endCondLst>
                </p:cTn>
                <p:tgtEl>
                  <p:spTgt spid="344068"/>
                </p:tgtEl>
              </p:cMediaNode>
            </p:audio>
          </p:childTnLst>
        </p:cTn>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1490" name="Picture 2" descr="C:\Program Files\Amira-3.1.1\data\nucleosome files\AAA FINAL STRUCTURE\Animations\Picture Files\whole structure\fragment-top_view2.jpg"/>
          <p:cNvPicPr preferRelativeResize="0">
            <a:picLocks noChangeArrowheads="1"/>
          </p:cNvPicPr>
          <p:nvPr/>
        </p:nvPicPr>
        <p:blipFill>
          <a:blip r:embed="rId7" cstate="print"/>
          <a:srcRect/>
          <a:stretch>
            <a:fillRect/>
          </a:stretch>
        </p:blipFill>
        <p:spPr bwMode="auto">
          <a:xfrm>
            <a:off x="1946275" y="685800"/>
            <a:ext cx="5256213" cy="5530850"/>
          </a:xfrm>
          <a:prstGeom prst="rect">
            <a:avLst/>
          </a:prstGeom>
          <a:noFill/>
          <a:ln w="9525">
            <a:solidFill>
              <a:schemeClr val="tx1"/>
            </a:solidFill>
            <a:miter lim="800000"/>
            <a:headEnd/>
            <a:tailEnd/>
          </a:ln>
        </p:spPr>
      </p:pic>
      <p:sp>
        <p:nvSpPr>
          <p:cNvPr id="191491" name="Text Box 3"/>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346116" name="slide_184.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1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546" fill="hold"/>
                                        <p:tgtEl>
                                          <p:spTgt spid="34611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6585">
                <p:cTn id="7" fill="hold" display="0">
                  <p:stCondLst>
                    <p:cond delay="indefinite"/>
                  </p:stCondLst>
                  <p:endCondLst>
                    <p:cond evt="onNext" delay="0">
                      <p:tgtEl>
                        <p:sldTgt/>
                      </p:tgtEl>
                    </p:cond>
                    <p:cond evt="onPrev" delay="0">
                      <p:tgtEl>
                        <p:sldTgt/>
                      </p:tgtEl>
                    </p:cond>
                    <p:cond evt="onStopAudio" delay="0">
                      <p:tgtEl>
                        <p:sldTgt/>
                      </p:tgtEl>
                    </p:cond>
                  </p:endCondLst>
                </p:cTn>
                <p:tgtEl>
                  <p:spTgt spid="346116"/>
                </p:tgtEl>
              </p:cMediaNode>
            </p:audio>
          </p:childTnLst>
        </p:cTn>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Text Box 6"/>
          <p:cNvSpPr txBox="1">
            <a:spLocks noChangeArrowheads="1"/>
          </p:cNvSpPr>
          <p:nvPr/>
        </p:nvSpPr>
        <p:spPr bwMode="auto">
          <a:xfrm>
            <a:off x="3733800" y="2590800"/>
            <a:ext cx="1828800" cy="457200"/>
          </a:xfrm>
          <a:prstGeom prst="rect">
            <a:avLst/>
          </a:prstGeom>
          <a:noFill/>
          <a:ln w="9525">
            <a:noFill/>
            <a:miter lim="800000"/>
            <a:headEnd/>
            <a:tailEnd/>
          </a:ln>
        </p:spPr>
        <p:txBody>
          <a:bodyPr>
            <a:spAutoFit/>
          </a:bodyPr>
          <a:lstStyle/>
          <a:p>
            <a:pPr>
              <a:spcBef>
                <a:spcPct val="50000"/>
              </a:spcBef>
            </a:pPr>
            <a:r>
              <a:rPr lang="en-US" b="0" i="1"/>
              <a:t> </a:t>
            </a:r>
          </a:p>
        </p:txBody>
      </p:sp>
      <p:pic>
        <p:nvPicPr>
          <p:cNvPr id="192515" name="Picture 11" descr="C:\Program Files\Amira-3.1.1\data\nucleosome files\AAA FINAL STRUCTURE\Animations\Picture Files\fragment-top_cysteine.jpg"/>
          <p:cNvPicPr>
            <a:picLocks noChangeAspect="1" noChangeArrowheads="1"/>
          </p:cNvPicPr>
          <p:nvPr/>
        </p:nvPicPr>
        <p:blipFill>
          <a:blip r:embed="rId7" cstate="print"/>
          <a:srcRect/>
          <a:stretch>
            <a:fillRect/>
          </a:stretch>
        </p:blipFill>
        <p:spPr bwMode="auto">
          <a:xfrm>
            <a:off x="1981200" y="685800"/>
            <a:ext cx="5181600" cy="5486400"/>
          </a:xfrm>
          <a:prstGeom prst="rect">
            <a:avLst/>
          </a:prstGeom>
          <a:noFill/>
          <a:ln w="9525">
            <a:noFill/>
            <a:miter lim="800000"/>
            <a:headEnd/>
            <a:tailEnd/>
          </a:ln>
        </p:spPr>
      </p:pic>
      <p:sp>
        <p:nvSpPr>
          <p:cNvPr id="192516" name="Text Box 12"/>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373773" name="slide_185.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20" fill="hold"/>
                                        <p:tgtEl>
                                          <p:spTgt spid="37377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2927">
                <p:cTn id="7" fill="hold" display="0">
                  <p:stCondLst>
                    <p:cond delay="indefinite"/>
                  </p:stCondLst>
                  <p:endCondLst>
                    <p:cond evt="onNext" delay="0">
                      <p:tgtEl>
                        <p:sldTgt/>
                      </p:tgtEl>
                    </p:cond>
                    <p:cond evt="onPrev" delay="0">
                      <p:tgtEl>
                        <p:sldTgt/>
                      </p:tgtEl>
                    </p:cond>
                    <p:cond evt="onStopAudio" delay="0">
                      <p:tgtEl>
                        <p:sldTgt/>
                      </p:tgtEl>
                    </p:cond>
                  </p:endCondLst>
                </p:cTn>
                <p:tgtEl>
                  <p:spTgt spid="373773"/>
                </p:tgtEl>
              </p:cMediaNode>
            </p:audio>
          </p:childTnLst>
        </p:cTn>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538" name="Mol model" descr="C:\Program Files\Amira-3.1.1\data\nucleosome files\AAA FINAL STRUCTURE\Animations\Picture Files\whole structure\fragment-top_view2.jpg"/>
          <p:cNvPicPr preferRelativeResize="0">
            <a:picLocks noChangeArrowheads="1"/>
          </p:cNvPicPr>
          <p:nvPr/>
        </p:nvPicPr>
        <p:blipFill>
          <a:blip r:embed="rId7" cstate="print"/>
          <a:srcRect/>
          <a:stretch>
            <a:fillRect/>
          </a:stretch>
        </p:blipFill>
        <p:spPr bwMode="auto">
          <a:xfrm>
            <a:off x="1946275" y="685800"/>
            <a:ext cx="5256213" cy="5530850"/>
          </a:xfrm>
          <a:prstGeom prst="rect">
            <a:avLst/>
          </a:prstGeom>
          <a:noFill/>
          <a:ln w="9525">
            <a:solidFill>
              <a:schemeClr val="tx1"/>
            </a:solidFill>
            <a:miter lim="800000"/>
            <a:headEnd/>
            <a:tailEnd/>
          </a:ln>
        </p:spPr>
      </p:pic>
      <p:sp>
        <p:nvSpPr>
          <p:cNvPr id="377860" name="Purple arrow"/>
          <p:cNvSpPr>
            <a:spLocks noChangeShapeType="1"/>
          </p:cNvSpPr>
          <p:nvPr/>
        </p:nvSpPr>
        <p:spPr bwMode="auto">
          <a:xfrm>
            <a:off x="2819400" y="1676400"/>
            <a:ext cx="0" cy="3657600"/>
          </a:xfrm>
          <a:prstGeom prst="line">
            <a:avLst/>
          </a:prstGeom>
          <a:noFill/>
          <a:ln w="50800">
            <a:solidFill>
              <a:srgbClr val="FF00FF"/>
            </a:solidFill>
            <a:round/>
            <a:headEnd type="triangle" w="med" len="med"/>
            <a:tailEnd type="triangle" w="med" len="med"/>
          </a:ln>
        </p:spPr>
        <p:txBody>
          <a:bodyPr/>
          <a:lstStyle/>
          <a:p>
            <a:endParaRPr lang="en-US"/>
          </a:p>
        </p:txBody>
      </p:sp>
      <p:sp>
        <p:nvSpPr>
          <p:cNvPr id="193540" name="Transit"/>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377862" name="slide_186.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3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5837" fill="hold"/>
                                        <p:tgtEl>
                                          <p:spTgt spid="377862"/>
                                        </p:tgtEl>
                                      </p:cBhvr>
                                    </p:cmd>
                                  </p:childTnLst>
                                </p:cTn>
                              </p:par>
                              <p:par>
                                <p:cTn id="7" presetID="2" presetClass="entr" presetSubtype="8" fill="hold" grpId="0" nodeType="withEffect">
                                  <p:stCondLst>
                                    <p:cond delay="16000"/>
                                  </p:stCondLst>
                                  <p:childTnLst>
                                    <p:set>
                                      <p:cBhvr>
                                        <p:cTn id="8" dur="1" fill="hold">
                                          <p:stCondLst>
                                            <p:cond delay="0"/>
                                          </p:stCondLst>
                                        </p:cTn>
                                        <p:tgtEl>
                                          <p:spTgt spid="377860"/>
                                        </p:tgtEl>
                                        <p:attrNameLst>
                                          <p:attrName>style.visibility</p:attrName>
                                        </p:attrNameLst>
                                      </p:cBhvr>
                                      <p:to>
                                        <p:strVal val="visible"/>
                                      </p:to>
                                    </p:set>
                                    <p:anim calcmode="lin" valueType="num">
                                      <p:cBhvr additive="base">
                                        <p:cTn id="9" dur="500" fill="hold"/>
                                        <p:tgtEl>
                                          <p:spTgt spid="377860"/>
                                        </p:tgtEl>
                                        <p:attrNameLst>
                                          <p:attrName>ppt_x</p:attrName>
                                        </p:attrNameLst>
                                      </p:cBhvr>
                                      <p:tavLst>
                                        <p:tav tm="0">
                                          <p:val>
                                            <p:strVal val="0-#ppt_w/2"/>
                                          </p:val>
                                        </p:tav>
                                        <p:tav tm="100000">
                                          <p:val>
                                            <p:strVal val="#ppt_x"/>
                                          </p:val>
                                        </p:tav>
                                      </p:tavLst>
                                    </p:anim>
                                    <p:anim calcmode="lin" valueType="num">
                                      <p:cBhvr additive="base">
                                        <p:cTn id="10" dur="500" fill="hold"/>
                                        <p:tgtEl>
                                          <p:spTgt spid="3778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5366">
                <p:cTn id="11" fill="hold" display="0">
                  <p:stCondLst>
                    <p:cond delay="indefinite"/>
                  </p:stCondLst>
                  <p:endCondLst>
                    <p:cond evt="onPrev" delay="0">
                      <p:tgtEl>
                        <p:sldTgt/>
                      </p:tgtEl>
                    </p:cond>
                    <p:cond evt="onStopAudio" delay="0">
                      <p:tgtEl>
                        <p:sldTgt/>
                      </p:tgtEl>
                    </p:cond>
                  </p:endCondLst>
                </p:cTn>
                <p:tgtEl>
                  <p:spTgt spid="377862"/>
                </p:tgtEl>
              </p:cMediaNode>
            </p:audio>
          </p:childTnLst>
        </p:cTn>
      </p:par>
    </p:tnLst>
    <p:bldLst>
      <p:bldP spid="377860" grpId="0" animBg="1"/>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62" name="Picture 2" descr="C:\Program Files\Amira-3.1.1\data\nucleosome files\AAA FINAL STRUCTURE\Animations\Picture Files\whole structure\LARGE-top_view-1.jpg"/>
          <p:cNvPicPr preferRelativeResize="0">
            <a:picLocks noChangeArrowheads="1"/>
          </p:cNvPicPr>
          <p:nvPr/>
        </p:nvPicPr>
        <p:blipFill>
          <a:blip r:embed="rId5" cstate="print"/>
          <a:srcRect/>
          <a:stretch>
            <a:fillRect/>
          </a:stretch>
        </p:blipFill>
        <p:spPr bwMode="auto">
          <a:xfrm>
            <a:off x="1946275" y="684213"/>
            <a:ext cx="5256213" cy="5530850"/>
          </a:xfrm>
          <a:prstGeom prst="rect">
            <a:avLst/>
          </a:prstGeom>
          <a:noFill/>
          <a:ln w="9525">
            <a:solidFill>
              <a:schemeClr val="tx1"/>
            </a:solidFill>
            <a:miter lim="800000"/>
            <a:headEnd/>
            <a:tailEnd/>
          </a:ln>
        </p:spPr>
      </p:pic>
      <p:sp>
        <p:nvSpPr>
          <p:cNvPr id="194563" name="Text Box 3"/>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ustDataLst>
      <p:tags r:id="rId2"/>
    </p:custDataLst>
  </p:cSld>
  <p:clrMapOvr>
    <a:overrideClrMapping bg1="lt1" tx1="dk1" bg2="lt2" tx2="dk2" accent1="accent1" accent2="accent2" accent3="accent3" accent4="accent4" accent5="accent5" accent6="accent6" hlink="hlink" folHlink="folHlink"/>
  </p:clrMapOvr>
  <p:transition advClick="0" advTm="1000"/>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5586" name="Picture 2" descr="C:\Program Files\Amira-3.1.1\data\nucleosome files\AAA FINAL STRUCTURE\Animations\Picture Files\whole structure\LARGE-top_view-2.jpg"/>
          <p:cNvPicPr preferRelativeResize="0">
            <a:picLocks noChangeArrowheads="1"/>
          </p:cNvPicPr>
          <p:nvPr/>
        </p:nvPicPr>
        <p:blipFill>
          <a:blip r:embed="rId5" cstate="print"/>
          <a:srcRect/>
          <a:stretch>
            <a:fillRect/>
          </a:stretch>
        </p:blipFill>
        <p:spPr bwMode="auto">
          <a:xfrm>
            <a:off x="1946275" y="684213"/>
            <a:ext cx="5256213" cy="5530850"/>
          </a:xfrm>
          <a:prstGeom prst="rect">
            <a:avLst/>
          </a:prstGeom>
          <a:noFill/>
          <a:ln w="9525">
            <a:solidFill>
              <a:schemeClr val="tx1"/>
            </a:solidFill>
            <a:miter lim="800000"/>
            <a:headEnd/>
            <a:tailEnd/>
          </a:ln>
        </p:spPr>
      </p:pic>
      <p:sp>
        <p:nvSpPr>
          <p:cNvPr id="195587" name="Text Box 3"/>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ustDataLst>
      <p:tags r:id="rId2"/>
    </p:custDataLst>
  </p:cSld>
  <p:clrMapOvr>
    <a:overrideClrMapping bg1="lt1" tx1="dk1" bg2="lt2" tx2="dk2" accent1="accent1" accent2="accent2" accent3="accent3" accent4="accent4" accent5="accent5" accent6="accent6" hlink="hlink" folHlink="folHlink"/>
  </p:clrMapOvr>
  <p:transition advClick="0" advTm="1000"/>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6610" name="Picture 2" descr="C:\Program Files\Amira-3.1.1\data\nucleosome files\AAA FINAL STRUCTURE\Animations\Picture Files\whole structure\LARGE-top_view-3.jpg"/>
          <p:cNvPicPr preferRelativeResize="0">
            <a:picLocks noChangeArrowheads="1"/>
          </p:cNvPicPr>
          <p:nvPr/>
        </p:nvPicPr>
        <p:blipFill>
          <a:blip r:embed="rId5" cstate="print"/>
          <a:srcRect/>
          <a:stretch>
            <a:fillRect/>
          </a:stretch>
        </p:blipFill>
        <p:spPr bwMode="auto">
          <a:xfrm>
            <a:off x="1946275" y="684213"/>
            <a:ext cx="5256213" cy="5530850"/>
          </a:xfrm>
          <a:prstGeom prst="rect">
            <a:avLst/>
          </a:prstGeom>
          <a:noFill/>
          <a:ln w="9525">
            <a:solidFill>
              <a:schemeClr val="tx1"/>
            </a:solidFill>
            <a:miter lim="800000"/>
            <a:headEnd/>
            <a:tailEnd/>
          </a:ln>
        </p:spPr>
      </p:pic>
      <p:sp>
        <p:nvSpPr>
          <p:cNvPr id="196611" name="Text Box 3"/>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ustDataLst>
      <p:tags r:id="rId2"/>
    </p:custDataLst>
  </p:cSld>
  <p:clrMapOvr>
    <a:overrideClrMapping bg1="lt1" tx1="dk1" bg2="lt2" tx2="dk2" accent1="accent1" accent2="accent2" accent3="accent3" accent4="accent4" accent5="accent5" accent6="accent6" hlink="hlink" folHlink="folHlink"/>
  </p:clrMapOvr>
  <p:transition advClick="0" advTm="1000"/>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0" y="0"/>
            <a:ext cx="9144000" cy="6524625"/>
          </a:xfrm>
          <a:prstGeom prst="rect">
            <a:avLst/>
          </a:prstGeom>
          <a:noFill/>
          <a:ln w="9525">
            <a:noFill/>
            <a:miter lim="800000"/>
            <a:headEnd/>
            <a:tailEnd/>
          </a:ln>
        </p:spPr>
        <p:txBody>
          <a:bodyPr>
            <a:spAutoFit/>
          </a:bodyPr>
          <a:lstStyle/>
          <a:p>
            <a:pPr algn="ctr">
              <a:spcBef>
                <a:spcPct val="50000"/>
              </a:spcBef>
            </a:pPr>
            <a:endParaRPr lang="en-US" sz="800" u="sng">
              <a:solidFill>
                <a:srgbClr val="0000FF"/>
              </a:solidFill>
              <a:latin typeface="Arial Unicode MS" pitchFamily="34" charset="-128"/>
            </a:endParaRPr>
          </a:p>
          <a:p>
            <a:pPr algn="ctr">
              <a:spcBef>
                <a:spcPct val="50000"/>
              </a:spcBef>
            </a:pPr>
            <a:r>
              <a:rPr lang="en-US" sz="2800" u="sng">
                <a:solidFill>
                  <a:srgbClr val="0000FF"/>
                </a:solidFill>
                <a:latin typeface="Arial Unicode MS" pitchFamily="34" charset="-128"/>
              </a:rPr>
              <a:t>Basic Amino Acids in Nucleosome Core Particle</a:t>
            </a:r>
            <a:endParaRPr lang="en-US" sz="2800" b="0">
              <a:solidFill>
                <a:srgbClr val="0000FF"/>
              </a:solidFill>
              <a:latin typeface="Arial Unicode MS" pitchFamily="34" charset="-128"/>
              <a:ea typeface="Arial Unicode MS" pitchFamily="34" charset="-128"/>
              <a:cs typeface="Arial Unicode MS" pitchFamily="34" charset="-128"/>
            </a:endParaRPr>
          </a:p>
          <a:p>
            <a:pPr>
              <a:spcBef>
                <a:spcPct val="50000"/>
              </a:spcBef>
            </a:pPr>
            <a:r>
              <a:rPr lang="en-US" sz="800"/>
              <a:t> </a:t>
            </a:r>
            <a:endParaRPr lang="en-US" sz="800" b="0">
              <a:latin typeface="Arial Unicode MS" pitchFamily="34" charset="-128"/>
              <a:ea typeface="Arial Unicode MS" pitchFamily="34" charset="-128"/>
              <a:cs typeface="Arial Unicode MS" pitchFamily="34" charset="-128"/>
            </a:endParaRPr>
          </a:p>
          <a:p>
            <a:pPr>
              <a:spcBef>
                <a:spcPct val="50000"/>
              </a:spcBef>
            </a:pPr>
            <a:r>
              <a:rPr lang="en-US">
                <a:latin typeface="Arial Unicode MS" pitchFamily="34" charset="-128"/>
              </a:rPr>
              <a:t>                        </a:t>
            </a:r>
            <a:r>
              <a:rPr lang="en-US" sz="2000">
                <a:latin typeface="Arial Unicode MS" pitchFamily="34" charset="-128"/>
              </a:rPr>
              <a:t>Histone          Total Basic AA’s           Basic AA’s</a:t>
            </a:r>
          </a:p>
          <a:p>
            <a:pPr>
              <a:spcBef>
                <a:spcPct val="50000"/>
              </a:spcBef>
            </a:pPr>
            <a:r>
              <a:rPr lang="en-US" sz="2000">
                <a:latin typeface="Arial Unicode MS" pitchFamily="34" charset="-128"/>
              </a:rPr>
              <a:t>                             </a:t>
            </a:r>
            <a:r>
              <a:rPr lang="en-US" sz="2000" u="sng">
                <a:latin typeface="Arial Unicode MS" pitchFamily="34" charset="-128"/>
              </a:rPr>
              <a:t>Subunit</a:t>
            </a:r>
            <a:r>
              <a:rPr lang="en-US" sz="2000">
                <a:latin typeface="Arial Unicode MS" pitchFamily="34" charset="-128"/>
              </a:rPr>
              <a:t>          (</a:t>
            </a:r>
            <a:r>
              <a:rPr lang="en-US" sz="2000" u="sng">
                <a:latin typeface="Arial Unicode MS" pitchFamily="34" charset="-128"/>
              </a:rPr>
              <a:t>Arg+Lys+His)</a:t>
            </a:r>
            <a:r>
              <a:rPr lang="en-US" sz="2000">
                <a:latin typeface="Arial Unicode MS" pitchFamily="34" charset="-128"/>
              </a:rPr>
              <a:t>              </a:t>
            </a:r>
            <a:r>
              <a:rPr lang="en-US" sz="2000" u="sng">
                <a:latin typeface="Arial Unicode MS" pitchFamily="34" charset="-128"/>
              </a:rPr>
              <a:t>in Helix II</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800" b="0">
                <a:latin typeface="Arial Unicode MS" pitchFamily="34" charset="-128"/>
              </a:rPr>
              <a:t> </a:t>
            </a:r>
            <a:endParaRPr lang="en-US" sz="8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H3                        20                             0</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H4                        18                             4</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H2A                      22                             1</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H2B                      22                             4</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TOTAL:                   </a:t>
            </a:r>
            <a:r>
              <a:rPr lang="en-US" sz="2000">
                <a:latin typeface="Arial Unicode MS" pitchFamily="34" charset="-128"/>
              </a:rPr>
              <a:t>82                            </a:t>
            </a:r>
            <a:r>
              <a:rPr lang="en-US" sz="2000" b="0">
                <a:latin typeface="Arial Unicode MS" pitchFamily="34" charset="-128"/>
              </a:rPr>
              <a:t>9</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a:t>
            </a:r>
            <a:r>
              <a:rPr lang="en-US" sz="2000">
                <a:solidFill>
                  <a:srgbClr val="FF00FF"/>
                </a:solidFill>
                <a:latin typeface="Arial Unicode MS" pitchFamily="34" charset="-128"/>
              </a:rPr>
              <a:t>NET, 4 subunits:     73</a:t>
            </a:r>
            <a:r>
              <a:rPr lang="en-US" sz="2000" b="0">
                <a:latin typeface="Arial Unicode MS" pitchFamily="34" charset="-128"/>
              </a:rPr>
              <a:t> (excluding the 9 in Helix II)</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ALL 8 subunits:     </a:t>
            </a:r>
            <a:r>
              <a:rPr lang="en-US" sz="2000">
                <a:latin typeface="Arial Unicode MS" pitchFamily="34" charset="-128"/>
              </a:rPr>
              <a:t>146</a:t>
            </a:r>
            <a:r>
              <a:rPr lang="en-US" b="0">
                <a:latin typeface="Arial Unicode MS" pitchFamily="34" charset="-128"/>
              </a:rPr>
              <a:t> </a:t>
            </a:r>
          </a:p>
          <a:p>
            <a:pPr>
              <a:spcBef>
                <a:spcPct val="50000"/>
              </a:spcBef>
            </a:pPr>
            <a:endParaRPr lang="en-US" b="0"/>
          </a:p>
        </p:txBody>
      </p:sp>
      <p:sp>
        <p:nvSpPr>
          <p:cNvPr id="8199" name="Line 7"/>
          <p:cNvSpPr>
            <a:spLocks noChangeShapeType="1"/>
          </p:cNvSpPr>
          <p:nvPr/>
        </p:nvSpPr>
        <p:spPr bwMode="auto">
          <a:xfrm>
            <a:off x="1143000" y="5224463"/>
            <a:ext cx="914400" cy="0"/>
          </a:xfrm>
          <a:prstGeom prst="line">
            <a:avLst/>
          </a:prstGeom>
          <a:noFill/>
          <a:ln w="38100">
            <a:solidFill>
              <a:srgbClr val="0000FF"/>
            </a:solidFill>
            <a:round/>
            <a:headEnd/>
            <a:tailEnd type="triangle" w="med" len="med"/>
          </a:ln>
        </p:spPr>
        <p:txBody>
          <a:bodyPr/>
          <a:lstStyle/>
          <a:p>
            <a:endParaRPr lang="en-US"/>
          </a:p>
        </p:txBody>
      </p:sp>
      <p:pic>
        <p:nvPicPr>
          <p:cNvPr id="8200" name="slide_19.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2533" name="Text Box 9"/>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ustDataLst>
      <p:tags r:id="rId1"/>
    </p:custDataLst>
  </p:cSld>
  <p:clrMapOvr>
    <a:masterClrMapping/>
  </p:clrMapOvr>
  <p:transition advClick="0" advTm="1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200"/>
                                        </p:tgtEl>
                                      </p:cBhvr>
                                    </p:cmd>
                                  </p:childTnLst>
                                </p:cTn>
                              </p:par>
                              <p:par>
                                <p:cTn id="7" presetID="2" presetClass="entr" presetSubtype="8" fill="hold" grpId="0" nodeType="withEffect">
                                  <p:stCondLst>
                                    <p:cond delay="4000"/>
                                  </p:stCondLst>
                                  <p:childTnLst>
                                    <p:set>
                                      <p:cBhvr>
                                        <p:cTn id="8" dur="1" fill="hold">
                                          <p:stCondLst>
                                            <p:cond delay="0"/>
                                          </p:stCondLst>
                                        </p:cTn>
                                        <p:tgtEl>
                                          <p:spTgt spid="8199"/>
                                        </p:tgtEl>
                                        <p:attrNameLst>
                                          <p:attrName>style.visibility</p:attrName>
                                        </p:attrNameLst>
                                      </p:cBhvr>
                                      <p:to>
                                        <p:strVal val="visible"/>
                                      </p:to>
                                    </p:set>
                                    <p:anim calcmode="lin" valueType="num">
                                      <p:cBhvr additive="base">
                                        <p:cTn id="9" dur="500" fill="hold"/>
                                        <p:tgtEl>
                                          <p:spTgt spid="8199"/>
                                        </p:tgtEl>
                                        <p:attrNameLst>
                                          <p:attrName>ppt_x</p:attrName>
                                        </p:attrNameLst>
                                      </p:cBhvr>
                                      <p:tavLst>
                                        <p:tav tm="0">
                                          <p:val>
                                            <p:strVal val="0-#ppt_w/2"/>
                                          </p:val>
                                        </p:tav>
                                        <p:tav tm="100000">
                                          <p:val>
                                            <p:strVal val="#ppt_x"/>
                                          </p:val>
                                        </p:tav>
                                      </p:tavLst>
                                    </p:anim>
                                    <p:anim calcmode="lin" valueType="num">
                                      <p:cBhvr additive="base">
                                        <p:cTn id="10" dur="500" fill="hold"/>
                                        <p:tgtEl>
                                          <p:spTgt spid="81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93902">
                <p:cTn id="11" fill="hold" display="0">
                  <p:stCondLst>
                    <p:cond delay="indefinite"/>
                  </p:stCondLst>
                  <p:endCondLst>
                    <p:cond evt="onPrev" delay="0">
                      <p:tgtEl>
                        <p:sldTgt/>
                      </p:tgtEl>
                    </p:cond>
                    <p:cond evt="onStopAudio" delay="0">
                      <p:tgtEl>
                        <p:sldTgt/>
                      </p:tgtEl>
                    </p:cond>
                  </p:endCondLst>
                </p:cTn>
                <p:tgtEl>
                  <p:spTgt spid="8200"/>
                </p:tgtEl>
              </p:cMediaNode>
            </p:audio>
          </p:childTnLst>
        </p:cTn>
      </p:par>
    </p:tnLst>
    <p:bldLst>
      <p:bldP spid="8199" grpId="0" animBg="1"/>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634" name="Picture 2" descr="C:\Program Files\Amira-3.1.1\data\nucleosome files\AAA FINAL STRUCTURE\Animations\Picture Files\whole structure\LARGE-top_view-4.jpg"/>
          <p:cNvPicPr preferRelativeResize="0">
            <a:picLocks noChangeArrowheads="1"/>
          </p:cNvPicPr>
          <p:nvPr/>
        </p:nvPicPr>
        <p:blipFill>
          <a:blip r:embed="rId5" cstate="print"/>
          <a:srcRect/>
          <a:stretch>
            <a:fillRect/>
          </a:stretch>
        </p:blipFill>
        <p:spPr bwMode="auto">
          <a:xfrm>
            <a:off x="1946275" y="684213"/>
            <a:ext cx="5256213" cy="5530850"/>
          </a:xfrm>
          <a:prstGeom prst="rect">
            <a:avLst/>
          </a:prstGeom>
          <a:noFill/>
          <a:ln w="9525">
            <a:solidFill>
              <a:schemeClr val="tx1"/>
            </a:solidFill>
            <a:miter lim="800000"/>
            <a:headEnd/>
            <a:tailEnd/>
          </a:ln>
        </p:spPr>
      </p:pic>
      <p:sp>
        <p:nvSpPr>
          <p:cNvPr id="197635" name="Text Box 3"/>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ustDataLst>
      <p:tags r:id="rId2"/>
    </p:custDataLst>
  </p:cSld>
  <p:clrMapOvr>
    <a:overrideClrMapping bg1="lt1" tx1="dk1" bg2="lt2" tx2="dk2" accent1="accent1" accent2="accent2" accent3="accent3" accent4="accent4" accent5="accent5" accent6="accent6" hlink="hlink" folHlink="folHlink"/>
  </p:clrMapOvr>
  <p:transition advClick="0" advTm="1000"/>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8658" name="Picture 2" descr="C:\Program Files\Amira-3.1.1\data\nucleosome files\AAA FINAL STRUCTURE\Animations\Picture Files\whole structure\LARGE-top_view-4a.jpg"/>
          <p:cNvPicPr preferRelativeResize="0">
            <a:picLocks noChangeArrowheads="1"/>
          </p:cNvPicPr>
          <p:nvPr/>
        </p:nvPicPr>
        <p:blipFill>
          <a:blip r:embed="rId7" cstate="print"/>
          <a:srcRect/>
          <a:stretch>
            <a:fillRect/>
          </a:stretch>
        </p:blipFill>
        <p:spPr bwMode="auto">
          <a:xfrm>
            <a:off x="1946275" y="657225"/>
            <a:ext cx="5256213" cy="5530850"/>
          </a:xfrm>
          <a:prstGeom prst="rect">
            <a:avLst/>
          </a:prstGeom>
          <a:noFill/>
          <a:ln w="9525">
            <a:solidFill>
              <a:schemeClr val="tx1"/>
            </a:solidFill>
            <a:miter lim="800000"/>
            <a:headEnd/>
            <a:tailEnd/>
          </a:ln>
        </p:spPr>
      </p:pic>
      <p:sp>
        <p:nvSpPr>
          <p:cNvPr id="198659" name="Text Box 3"/>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356356" name="slide_191.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922" fill="hold"/>
                                        <p:tgtEl>
                                          <p:spTgt spid="35635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9268">
                <p:cTn id="7" fill="hold" display="0">
                  <p:stCondLst>
                    <p:cond delay="indefinite"/>
                  </p:stCondLst>
                  <p:endCondLst>
                    <p:cond evt="onNext" delay="0">
                      <p:tgtEl>
                        <p:sldTgt/>
                      </p:tgtEl>
                    </p:cond>
                    <p:cond evt="onPrev" delay="0">
                      <p:tgtEl>
                        <p:sldTgt/>
                      </p:tgtEl>
                    </p:cond>
                    <p:cond evt="onStopAudio" delay="0">
                      <p:tgtEl>
                        <p:sldTgt/>
                      </p:tgtEl>
                    </p:cond>
                  </p:endCondLst>
                </p:cTn>
                <p:tgtEl>
                  <p:spTgt spid="356356"/>
                </p:tgtEl>
              </p:cMediaNode>
            </p:audio>
          </p:childTnLst>
        </p:cTn>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9682" name="Picture 2" descr="C:\Program Files\Amira-3.1.1\data\nucleosome files\AAA FINAL STRUCTURE\Animations\Picture Files\whole structure\LARGE-top_view-4b.jpg"/>
          <p:cNvPicPr preferRelativeResize="0">
            <a:picLocks noChangeArrowheads="1"/>
          </p:cNvPicPr>
          <p:nvPr/>
        </p:nvPicPr>
        <p:blipFill>
          <a:blip r:embed="rId5" cstate="print"/>
          <a:srcRect/>
          <a:stretch>
            <a:fillRect/>
          </a:stretch>
        </p:blipFill>
        <p:spPr bwMode="auto">
          <a:xfrm>
            <a:off x="1946275" y="685800"/>
            <a:ext cx="5256213" cy="5530850"/>
          </a:xfrm>
          <a:prstGeom prst="rect">
            <a:avLst/>
          </a:prstGeom>
          <a:noFill/>
          <a:ln w="9525">
            <a:solidFill>
              <a:schemeClr val="tx1"/>
            </a:solidFill>
            <a:miter lim="800000"/>
            <a:headEnd/>
            <a:tailEnd/>
          </a:ln>
        </p:spPr>
      </p:pic>
      <p:sp>
        <p:nvSpPr>
          <p:cNvPr id="199683" name="Text Box 3"/>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ustDataLst>
      <p:tags r:id="rId2"/>
    </p:custDataLst>
  </p:cSld>
  <p:clrMapOvr>
    <a:overrideClrMapping bg1="lt1" tx1="dk1" bg2="lt2" tx2="dk2" accent1="accent1" accent2="accent2" accent3="accent3" accent4="accent4" accent5="accent5" accent6="accent6" hlink="hlink" folHlink="folHlink"/>
  </p:clrMapOvr>
  <p:transition advClick="0" advTm="1000"/>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706" name="Picture 2" descr="C:\Program Files\Amira-3.1.1\data\nucleosome files\AAA FINAL STRUCTURE\Animations\Picture Files\whole structure\LARGE-top_view-4c.jpg"/>
          <p:cNvPicPr preferRelativeResize="0">
            <a:picLocks noChangeArrowheads="1"/>
          </p:cNvPicPr>
          <p:nvPr/>
        </p:nvPicPr>
        <p:blipFill>
          <a:blip r:embed="rId5" cstate="print"/>
          <a:srcRect/>
          <a:stretch>
            <a:fillRect/>
          </a:stretch>
        </p:blipFill>
        <p:spPr bwMode="auto">
          <a:xfrm>
            <a:off x="1946275" y="685800"/>
            <a:ext cx="5256213" cy="5530850"/>
          </a:xfrm>
          <a:prstGeom prst="rect">
            <a:avLst/>
          </a:prstGeom>
          <a:noFill/>
          <a:ln w="9525">
            <a:solidFill>
              <a:schemeClr val="tx1"/>
            </a:solidFill>
            <a:miter lim="800000"/>
            <a:headEnd/>
            <a:tailEnd/>
          </a:ln>
        </p:spPr>
      </p:pic>
      <p:sp>
        <p:nvSpPr>
          <p:cNvPr id="200707" name="Text Box 3"/>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ustDataLst>
      <p:tags r:id="rId2"/>
    </p:custDataLst>
  </p:cSld>
  <p:clrMapOvr>
    <a:overrideClrMapping bg1="lt1" tx1="dk1" bg2="lt2" tx2="dk2" accent1="accent1" accent2="accent2" accent3="accent3" accent4="accent4" accent5="accent5" accent6="accent6" hlink="hlink" folHlink="folHlink"/>
  </p:clrMapOvr>
  <p:transition advClick="0" advTm="1000"/>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1730" name="Picture 2" descr="C:\Program Files\Amira-3.1.1\data\nucleosome files\AAA FINAL STRUCTURE\Animations\Picture Files\whole structure\LARGE-top_view-4d.jpg"/>
          <p:cNvPicPr preferRelativeResize="0">
            <a:picLocks noChangeArrowheads="1"/>
          </p:cNvPicPr>
          <p:nvPr/>
        </p:nvPicPr>
        <p:blipFill>
          <a:blip r:embed="rId5" cstate="print"/>
          <a:srcRect/>
          <a:stretch>
            <a:fillRect/>
          </a:stretch>
        </p:blipFill>
        <p:spPr bwMode="auto">
          <a:xfrm>
            <a:off x="1946275" y="685800"/>
            <a:ext cx="5256213" cy="5530850"/>
          </a:xfrm>
          <a:prstGeom prst="rect">
            <a:avLst/>
          </a:prstGeom>
          <a:noFill/>
          <a:ln w="9525">
            <a:solidFill>
              <a:schemeClr val="tx1"/>
            </a:solidFill>
            <a:miter lim="800000"/>
            <a:headEnd/>
            <a:tailEnd/>
          </a:ln>
        </p:spPr>
      </p:pic>
      <p:sp>
        <p:nvSpPr>
          <p:cNvPr id="201731" name="Text Box 3"/>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spTree>
    <p:custDataLst>
      <p:tags r:id="rId2"/>
    </p:custDataLst>
  </p:cSld>
  <p:clrMapOvr>
    <a:overrideClrMapping bg1="lt1" tx1="dk1" bg2="lt2" tx2="dk2" accent1="accent1" accent2="accent2" accent3="accent3" accent4="accent4" accent5="accent5" accent6="accent6" hlink="hlink" folHlink="folHlink"/>
  </p:clrMapOvr>
  <p:transition advClick="0" advTm="1000"/>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2754" name="Picture 2" descr="C:\Program Files\Amira-3.1.1\data\nucleosome files\AAA FINAL STRUCTURE\Animations\Picture Files\whole structure\LARGE-top_view-4e.jpg"/>
          <p:cNvPicPr preferRelativeResize="0">
            <a:picLocks noChangeArrowheads="1"/>
          </p:cNvPicPr>
          <p:nvPr/>
        </p:nvPicPr>
        <p:blipFill>
          <a:blip r:embed="rId7" cstate="print"/>
          <a:srcRect/>
          <a:stretch>
            <a:fillRect/>
          </a:stretch>
        </p:blipFill>
        <p:spPr bwMode="auto">
          <a:xfrm>
            <a:off x="1946275" y="685800"/>
            <a:ext cx="5256213" cy="5530850"/>
          </a:xfrm>
          <a:prstGeom prst="rect">
            <a:avLst/>
          </a:prstGeom>
          <a:noFill/>
          <a:ln w="9525">
            <a:solidFill>
              <a:schemeClr val="tx1"/>
            </a:solidFill>
            <a:miter lim="800000"/>
            <a:headEnd/>
            <a:tailEnd/>
          </a:ln>
        </p:spPr>
      </p:pic>
      <p:sp>
        <p:nvSpPr>
          <p:cNvPr id="202755" name="Text Box 3"/>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364548" name="slide_195.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2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6454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6829">
                <p:cTn id="7" fill="hold" display="0">
                  <p:stCondLst>
                    <p:cond delay="indefinite"/>
                  </p:stCondLst>
                  <p:endCondLst>
                    <p:cond evt="onPrev" delay="0">
                      <p:tgtEl>
                        <p:sldTgt/>
                      </p:tgtEl>
                    </p:cond>
                    <p:cond evt="onStopAudio" delay="0">
                      <p:tgtEl>
                        <p:sldTgt/>
                      </p:tgtEl>
                    </p:cond>
                  </p:endCondLst>
                </p:cTn>
                <p:tgtEl>
                  <p:spTgt spid="364548"/>
                </p:tgtEl>
              </p:cMediaNode>
            </p:audio>
          </p:childTnLst>
        </p:cTn>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3778" name="Picture 2" descr="C:\Program Files\Amira-3.1.1\data\nucleosome files\AAA FINAL STRUCTURE\Animations\Picture Files\whole structure\LARGE-top_view-5.jpg"/>
          <p:cNvPicPr preferRelativeResize="0">
            <a:picLocks noChangeArrowheads="1"/>
          </p:cNvPicPr>
          <p:nvPr/>
        </p:nvPicPr>
        <p:blipFill>
          <a:blip r:embed="rId7" cstate="print"/>
          <a:srcRect/>
          <a:stretch>
            <a:fillRect/>
          </a:stretch>
        </p:blipFill>
        <p:spPr bwMode="auto">
          <a:xfrm>
            <a:off x="1946275" y="684213"/>
            <a:ext cx="5256213" cy="5530850"/>
          </a:xfrm>
          <a:prstGeom prst="rect">
            <a:avLst/>
          </a:prstGeom>
          <a:noFill/>
          <a:ln w="9525">
            <a:solidFill>
              <a:schemeClr val="tx1"/>
            </a:solidFill>
            <a:miter lim="800000"/>
            <a:headEnd/>
            <a:tailEnd/>
          </a:ln>
        </p:spPr>
      </p:pic>
      <p:pic>
        <p:nvPicPr>
          <p:cNvPr id="203779" name="Picture 3" descr="C:\Program Files\Amira-3.1.1\data\nucleosome files\AAA FINAL STRUCTURE\Animations\Picture Files\whole structure\LARGE-move-1.jpg"/>
          <p:cNvPicPr preferRelativeResize="0">
            <a:picLocks noChangeArrowheads="1"/>
          </p:cNvPicPr>
          <p:nvPr/>
        </p:nvPicPr>
        <p:blipFill>
          <a:blip r:embed="rId8" cstate="print"/>
          <a:srcRect/>
          <a:stretch>
            <a:fillRect/>
          </a:stretch>
        </p:blipFill>
        <p:spPr bwMode="auto">
          <a:xfrm>
            <a:off x="1946275" y="684213"/>
            <a:ext cx="5256213" cy="5530850"/>
          </a:xfrm>
          <a:prstGeom prst="rect">
            <a:avLst/>
          </a:prstGeom>
          <a:noFill/>
          <a:ln w="9525">
            <a:solidFill>
              <a:schemeClr val="tx1"/>
            </a:solidFill>
            <a:miter lim="800000"/>
            <a:headEnd/>
            <a:tailEnd/>
          </a:ln>
        </p:spPr>
      </p:pic>
      <p:sp>
        <p:nvSpPr>
          <p:cNvPr id="203780" name="Text Box 4"/>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pic>
        <p:nvPicPr>
          <p:cNvPr id="366597" name="slide_196.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10"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1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689" fill="hold"/>
                                        <p:tgtEl>
                                          <p:spTgt spid="36659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488">
                <p:cTn id="7" fill="hold" display="0">
                  <p:stCondLst>
                    <p:cond delay="indefinite"/>
                  </p:stCondLst>
                  <p:endCondLst>
                    <p:cond evt="onNext" delay="0">
                      <p:tgtEl>
                        <p:sldTgt/>
                      </p:tgtEl>
                    </p:cond>
                    <p:cond evt="onPrev" delay="0">
                      <p:tgtEl>
                        <p:sldTgt/>
                      </p:tgtEl>
                    </p:cond>
                    <p:cond evt="onStopAudio" delay="0">
                      <p:tgtEl>
                        <p:sldTgt/>
                      </p:tgtEl>
                    </p:cond>
                  </p:endCondLst>
                </p:cTn>
                <p:tgtEl>
                  <p:spTgt spid="366597"/>
                </p:tgtEl>
              </p:cMediaNode>
            </p:audio>
          </p:childTnLst>
        </p:cTn>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42" name="LARGE-move.avi">
            <a:hlinkClick r:id="" action="ppaction://media"/>
          </p:cNvPr>
          <p:cNvPicPr preferRelativeResize="0">
            <a:picLocks noChangeArrowheads="1"/>
          </p:cNvPicPr>
          <p:nvPr>
            <a:vide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1946275" y="685800"/>
            <a:ext cx="5256213" cy="5530850"/>
          </a:xfrm>
          <a:prstGeom prst="rect">
            <a:avLst/>
          </a:prstGeom>
          <a:noFill/>
          <a:ln w="9525">
            <a:solidFill>
              <a:schemeClr val="tx1"/>
            </a:solidFill>
            <a:miter lim="800000"/>
            <a:headEnd/>
            <a:tailEnd/>
          </a:ln>
        </p:spPr>
      </p:pic>
      <p:sp>
        <p:nvSpPr>
          <p:cNvPr id="204803" name="Text Box 3"/>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pic>
        <p:nvPicPr>
          <p:cNvPr id="368644" name="slide_197.wav">
            <a:hlinkClick r:id="" action="ppaction://media"/>
          </p:cNvPr>
          <p:cNvPicPr>
            <a:picLocks noChangeAspect="1" noChangeArrowheads="1"/>
          </p:cNvPicPr>
          <p:nvPr>
            <a:audioFile r:link="rId6"/>
            <p:extLst>
              <p:ext uri="{DAA4B4D4-6D71-4841-9C94-3DE7FCFB9230}">
                <p14:media xmlns:p14="http://schemas.microsoft.com/office/powerpoint/2010/main" r:link="rId5"/>
              </p:ext>
            </p:extLst>
          </p:nvPr>
        </p:nvPicPr>
        <p:blipFill>
          <a:blip r:embed="rId11"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2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872" fill="hold"/>
                                        <p:tgtEl>
                                          <p:spTgt spid="368644"/>
                                        </p:tgtEl>
                                      </p:cBhvr>
                                    </p:cmd>
                                  </p:childTnLst>
                                </p:cTn>
                              </p:par>
                              <p:par>
                                <p:cTn id="7" presetID="1" presetClass="mediacall" presetSubtype="0" fill="hold" nodeType="withEffect">
                                  <p:stCondLst>
                                    <p:cond delay="2000"/>
                                  </p:stCondLst>
                                  <p:childTnLst>
                                    <p:cmd type="call" cmd="playFrom(0.0)">
                                      <p:cBhvr>
                                        <p:cTn id="8" dur="1200" fill="hold"/>
                                        <p:tgtEl>
                                          <p:spTgt spid="36864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9" fill="hold" display="0">
                  <p:stCondLst>
                    <p:cond delay="indefinite"/>
                  </p:stCondLst>
                  <p:endCondLst>
                    <p:cond evt="onPrev" delay="0">
                      <p:tgtEl>
                        <p:sldTgt/>
                      </p:tgtEl>
                    </p:cond>
                    <p:cond evt="onStopAudio" delay="0">
                      <p:tgtEl>
                        <p:sldTgt/>
                      </p:tgtEl>
                    </p:cond>
                  </p:endCondLst>
                </p:cTn>
                <p:tgtEl>
                  <p:spTgt spid="368644"/>
                </p:tgtEl>
              </p:cMediaNode>
            </p:audio>
            <p:video>
              <p:cMediaNode>
                <p:cTn id="10" fill="hold" display="0">
                  <p:stCondLst>
                    <p:cond delay="indefinite"/>
                  </p:stCondLst>
                  <p:endCondLst>
                    <p:cond evt="onPrev" delay="0">
                      <p:tgtEl>
                        <p:sldTgt/>
                      </p:tgtEl>
                    </p:cond>
                  </p:endCondLst>
                </p:cTn>
                <p:tgtEl>
                  <p:spTgt spid="368642"/>
                </p:tgtEl>
              </p:cMediaNode>
            </p:video>
            <p:seq concurrent="1" nextAc="seek">
              <p:cTn id="11" restart="whenNotActive" fill="hold" evtFilter="cancelBubble" nodeType="interactiveSeq">
                <p:stCondLst>
                  <p:cond evt="onClick" delay="0">
                    <p:tgtEl>
                      <p:spTgt spid="368642"/>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368642"/>
                                        </p:tgtEl>
                                      </p:cBhvr>
                                    </p:cmd>
                                  </p:childTnLst>
                                </p:cTn>
                              </p:par>
                            </p:childTnLst>
                          </p:cTn>
                        </p:par>
                      </p:childTnLst>
                    </p:cTn>
                  </p:par>
                </p:childTnLst>
              </p:cTn>
              <p:nextCondLst>
                <p:cond evt="onClick" delay="0">
                  <p:tgtEl>
                    <p:spTgt spid="368642"/>
                  </p:tgtEl>
                </p:cond>
              </p:nextCondLst>
            </p:seq>
          </p:childTnLst>
        </p:cTn>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826" name="Picture 2" descr="C:\Program Files\Amira-3.1.1\data\nucleosome files\AAA FINAL STRUCTURE\Animations\Picture Files\fig-6_w_unit_cell.jpg"/>
          <p:cNvPicPr>
            <a:picLocks noChangeAspect="1" noChangeArrowheads="1"/>
          </p:cNvPicPr>
          <p:nvPr/>
        </p:nvPicPr>
        <p:blipFill>
          <a:blip r:embed="rId6" cstate="print"/>
          <a:srcRect/>
          <a:stretch>
            <a:fillRect/>
          </a:stretch>
        </p:blipFill>
        <p:spPr bwMode="auto">
          <a:xfrm>
            <a:off x="2741613" y="985838"/>
            <a:ext cx="3602037" cy="4913312"/>
          </a:xfrm>
          <a:prstGeom prst="rect">
            <a:avLst/>
          </a:prstGeom>
          <a:noFill/>
          <a:ln w="9525">
            <a:noFill/>
            <a:miter lim="800000"/>
            <a:headEnd/>
            <a:tailEnd/>
          </a:ln>
        </p:spPr>
      </p:pic>
      <p:sp>
        <p:nvSpPr>
          <p:cNvPr id="390147" name="Text Box 3"/>
          <p:cNvSpPr txBox="1">
            <a:spLocks noChangeArrowheads="1"/>
          </p:cNvSpPr>
          <p:nvPr/>
        </p:nvSpPr>
        <p:spPr bwMode="auto">
          <a:xfrm>
            <a:off x="2773363" y="2762250"/>
            <a:ext cx="1736725" cy="2438400"/>
          </a:xfrm>
          <a:prstGeom prst="rect">
            <a:avLst/>
          </a:prstGeom>
          <a:noFill/>
          <a:ln w="25400">
            <a:solidFill>
              <a:srgbClr val="FF00FF"/>
            </a:solidFill>
            <a:miter lim="800000"/>
            <a:headEnd/>
            <a:tailEnd/>
          </a:ln>
        </p:spPr>
        <p:txBody>
          <a:bodyPr/>
          <a:lstStyle/>
          <a:p>
            <a:pPr>
              <a:spcBef>
                <a:spcPct val="50000"/>
              </a:spcBef>
            </a:pPr>
            <a:endParaRPr lang="en-US" sz="2300" b="0" i="1"/>
          </a:p>
          <a:p>
            <a:pPr>
              <a:spcBef>
                <a:spcPct val="50000"/>
              </a:spcBef>
            </a:pPr>
            <a:endParaRPr lang="en-US" sz="2300" b="0" i="1"/>
          </a:p>
          <a:p>
            <a:pPr>
              <a:spcBef>
                <a:spcPct val="50000"/>
              </a:spcBef>
            </a:pPr>
            <a:endParaRPr lang="en-US" sz="2300" b="0" i="1"/>
          </a:p>
          <a:p>
            <a:pPr>
              <a:spcBef>
                <a:spcPct val="50000"/>
              </a:spcBef>
            </a:pPr>
            <a:endParaRPr lang="en-US" sz="2300" b="0" i="1"/>
          </a:p>
          <a:p>
            <a:pPr>
              <a:spcBef>
                <a:spcPct val="50000"/>
              </a:spcBef>
            </a:pPr>
            <a:endParaRPr lang="en-US" sz="2300" b="0" i="1"/>
          </a:p>
        </p:txBody>
      </p:sp>
      <p:sp>
        <p:nvSpPr>
          <p:cNvPr id="205828" name="Text Box 4"/>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390149" name="slide_198.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3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90149"/>
                                        </p:tgtEl>
                                      </p:cBhvr>
                                    </p:cmd>
                                  </p:childTnLst>
                                </p:cTn>
                              </p:par>
                              <p:par>
                                <p:cTn id="7" presetID="2" presetClass="entr" presetSubtype="8" fill="hold" grpId="0" nodeType="withEffect">
                                  <p:stCondLst>
                                    <p:cond delay="13000"/>
                                  </p:stCondLst>
                                  <p:childTnLst>
                                    <p:set>
                                      <p:cBhvr>
                                        <p:cTn id="8" dur="1" fill="hold">
                                          <p:stCondLst>
                                            <p:cond delay="0"/>
                                          </p:stCondLst>
                                        </p:cTn>
                                        <p:tgtEl>
                                          <p:spTgt spid="390147"/>
                                        </p:tgtEl>
                                        <p:attrNameLst>
                                          <p:attrName>style.visibility</p:attrName>
                                        </p:attrNameLst>
                                      </p:cBhvr>
                                      <p:to>
                                        <p:strVal val="visible"/>
                                      </p:to>
                                    </p:set>
                                    <p:anim calcmode="lin" valueType="num">
                                      <p:cBhvr additive="base">
                                        <p:cTn id="9" dur="500" fill="hold"/>
                                        <p:tgtEl>
                                          <p:spTgt spid="390147"/>
                                        </p:tgtEl>
                                        <p:attrNameLst>
                                          <p:attrName>ppt_x</p:attrName>
                                        </p:attrNameLst>
                                      </p:cBhvr>
                                      <p:tavLst>
                                        <p:tav tm="0">
                                          <p:val>
                                            <p:strVal val="0-#ppt_w/2"/>
                                          </p:val>
                                        </p:tav>
                                        <p:tav tm="100000">
                                          <p:val>
                                            <p:strVal val="#ppt_x"/>
                                          </p:val>
                                        </p:tav>
                                      </p:tavLst>
                                    </p:anim>
                                    <p:anim calcmode="lin" valueType="num">
                                      <p:cBhvr additive="base">
                                        <p:cTn id="10" dur="500" fill="hold"/>
                                        <p:tgtEl>
                                          <p:spTgt spid="3901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1" fill="hold" display="0">
                  <p:stCondLst>
                    <p:cond delay="indefinite"/>
                  </p:stCondLst>
                  <p:endCondLst>
                    <p:cond evt="onPrev" delay="0">
                      <p:tgtEl>
                        <p:sldTgt/>
                      </p:tgtEl>
                    </p:cond>
                    <p:cond evt="onStopAudio" delay="0">
                      <p:tgtEl>
                        <p:sldTgt/>
                      </p:tgtEl>
                    </p:cond>
                  </p:endCondLst>
                </p:cTn>
                <p:tgtEl>
                  <p:spTgt spid="390149"/>
                </p:tgtEl>
              </p:cMediaNode>
            </p:audio>
          </p:childTnLst>
        </p:cTn>
      </p:par>
    </p:tnLst>
    <p:bldLst>
      <p:bldP spid="390147" grpId="0" animBg="1" autoUpdateAnimBg="0"/>
    </p:bld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850" name="Picture 3" descr="C:\Program Files\Amira-3.1.1\data\nucleosome files\AAA FINAL STRUCTURE\Animations\Picture Files\fig-6-no_labels.jpg"/>
          <p:cNvPicPr>
            <a:picLocks noChangeAspect="1" noChangeArrowheads="1"/>
          </p:cNvPicPr>
          <p:nvPr/>
        </p:nvPicPr>
        <p:blipFill>
          <a:blip r:embed="rId6" cstate="print"/>
          <a:srcRect/>
          <a:stretch>
            <a:fillRect/>
          </a:stretch>
        </p:blipFill>
        <p:spPr bwMode="auto">
          <a:xfrm>
            <a:off x="2741613" y="985838"/>
            <a:ext cx="3602037" cy="4913312"/>
          </a:xfrm>
          <a:prstGeom prst="rect">
            <a:avLst/>
          </a:prstGeom>
          <a:noFill/>
          <a:ln w="9525">
            <a:noFill/>
            <a:miter lim="800000"/>
            <a:headEnd/>
            <a:tailEnd/>
          </a:ln>
        </p:spPr>
      </p:pic>
      <p:grpSp>
        <p:nvGrpSpPr>
          <p:cNvPr id="2" name="Group 5"/>
          <p:cNvGrpSpPr>
            <a:grpSpLocks/>
          </p:cNvGrpSpPr>
          <p:nvPr/>
        </p:nvGrpSpPr>
        <p:grpSpPr bwMode="auto">
          <a:xfrm>
            <a:off x="4343400" y="2009775"/>
            <a:ext cx="376238" cy="2776538"/>
            <a:chOff x="2736" y="1266"/>
            <a:chExt cx="237" cy="1749"/>
          </a:xfrm>
        </p:grpSpPr>
        <p:sp>
          <p:nvSpPr>
            <p:cNvPr id="206854" name="Rectangle 6"/>
            <p:cNvSpPr>
              <a:spLocks noChangeArrowheads="1"/>
            </p:cNvSpPr>
            <p:nvPr/>
          </p:nvSpPr>
          <p:spPr bwMode="auto">
            <a:xfrm>
              <a:off x="2754" y="1266"/>
              <a:ext cx="219" cy="219"/>
            </a:xfrm>
            <a:prstGeom prst="rect">
              <a:avLst/>
            </a:prstGeom>
            <a:noFill/>
            <a:ln w="25400">
              <a:solidFill>
                <a:srgbClr val="FF00FF"/>
              </a:solidFill>
              <a:miter lim="800000"/>
              <a:headEnd/>
              <a:tailEnd/>
            </a:ln>
          </p:spPr>
          <p:txBody>
            <a:bodyPr wrap="none" anchor="ctr"/>
            <a:lstStyle/>
            <a:p>
              <a:endParaRPr lang="en-US"/>
            </a:p>
          </p:txBody>
        </p:sp>
        <p:sp>
          <p:nvSpPr>
            <p:cNvPr id="206855" name="Rectangle 7"/>
            <p:cNvSpPr>
              <a:spLocks noChangeArrowheads="1"/>
            </p:cNvSpPr>
            <p:nvPr/>
          </p:nvSpPr>
          <p:spPr bwMode="auto">
            <a:xfrm>
              <a:off x="2736" y="2037"/>
              <a:ext cx="219" cy="219"/>
            </a:xfrm>
            <a:prstGeom prst="rect">
              <a:avLst/>
            </a:prstGeom>
            <a:noFill/>
            <a:ln w="25400">
              <a:solidFill>
                <a:srgbClr val="FF00FF"/>
              </a:solidFill>
              <a:miter lim="800000"/>
              <a:headEnd/>
              <a:tailEnd/>
            </a:ln>
          </p:spPr>
          <p:txBody>
            <a:bodyPr wrap="none" anchor="ctr"/>
            <a:lstStyle/>
            <a:p>
              <a:endParaRPr lang="en-US"/>
            </a:p>
          </p:txBody>
        </p:sp>
        <p:sp>
          <p:nvSpPr>
            <p:cNvPr id="206856" name="Rectangle 8"/>
            <p:cNvSpPr>
              <a:spLocks noChangeArrowheads="1"/>
            </p:cNvSpPr>
            <p:nvPr/>
          </p:nvSpPr>
          <p:spPr bwMode="auto">
            <a:xfrm>
              <a:off x="2754" y="2796"/>
              <a:ext cx="219" cy="219"/>
            </a:xfrm>
            <a:prstGeom prst="rect">
              <a:avLst/>
            </a:prstGeom>
            <a:noFill/>
            <a:ln w="25400">
              <a:solidFill>
                <a:srgbClr val="FF00FF"/>
              </a:solidFill>
              <a:miter lim="800000"/>
              <a:headEnd/>
              <a:tailEnd/>
            </a:ln>
          </p:spPr>
          <p:txBody>
            <a:bodyPr wrap="none" anchor="ctr"/>
            <a:lstStyle/>
            <a:p>
              <a:endParaRPr lang="en-US"/>
            </a:p>
          </p:txBody>
        </p:sp>
      </p:grpSp>
      <p:sp>
        <p:nvSpPr>
          <p:cNvPr id="206852" name="Text Box 9"/>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381962" name="slide_199.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81962"/>
                                        </p:tgtEl>
                                      </p:cBhvr>
                                    </p:cmd>
                                  </p:childTnLst>
                                </p:cTn>
                              </p:par>
                              <p:par>
                                <p:cTn id="7" presetID="2" presetClass="entr" presetSubtype="8" fill="hold" nodeType="withEffect">
                                  <p:stCondLst>
                                    <p:cond delay="500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0-#ppt_w/2"/>
                                          </p:val>
                                        </p:tav>
                                        <p:tav tm="100000">
                                          <p:val>
                                            <p:strVal val="#ppt_x"/>
                                          </p:val>
                                        </p:tav>
                                      </p:tavLst>
                                    </p:anim>
                                    <p:anim calcmode="lin" valueType="num">
                                      <p:cBhvr additive="base">
                                        <p:cTn id="10"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8049">
                <p:cTn id="11" fill="hold" display="0">
                  <p:stCondLst>
                    <p:cond delay="indefinite"/>
                  </p:stCondLst>
                  <p:endCondLst>
                    <p:cond evt="onPrev" delay="0">
                      <p:tgtEl>
                        <p:sldTgt/>
                      </p:tgtEl>
                    </p:cond>
                    <p:cond evt="onStopAudio" delay="0">
                      <p:tgtEl>
                        <p:sldTgt/>
                      </p:tgtEl>
                    </p:cond>
                  </p:endCondLst>
                </p:cTn>
                <p:tgtEl>
                  <p:spTgt spid="38196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85800" y="3657600"/>
            <a:ext cx="7772400" cy="1143000"/>
          </a:xfrm>
        </p:spPr>
        <p:txBody>
          <a:bodyPr/>
          <a:lstStyle/>
          <a:p>
            <a:pPr algn="l" eaLnBrk="1" hangingPunct="1"/>
            <a:r>
              <a:rPr lang="en-US" sz="2800"/>
              <a:t>2.  Biegeleisen, K.  Topologically non-linked circular duplex DNA.  </a:t>
            </a:r>
            <a:r>
              <a:rPr lang="en-US" sz="2800" i="1"/>
              <a:t>Bull Math Biol</a:t>
            </a:r>
            <a:r>
              <a:rPr lang="en-US" sz="2800"/>
              <a:t>, 64:589-609, 2002.</a:t>
            </a:r>
          </a:p>
        </p:txBody>
      </p:sp>
      <p:sp>
        <p:nvSpPr>
          <p:cNvPr id="4099" name="Text Box 3"/>
          <p:cNvSpPr txBox="1">
            <a:spLocks noChangeArrowheads="1"/>
          </p:cNvSpPr>
          <p:nvPr/>
        </p:nvSpPr>
        <p:spPr bwMode="auto">
          <a:xfrm>
            <a:off x="609600" y="304800"/>
            <a:ext cx="7924800" cy="457200"/>
          </a:xfrm>
          <a:prstGeom prst="rect">
            <a:avLst/>
          </a:prstGeom>
          <a:noFill/>
          <a:ln w="9525">
            <a:noFill/>
            <a:miter lim="800000"/>
            <a:headEnd/>
            <a:tailEnd/>
          </a:ln>
        </p:spPr>
        <p:txBody>
          <a:bodyPr>
            <a:spAutoFit/>
          </a:bodyPr>
          <a:lstStyle/>
          <a:p>
            <a:pPr>
              <a:spcBef>
                <a:spcPct val="50000"/>
              </a:spcBef>
            </a:pPr>
            <a:endParaRPr lang="en-US" b="0"/>
          </a:p>
        </p:txBody>
      </p:sp>
      <p:sp>
        <p:nvSpPr>
          <p:cNvPr id="4100" name="Text Box 4"/>
          <p:cNvSpPr txBox="1">
            <a:spLocks noChangeArrowheads="1"/>
          </p:cNvSpPr>
          <p:nvPr/>
        </p:nvSpPr>
        <p:spPr bwMode="auto">
          <a:xfrm>
            <a:off x="533400" y="381000"/>
            <a:ext cx="8077200" cy="519113"/>
          </a:xfrm>
          <a:prstGeom prst="rect">
            <a:avLst/>
          </a:prstGeom>
          <a:noFill/>
          <a:ln w="9525">
            <a:noFill/>
            <a:miter lim="800000"/>
            <a:headEnd/>
            <a:tailEnd/>
          </a:ln>
        </p:spPr>
        <p:txBody>
          <a:bodyPr>
            <a:spAutoFit/>
          </a:bodyPr>
          <a:lstStyle/>
          <a:p>
            <a:pPr algn="ctr">
              <a:spcBef>
                <a:spcPct val="50000"/>
              </a:spcBef>
            </a:pPr>
            <a:r>
              <a:rPr lang="en-US" sz="2800" b="0">
                <a:solidFill>
                  <a:schemeClr val="tx2"/>
                </a:solidFill>
              </a:rPr>
              <a:t>Print references:</a:t>
            </a:r>
          </a:p>
        </p:txBody>
      </p:sp>
      <p:sp>
        <p:nvSpPr>
          <p:cNvPr id="4101" name="Text Box 5"/>
          <p:cNvSpPr txBox="1">
            <a:spLocks noChangeArrowheads="1"/>
          </p:cNvSpPr>
          <p:nvPr/>
        </p:nvSpPr>
        <p:spPr bwMode="auto">
          <a:xfrm>
            <a:off x="609600" y="1676400"/>
            <a:ext cx="7924800" cy="1373188"/>
          </a:xfrm>
          <a:prstGeom prst="rect">
            <a:avLst/>
          </a:prstGeom>
          <a:noFill/>
          <a:ln w="9525">
            <a:noFill/>
            <a:miter lim="800000"/>
            <a:headEnd/>
            <a:tailEnd/>
          </a:ln>
        </p:spPr>
        <p:txBody>
          <a:bodyPr>
            <a:spAutoFit/>
          </a:bodyPr>
          <a:lstStyle/>
          <a:p>
            <a:pPr>
              <a:spcBef>
                <a:spcPct val="50000"/>
              </a:spcBef>
            </a:pPr>
            <a:r>
              <a:rPr lang="en-US" sz="2800" b="0">
                <a:solidFill>
                  <a:schemeClr val="tx2"/>
                </a:solidFill>
              </a:rPr>
              <a:t>1.  Biegeleisen, K.  The probable structure of the protamine-DNA complex.  </a:t>
            </a:r>
            <a:r>
              <a:rPr lang="en-US" sz="2800" b="0" i="1">
                <a:solidFill>
                  <a:schemeClr val="tx2"/>
                </a:solidFill>
              </a:rPr>
              <a:t>J  Theor  Biol</a:t>
            </a:r>
            <a:r>
              <a:rPr lang="en-US" sz="2800" b="0">
                <a:solidFill>
                  <a:schemeClr val="tx2"/>
                </a:solidFill>
              </a:rPr>
              <a:t>, 241:533-540, 2006.</a:t>
            </a:r>
          </a:p>
        </p:txBody>
      </p:sp>
    </p:spTree>
    <p:custDataLst>
      <p:tags r:id="rId1"/>
    </p:custDataLst>
  </p:cSld>
  <p:clrMapOvr>
    <a:masterClrMapping/>
  </p:clrMapOvr>
  <p:transition advClick="0" advTm="600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0" y="0"/>
            <a:ext cx="9144000" cy="6524625"/>
          </a:xfrm>
          <a:prstGeom prst="rect">
            <a:avLst/>
          </a:prstGeom>
          <a:noFill/>
          <a:ln w="9525">
            <a:noFill/>
            <a:miter lim="800000"/>
            <a:headEnd/>
            <a:tailEnd/>
          </a:ln>
        </p:spPr>
        <p:txBody>
          <a:bodyPr>
            <a:spAutoFit/>
          </a:bodyPr>
          <a:lstStyle/>
          <a:p>
            <a:pPr algn="ctr">
              <a:spcBef>
                <a:spcPct val="50000"/>
              </a:spcBef>
            </a:pPr>
            <a:endParaRPr lang="en-US" sz="800" u="sng" dirty="0">
              <a:solidFill>
                <a:srgbClr val="0000FF"/>
              </a:solidFill>
              <a:latin typeface="Arial Unicode MS" pitchFamily="34" charset="-128"/>
            </a:endParaRPr>
          </a:p>
          <a:p>
            <a:pPr algn="ctr">
              <a:spcBef>
                <a:spcPct val="50000"/>
              </a:spcBef>
            </a:pPr>
            <a:r>
              <a:rPr lang="en-US" sz="2800" u="sng" dirty="0">
                <a:solidFill>
                  <a:srgbClr val="0000FF"/>
                </a:solidFill>
                <a:latin typeface="Arial Unicode MS" pitchFamily="34" charset="-128"/>
              </a:rPr>
              <a:t>Basic Amino Acids in Nucleosome Core Particle</a:t>
            </a:r>
            <a:endParaRPr lang="en-US" sz="2800" b="0" dirty="0">
              <a:solidFill>
                <a:srgbClr val="0000FF"/>
              </a:solidFill>
              <a:latin typeface="Arial Unicode MS" pitchFamily="34" charset="-128"/>
              <a:ea typeface="Arial Unicode MS" pitchFamily="34" charset="-128"/>
              <a:cs typeface="Arial Unicode MS" pitchFamily="34" charset="-128"/>
            </a:endParaRPr>
          </a:p>
          <a:p>
            <a:pPr>
              <a:spcBef>
                <a:spcPct val="50000"/>
              </a:spcBef>
            </a:pPr>
            <a:r>
              <a:rPr lang="en-US" sz="800" dirty="0"/>
              <a:t> </a:t>
            </a:r>
            <a:endParaRPr lang="en-US" sz="800" b="0" dirty="0">
              <a:latin typeface="Arial Unicode MS" pitchFamily="34" charset="-128"/>
              <a:ea typeface="Arial Unicode MS" pitchFamily="34" charset="-128"/>
              <a:cs typeface="Arial Unicode MS" pitchFamily="34" charset="-128"/>
            </a:endParaRPr>
          </a:p>
          <a:p>
            <a:pPr>
              <a:spcBef>
                <a:spcPct val="50000"/>
              </a:spcBef>
            </a:pPr>
            <a:r>
              <a:rPr lang="en-US" dirty="0">
                <a:latin typeface="Arial Unicode MS" pitchFamily="34" charset="-128"/>
              </a:rPr>
              <a:t>                        </a:t>
            </a:r>
            <a:r>
              <a:rPr lang="en-US" sz="2000" dirty="0">
                <a:latin typeface="Arial Unicode MS" pitchFamily="34" charset="-128"/>
              </a:rPr>
              <a:t>Histone          Total Basic AA’s           Basic AA’s</a:t>
            </a:r>
          </a:p>
          <a:p>
            <a:pPr>
              <a:spcBef>
                <a:spcPct val="50000"/>
              </a:spcBef>
            </a:pPr>
            <a:r>
              <a:rPr lang="en-US" sz="2000" dirty="0">
                <a:latin typeface="Arial Unicode MS" pitchFamily="34" charset="-128"/>
              </a:rPr>
              <a:t>                             </a:t>
            </a:r>
            <a:r>
              <a:rPr lang="en-US" sz="2000" u="sng" dirty="0">
                <a:latin typeface="Arial Unicode MS" pitchFamily="34" charset="-128"/>
              </a:rPr>
              <a:t>Subunit</a:t>
            </a:r>
            <a:r>
              <a:rPr lang="en-US" sz="2000" dirty="0">
                <a:latin typeface="Arial Unicode MS" pitchFamily="34" charset="-128"/>
              </a:rPr>
              <a:t>          (</a:t>
            </a:r>
            <a:r>
              <a:rPr lang="en-US" sz="2000" u="sng" dirty="0" err="1">
                <a:latin typeface="Arial Unicode MS" pitchFamily="34" charset="-128"/>
              </a:rPr>
              <a:t>Arg+Lys+His</a:t>
            </a:r>
            <a:r>
              <a:rPr lang="en-US" sz="2000" u="sng" dirty="0">
                <a:latin typeface="Arial Unicode MS" pitchFamily="34" charset="-128"/>
              </a:rPr>
              <a:t>)</a:t>
            </a:r>
            <a:r>
              <a:rPr lang="en-US" sz="2000" dirty="0">
                <a:latin typeface="Arial Unicode MS" pitchFamily="34" charset="-128"/>
              </a:rPr>
              <a:t>              </a:t>
            </a:r>
            <a:r>
              <a:rPr lang="en-US" sz="2000" u="sng" dirty="0">
                <a:latin typeface="Arial Unicode MS" pitchFamily="34" charset="-128"/>
              </a:rPr>
              <a:t>in Helix II</a:t>
            </a:r>
            <a:endParaRPr lang="en-US" sz="2000" b="0" dirty="0">
              <a:latin typeface="Arial Unicode MS" pitchFamily="34" charset="-128"/>
              <a:ea typeface="Arial Unicode MS" pitchFamily="34" charset="-128"/>
              <a:cs typeface="Arial Unicode MS" pitchFamily="34" charset="-128"/>
            </a:endParaRPr>
          </a:p>
          <a:p>
            <a:pPr>
              <a:spcBef>
                <a:spcPct val="50000"/>
              </a:spcBef>
            </a:pPr>
            <a:r>
              <a:rPr lang="en-US" sz="800" b="0" dirty="0">
                <a:latin typeface="Arial Unicode MS" pitchFamily="34" charset="-128"/>
              </a:rPr>
              <a:t> </a:t>
            </a:r>
            <a:endParaRPr lang="en-US" sz="800" b="0" dirty="0">
              <a:latin typeface="Arial Unicode MS" pitchFamily="34" charset="-128"/>
              <a:ea typeface="Arial Unicode MS" pitchFamily="34" charset="-128"/>
              <a:cs typeface="Arial Unicode MS" pitchFamily="34" charset="-128"/>
            </a:endParaRPr>
          </a:p>
          <a:p>
            <a:pPr>
              <a:spcBef>
                <a:spcPct val="50000"/>
              </a:spcBef>
            </a:pPr>
            <a:r>
              <a:rPr lang="en-US" sz="2000" b="0" dirty="0">
                <a:latin typeface="Arial Unicode MS" pitchFamily="34" charset="-128"/>
              </a:rPr>
              <a:t>                               H3                        20                             0</a:t>
            </a:r>
            <a:endParaRPr lang="en-US" sz="2000" b="0" dirty="0">
              <a:latin typeface="Arial Unicode MS" pitchFamily="34" charset="-128"/>
              <a:ea typeface="Arial Unicode MS" pitchFamily="34" charset="-128"/>
              <a:cs typeface="Arial Unicode MS" pitchFamily="34" charset="-128"/>
            </a:endParaRPr>
          </a:p>
          <a:p>
            <a:pPr>
              <a:spcBef>
                <a:spcPct val="50000"/>
              </a:spcBef>
            </a:pPr>
            <a:r>
              <a:rPr lang="en-US" sz="2000" b="0" dirty="0">
                <a:latin typeface="Arial Unicode MS" pitchFamily="34" charset="-128"/>
              </a:rPr>
              <a:t>                               H4                        18                             4</a:t>
            </a:r>
            <a:endParaRPr lang="en-US" sz="2000" b="0" dirty="0">
              <a:latin typeface="Arial Unicode MS" pitchFamily="34" charset="-128"/>
              <a:ea typeface="Arial Unicode MS" pitchFamily="34" charset="-128"/>
              <a:cs typeface="Arial Unicode MS" pitchFamily="34" charset="-128"/>
            </a:endParaRPr>
          </a:p>
          <a:p>
            <a:pPr>
              <a:spcBef>
                <a:spcPct val="50000"/>
              </a:spcBef>
            </a:pPr>
            <a:r>
              <a:rPr lang="en-US" sz="2000" b="0" dirty="0">
                <a:latin typeface="Arial Unicode MS" pitchFamily="34" charset="-128"/>
              </a:rPr>
              <a:t>                               H2A                      22                             1</a:t>
            </a:r>
            <a:endParaRPr lang="en-US" sz="2000" b="0" dirty="0">
              <a:latin typeface="Arial Unicode MS" pitchFamily="34" charset="-128"/>
              <a:ea typeface="Arial Unicode MS" pitchFamily="34" charset="-128"/>
              <a:cs typeface="Arial Unicode MS" pitchFamily="34" charset="-128"/>
            </a:endParaRPr>
          </a:p>
          <a:p>
            <a:pPr>
              <a:spcBef>
                <a:spcPct val="50000"/>
              </a:spcBef>
            </a:pPr>
            <a:r>
              <a:rPr lang="en-US" sz="2000" b="0" dirty="0">
                <a:latin typeface="Arial Unicode MS" pitchFamily="34" charset="-128"/>
              </a:rPr>
              <a:t>                               H2B                      22                             4</a:t>
            </a:r>
            <a:endParaRPr lang="en-US" sz="2000" b="0" dirty="0">
              <a:latin typeface="Arial Unicode MS" pitchFamily="34" charset="-128"/>
              <a:ea typeface="Arial Unicode MS" pitchFamily="34" charset="-128"/>
              <a:cs typeface="Arial Unicode MS" pitchFamily="34" charset="-128"/>
            </a:endParaRPr>
          </a:p>
          <a:p>
            <a:pPr>
              <a:spcBef>
                <a:spcPct val="50000"/>
              </a:spcBef>
            </a:pPr>
            <a:r>
              <a:rPr lang="en-US" sz="2000" b="0" dirty="0">
                <a:latin typeface="Arial Unicode MS" pitchFamily="34" charset="-128"/>
              </a:rPr>
              <a:t>                     ----------------------------------------------------------------------------</a:t>
            </a:r>
            <a:endParaRPr lang="en-US" sz="2000" b="0" dirty="0">
              <a:latin typeface="Arial Unicode MS" pitchFamily="34" charset="-128"/>
              <a:ea typeface="Arial Unicode MS" pitchFamily="34" charset="-128"/>
              <a:cs typeface="Arial Unicode MS" pitchFamily="34" charset="-128"/>
            </a:endParaRPr>
          </a:p>
          <a:p>
            <a:pPr>
              <a:spcBef>
                <a:spcPct val="50000"/>
              </a:spcBef>
            </a:pPr>
            <a:r>
              <a:rPr lang="en-US" sz="2000" b="0" dirty="0">
                <a:latin typeface="Arial Unicode MS" pitchFamily="34" charset="-128"/>
              </a:rPr>
              <a:t>                             TOTAL:                   </a:t>
            </a:r>
            <a:r>
              <a:rPr lang="en-US" sz="2000" dirty="0">
                <a:latin typeface="Arial Unicode MS" pitchFamily="34" charset="-128"/>
              </a:rPr>
              <a:t>82                            </a:t>
            </a:r>
            <a:r>
              <a:rPr lang="en-US" sz="2000" b="0" dirty="0">
                <a:latin typeface="Arial Unicode MS" pitchFamily="34" charset="-128"/>
              </a:rPr>
              <a:t>9</a:t>
            </a:r>
            <a:endParaRPr lang="en-US" sz="2000" b="0" dirty="0">
              <a:latin typeface="Arial Unicode MS" pitchFamily="34" charset="-128"/>
              <a:ea typeface="Arial Unicode MS" pitchFamily="34" charset="-128"/>
              <a:cs typeface="Arial Unicode MS" pitchFamily="34" charset="-128"/>
            </a:endParaRPr>
          </a:p>
          <a:p>
            <a:pPr>
              <a:spcBef>
                <a:spcPct val="50000"/>
              </a:spcBef>
            </a:pPr>
            <a:r>
              <a:rPr lang="en-US" sz="2000" b="0" dirty="0">
                <a:latin typeface="Arial Unicode MS" pitchFamily="34" charset="-128"/>
              </a:rPr>
              <a:t>                             NET, 4 subunits:     </a:t>
            </a:r>
            <a:r>
              <a:rPr lang="en-US" sz="2000" dirty="0">
                <a:latin typeface="Arial Unicode MS" pitchFamily="34" charset="-128"/>
              </a:rPr>
              <a:t>73</a:t>
            </a:r>
            <a:r>
              <a:rPr lang="en-US" sz="2000" b="0" dirty="0">
                <a:latin typeface="Arial Unicode MS" pitchFamily="34" charset="-128"/>
              </a:rPr>
              <a:t> (excluding the 9 in Helix II)</a:t>
            </a:r>
            <a:endParaRPr lang="en-US" sz="2000" b="0" dirty="0">
              <a:latin typeface="Arial Unicode MS" pitchFamily="34" charset="-128"/>
              <a:ea typeface="Arial Unicode MS" pitchFamily="34" charset="-128"/>
              <a:cs typeface="Arial Unicode MS" pitchFamily="34" charset="-128"/>
            </a:endParaRPr>
          </a:p>
          <a:p>
            <a:pPr>
              <a:spcBef>
                <a:spcPct val="50000"/>
              </a:spcBef>
            </a:pPr>
            <a:r>
              <a:rPr lang="en-US" sz="2000" b="0" dirty="0">
                <a:latin typeface="Arial Unicode MS" pitchFamily="34" charset="-128"/>
              </a:rPr>
              <a:t>                             </a:t>
            </a:r>
            <a:r>
              <a:rPr lang="en-US" sz="2200" dirty="0">
                <a:solidFill>
                  <a:srgbClr val="FF00FF"/>
                </a:solidFill>
                <a:latin typeface="Arial Unicode MS" pitchFamily="34" charset="-128"/>
              </a:rPr>
              <a:t>ALL 8 subunits:  146</a:t>
            </a:r>
            <a:r>
              <a:rPr lang="en-US" b="0" dirty="0">
                <a:latin typeface="Arial Unicode MS" pitchFamily="34" charset="-128"/>
              </a:rPr>
              <a:t> </a:t>
            </a:r>
          </a:p>
          <a:p>
            <a:pPr>
              <a:spcBef>
                <a:spcPct val="50000"/>
              </a:spcBef>
            </a:pPr>
            <a:endParaRPr lang="en-US" b="0" dirty="0"/>
          </a:p>
        </p:txBody>
      </p:sp>
      <p:sp>
        <p:nvSpPr>
          <p:cNvPr id="9219" name="Line 3"/>
          <p:cNvSpPr>
            <a:spLocks noChangeShapeType="1"/>
          </p:cNvSpPr>
          <p:nvPr/>
        </p:nvSpPr>
        <p:spPr bwMode="auto">
          <a:xfrm flipH="1">
            <a:off x="4800600" y="5735638"/>
            <a:ext cx="914400" cy="0"/>
          </a:xfrm>
          <a:prstGeom prst="line">
            <a:avLst/>
          </a:prstGeom>
          <a:noFill/>
          <a:ln w="38100">
            <a:solidFill>
              <a:srgbClr val="0000FF"/>
            </a:solidFill>
            <a:round/>
            <a:headEnd/>
            <a:tailEnd type="triangle" w="med" len="med"/>
          </a:ln>
        </p:spPr>
        <p:txBody>
          <a:bodyPr/>
          <a:lstStyle/>
          <a:p>
            <a:endParaRPr lang="en-US"/>
          </a:p>
        </p:txBody>
      </p:sp>
      <p:pic>
        <p:nvPicPr>
          <p:cNvPr id="9220" name="slide_20.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3557" name="Text Box 5"/>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ustDataLst>
      <p:tags r:id="rId1"/>
    </p:custDataLst>
  </p:cSld>
  <p:clrMapOvr>
    <a:masterClrMapping/>
  </p:clrMapOvr>
  <p:transition advClick="0" advTm="1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220"/>
                                        </p:tgtEl>
                                      </p:cBhvr>
                                    </p:cmd>
                                  </p:childTnLst>
                                </p:cTn>
                              </p:par>
                              <p:par>
                                <p:cTn id="7" presetID="2" presetClass="entr" presetSubtype="2" fill="hold" grpId="0" nodeType="withEffect">
                                  <p:stCondLst>
                                    <p:cond delay="9000"/>
                                  </p:stCondLst>
                                  <p:childTnLst>
                                    <p:set>
                                      <p:cBhvr>
                                        <p:cTn id="8" dur="1" fill="hold">
                                          <p:stCondLst>
                                            <p:cond delay="0"/>
                                          </p:stCondLst>
                                        </p:cTn>
                                        <p:tgtEl>
                                          <p:spTgt spid="9219"/>
                                        </p:tgtEl>
                                        <p:attrNameLst>
                                          <p:attrName>style.visibility</p:attrName>
                                        </p:attrNameLst>
                                      </p:cBhvr>
                                      <p:to>
                                        <p:strVal val="visible"/>
                                      </p:to>
                                    </p:set>
                                    <p:anim calcmode="lin" valueType="num">
                                      <p:cBhvr additive="base">
                                        <p:cTn id="9" dur="500" fill="hold"/>
                                        <p:tgtEl>
                                          <p:spTgt spid="9219"/>
                                        </p:tgtEl>
                                        <p:attrNameLst>
                                          <p:attrName>ppt_x</p:attrName>
                                        </p:attrNameLst>
                                      </p:cBhvr>
                                      <p:tavLst>
                                        <p:tav tm="0">
                                          <p:val>
                                            <p:strVal val="1+#ppt_w/2"/>
                                          </p:val>
                                        </p:tav>
                                        <p:tav tm="100000">
                                          <p:val>
                                            <p:strVal val="#ppt_x"/>
                                          </p:val>
                                        </p:tav>
                                      </p:tavLst>
                                    </p:anim>
                                    <p:anim calcmode="lin" valueType="num">
                                      <p:cBhvr additive="base">
                                        <p:cTn id="10" dur="500" fill="hold"/>
                                        <p:tgtEl>
                                          <p:spTgt spid="92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6585">
                <p:cTn id="11" fill="hold" display="0">
                  <p:stCondLst>
                    <p:cond delay="indefinite"/>
                  </p:stCondLst>
                  <p:endCondLst>
                    <p:cond evt="onPrev" delay="0">
                      <p:tgtEl>
                        <p:sldTgt/>
                      </p:tgtEl>
                    </p:cond>
                    <p:cond evt="onStopAudio" delay="0">
                      <p:tgtEl>
                        <p:sldTgt/>
                      </p:tgtEl>
                    </p:cond>
                  </p:endCondLst>
                </p:cTn>
                <p:tgtEl>
                  <p:spTgt spid="9220"/>
                </p:tgtEl>
              </p:cMediaNode>
            </p:audio>
          </p:childTnLst>
        </p:cTn>
      </p:par>
    </p:tnLst>
    <p:bldLst>
      <p:bldP spid="9219" grpId="0" animBg="1"/>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7874" name="Picture 3" descr="C:\Program Files\Amira-3.1.1\data\nucleosome files\AAA FINAL STRUCTURE\Animations\Picture Files\fig-6-close_up.jpg"/>
          <p:cNvPicPr>
            <a:picLocks noChangeAspect="1" noChangeArrowheads="1"/>
          </p:cNvPicPr>
          <p:nvPr/>
        </p:nvPicPr>
        <p:blipFill>
          <a:blip r:embed="rId6" cstate="print"/>
          <a:srcRect/>
          <a:stretch>
            <a:fillRect/>
          </a:stretch>
        </p:blipFill>
        <p:spPr bwMode="auto">
          <a:xfrm>
            <a:off x="762000" y="974725"/>
            <a:ext cx="7696200" cy="5197475"/>
          </a:xfrm>
          <a:prstGeom prst="rect">
            <a:avLst/>
          </a:prstGeom>
          <a:noFill/>
          <a:ln w="9525">
            <a:noFill/>
            <a:miter lim="800000"/>
            <a:headEnd/>
            <a:tailEnd/>
          </a:ln>
        </p:spPr>
      </p:pic>
      <p:grpSp>
        <p:nvGrpSpPr>
          <p:cNvPr id="2" name="&quot;-&quot; charges"/>
          <p:cNvGrpSpPr>
            <a:grpSpLocks/>
          </p:cNvGrpSpPr>
          <p:nvPr/>
        </p:nvGrpSpPr>
        <p:grpSpPr bwMode="auto">
          <a:xfrm>
            <a:off x="3886200" y="2608263"/>
            <a:ext cx="1543050" cy="1735137"/>
            <a:chOff x="2448" y="1643"/>
            <a:chExt cx="972" cy="1093"/>
          </a:xfrm>
        </p:grpSpPr>
        <p:sp>
          <p:nvSpPr>
            <p:cNvPr id="207881" name="Text Box 7"/>
            <p:cNvSpPr txBox="1">
              <a:spLocks noChangeArrowheads="1"/>
            </p:cNvSpPr>
            <p:nvPr/>
          </p:nvSpPr>
          <p:spPr bwMode="auto">
            <a:xfrm>
              <a:off x="2796" y="1643"/>
              <a:ext cx="624" cy="442"/>
            </a:xfrm>
            <a:prstGeom prst="rect">
              <a:avLst/>
            </a:prstGeom>
            <a:noFill/>
            <a:ln w="9525">
              <a:noFill/>
              <a:miter lim="800000"/>
              <a:headEnd/>
              <a:tailEnd/>
            </a:ln>
          </p:spPr>
          <p:txBody>
            <a:bodyPr>
              <a:spAutoFit/>
            </a:bodyPr>
            <a:lstStyle/>
            <a:p>
              <a:pPr algn="ctr">
                <a:spcBef>
                  <a:spcPct val="50000"/>
                </a:spcBef>
              </a:pPr>
              <a:r>
                <a:rPr lang="en-US" sz="4000">
                  <a:solidFill>
                    <a:srgbClr val="FF00FF"/>
                  </a:solidFill>
                </a:rPr>
                <a:t>–</a:t>
              </a:r>
            </a:p>
          </p:txBody>
        </p:sp>
        <p:sp>
          <p:nvSpPr>
            <p:cNvPr id="207882" name="Text Box 14"/>
            <p:cNvSpPr txBox="1">
              <a:spLocks noChangeArrowheads="1"/>
            </p:cNvSpPr>
            <p:nvPr/>
          </p:nvSpPr>
          <p:spPr bwMode="auto">
            <a:xfrm>
              <a:off x="2448" y="2294"/>
              <a:ext cx="624" cy="442"/>
            </a:xfrm>
            <a:prstGeom prst="rect">
              <a:avLst/>
            </a:prstGeom>
            <a:noFill/>
            <a:ln w="9525">
              <a:noFill/>
              <a:miter lim="800000"/>
              <a:headEnd/>
              <a:tailEnd/>
            </a:ln>
          </p:spPr>
          <p:txBody>
            <a:bodyPr>
              <a:spAutoFit/>
            </a:bodyPr>
            <a:lstStyle/>
            <a:p>
              <a:pPr algn="ctr">
                <a:spcBef>
                  <a:spcPct val="50000"/>
                </a:spcBef>
              </a:pPr>
              <a:r>
                <a:rPr lang="en-US" sz="4000">
                  <a:solidFill>
                    <a:srgbClr val="FF00FF"/>
                  </a:solidFill>
                </a:rPr>
                <a:t>–</a:t>
              </a:r>
            </a:p>
          </p:txBody>
        </p:sp>
      </p:grpSp>
      <p:grpSp>
        <p:nvGrpSpPr>
          <p:cNvPr id="3" name="&quot;+&quot; charges"/>
          <p:cNvGrpSpPr>
            <a:grpSpLocks/>
          </p:cNvGrpSpPr>
          <p:nvPr/>
        </p:nvGrpSpPr>
        <p:grpSpPr bwMode="auto">
          <a:xfrm>
            <a:off x="3519488" y="2622550"/>
            <a:ext cx="2271712" cy="1508125"/>
            <a:chOff x="2217" y="1652"/>
            <a:chExt cx="1431" cy="950"/>
          </a:xfrm>
        </p:grpSpPr>
        <p:sp>
          <p:nvSpPr>
            <p:cNvPr id="207879" name="Text Box 15"/>
            <p:cNvSpPr txBox="1">
              <a:spLocks noChangeArrowheads="1"/>
            </p:cNvSpPr>
            <p:nvPr/>
          </p:nvSpPr>
          <p:spPr bwMode="auto">
            <a:xfrm>
              <a:off x="2217" y="1652"/>
              <a:ext cx="624" cy="442"/>
            </a:xfrm>
            <a:prstGeom prst="rect">
              <a:avLst/>
            </a:prstGeom>
            <a:noFill/>
            <a:ln w="9525">
              <a:noFill/>
              <a:miter lim="800000"/>
              <a:headEnd/>
              <a:tailEnd/>
            </a:ln>
          </p:spPr>
          <p:txBody>
            <a:bodyPr>
              <a:spAutoFit/>
            </a:bodyPr>
            <a:lstStyle/>
            <a:p>
              <a:pPr algn="ctr">
                <a:spcBef>
                  <a:spcPct val="50000"/>
                </a:spcBef>
              </a:pPr>
              <a:r>
                <a:rPr lang="en-US" sz="4000">
                  <a:solidFill>
                    <a:srgbClr val="FF00FF"/>
                  </a:solidFill>
                </a:rPr>
                <a:t>+</a:t>
              </a:r>
            </a:p>
          </p:txBody>
        </p:sp>
        <p:sp>
          <p:nvSpPr>
            <p:cNvPr id="207880" name="Text Box 16"/>
            <p:cNvSpPr txBox="1">
              <a:spLocks noChangeArrowheads="1"/>
            </p:cNvSpPr>
            <p:nvPr/>
          </p:nvSpPr>
          <p:spPr bwMode="auto">
            <a:xfrm>
              <a:off x="3024" y="2160"/>
              <a:ext cx="624" cy="442"/>
            </a:xfrm>
            <a:prstGeom prst="rect">
              <a:avLst/>
            </a:prstGeom>
            <a:noFill/>
            <a:ln w="9525">
              <a:noFill/>
              <a:miter lim="800000"/>
              <a:headEnd/>
              <a:tailEnd/>
            </a:ln>
          </p:spPr>
          <p:txBody>
            <a:bodyPr>
              <a:spAutoFit/>
            </a:bodyPr>
            <a:lstStyle/>
            <a:p>
              <a:pPr algn="ctr">
                <a:spcBef>
                  <a:spcPct val="50000"/>
                </a:spcBef>
              </a:pPr>
              <a:r>
                <a:rPr lang="en-US" sz="4000">
                  <a:solidFill>
                    <a:srgbClr val="FF00FF"/>
                  </a:solidFill>
                </a:rPr>
                <a:t>+</a:t>
              </a:r>
            </a:p>
          </p:txBody>
        </p:sp>
      </p:grpSp>
      <p:sp>
        <p:nvSpPr>
          <p:cNvPr id="207877" name="TRansit"/>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391189" name="slide_200.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1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685" fill="hold"/>
                                        <p:tgtEl>
                                          <p:spTgt spid="391189"/>
                                        </p:tgtEl>
                                      </p:cBhvr>
                                    </p:cmd>
                                  </p:childTnLst>
                                </p:cTn>
                              </p:par>
                              <p:par>
                                <p:cTn id="7" presetID="2" presetClass="entr" presetSubtype="8" fill="hold" nodeType="withEffect">
                                  <p:stCondLst>
                                    <p:cond delay="400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0-#ppt_w/2"/>
                                          </p:val>
                                        </p:tav>
                                        <p:tav tm="100000">
                                          <p:val>
                                            <p:strVal val="#ppt_x"/>
                                          </p:val>
                                        </p:tav>
                                      </p:tavLst>
                                    </p:anim>
                                    <p:anim calcmode="lin" valueType="num">
                                      <p:cBhvr additive="base">
                                        <p:cTn id="10" dur="500" fill="hold"/>
                                        <p:tgtEl>
                                          <p:spTgt spid="2"/>
                                        </p:tgtEl>
                                        <p:attrNameLst>
                                          <p:attrName>ppt_y</p:attrName>
                                        </p:attrNameLst>
                                      </p:cBhvr>
                                      <p:tavLst>
                                        <p:tav tm="0">
                                          <p:val>
                                            <p:strVal val="#ppt_y"/>
                                          </p:val>
                                        </p:tav>
                                        <p:tav tm="100000">
                                          <p:val>
                                            <p:strVal val="#ppt_y"/>
                                          </p:val>
                                        </p:tav>
                                      </p:tavLst>
                                    </p:anim>
                                  </p:childTnLst>
                                </p:cTn>
                              </p:par>
                              <p:par>
                                <p:cTn id="11" presetID="2" presetClass="entr" presetSubtype="8" fill="hold" nodeType="withEffect">
                                  <p:stCondLst>
                                    <p:cond delay="80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2927">
                <p:cTn id="15" fill="hold" display="0">
                  <p:stCondLst>
                    <p:cond delay="indefinite"/>
                  </p:stCondLst>
                  <p:endCondLst>
                    <p:cond evt="onPrev" delay="0">
                      <p:tgtEl>
                        <p:sldTgt/>
                      </p:tgtEl>
                    </p:cond>
                    <p:cond evt="onStopAudio" delay="0">
                      <p:tgtEl>
                        <p:sldTgt/>
                      </p:tgtEl>
                    </p:cond>
                  </p:endCondLst>
                </p:cTn>
                <p:tgtEl>
                  <p:spTgt spid="391189"/>
                </p:tgtEl>
              </p:cMediaNode>
            </p:audio>
          </p:childTnLst>
        </p:cTn>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8898" name="Mol model" descr="C:\Program Files\Amira-3.1.1\data\nucleosome files\AAA FINAL STRUCTURE\Animations\Picture Files\fig-6-close_up.jpg"/>
          <p:cNvPicPr>
            <a:picLocks noChangeAspect="1" noChangeArrowheads="1"/>
          </p:cNvPicPr>
          <p:nvPr/>
        </p:nvPicPr>
        <p:blipFill>
          <a:blip r:embed="rId6" cstate="print"/>
          <a:srcRect/>
          <a:stretch>
            <a:fillRect/>
          </a:stretch>
        </p:blipFill>
        <p:spPr bwMode="auto">
          <a:xfrm>
            <a:off x="762000" y="974725"/>
            <a:ext cx="7696200" cy="5197475"/>
          </a:xfrm>
          <a:prstGeom prst="rect">
            <a:avLst/>
          </a:prstGeom>
          <a:noFill/>
          <a:ln w="9525">
            <a:noFill/>
            <a:miter lim="800000"/>
            <a:headEnd/>
            <a:tailEnd/>
          </a:ln>
        </p:spPr>
      </p:pic>
      <p:sp>
        <p:nvSpPr>
          <p:cNvPr id="208899" name="&quot;+&quot; #1"/>
          <p:cNvSpPr txBox="1">
            <a:spLocks noChangeArrowheads="1"/>
          </p:cNvSpPr>
          <p:nvPr/>
        </p:nvSpPr>
        <p:spPr bwMode="auto">
          <a:xfrm>
            <a:off x="4038600" y="2971800"/>
            <a:ext cx="533400" cy="457200"/>
          </a:xfrm>
          <a:prstGeom prst="rect">
            <a:avLst/>
          </a:prstGeom>
          <a:noFill/>
          <a:ln w="9525">
            <a:noFill/>
            <a:miter lim="800000"/>
            <a:headEnd/>
            <a:tailEnd/>
          </a:ln>
        </p:spPr>
        <p:txBody>
          <a:bodyPr>
            <a:spAutoFit/>
          </a:bodyPr>
          <a:lstStyle/>
          <a:p>
            <a:pPr algn="ctr">
              <a:spcBef>
                <a:spcPct val="50000"/>
              </a:spcBef>
            </a:pPr>
            <a:r>
              <a:rPr lang="en-US">
                <a:solidFill>
                  <a:srgbClr val="FF00FF"/>
                </a:solidFill>
              </a:rPr>
              <a:t>+</a:t>
            </a:r>
          </a:p>
        </p:txBody>
      </p:sp>
      <p:sp>
        <p:nvSpPr>
          <p:cNvPr id="208900" name="&quot;+&quot; #2"/>
          <p:cNvSpPr txBox="1">
            <a:spLocks noChangeArrowheads="1"/>
          </p:cNvSpPr>
          <p:nvPr/>
        </p:nvSpPr>
        <p:spPr bwMode="auto">
          <a:xfrm>
            <a:off x="4648200" y="3581400"/>
            <a:ext cx="533400" cy="457200"/>
          </a:xfrm>
          <a:prstGeom prst="rect">
            <a:avLst/>
          </a:prstGeom>
          <a:noFill/>
          <a:ln w="9525">
            <a:noFill/>
            <a:miter lim="800000"/>
            <a:headEnd/>
            <a:tailEnd/>
          </a:ln>
        </p:spPr>
        <p:txBody>
          <a:bodyPr>
            <a:spAutoFit/>
          </a:bodyPr>
          <a:lstStyle/>
          <a:p>
            <a:pPr algn="ctr">
              <a:spcBef>
                <a:spcPct val="50000"/>
              </a:spcBef>
            </a:pPr>
            <a:r>
              <a:rPr lang="en-US">
                <a:solidFill>
                  <a:srgbClr val="FF00FF"/>
                </a:solidFill>
              </a:rPr>
              <a:t>+</a:t>
            </a:r>
          </a:p>
        </p:txBody>
      </p:sp>
      <p:sp>
        <p:nvSpPr>
          <p:cNvPr id="208901" name="&quot;-&quot; #1"/>
          <p:cNvSpPr txBox="1">
            <a:spLocks noChangeArrowheads="1"/>
          </p:cNvSpPr>
          <p:nvPr/>
        </p:nvSpPr>
        <p:spPr bwMode="auto">
          <a:xfrm>
            <a:off x="4648200" y="2943225"/>
            <a:ext cx="533400" cy="457200"/>
          </a:xfrm>
          <a:prstGeom prst="rect">
            <a:avLst/>
          </a:prstGeom>
          <a:noFill/>
          <a:ln w="9525">
            <a:noFill/>
            <a:miter lim="800000"/>
            <a:headEnd/>
            <a:tailEnd/>
          </a:ln>
        </p:spPr>
        <p:txBody>
          <a:bodyPr>
            <a:spAutoFit/>
          </a:bodyPr>
          <a:lstStyle/>
          <a:p>
            <a:pPr algn="ctr">
              <a:spcBef>
                <a:spcPct val="50000"/>
              </a:spcBef>
            </a:pPr>
            <a:r>
              <a:rPr lang="en-US">
                <a:solidFill>
                  <a:srgbClr val="FF00FF"/>
                </a:solidFill>
              </a:rPr>
              <a:t>–</a:t>
            </a:r>
          </a:p>
        </p:txBody>
      </p:sp>
      <p:sp>
        <p:nvSpPr>
          <p:cNvPr id="208902" name="&quot;-&quot; #2"/>
          <p:cNvSpPr txBox="1">
            <a:spLocks noChangeArrowheads="1"/>
          </p:cNvSpPr>
          <p:nvPr/>
        </p:nvSpPr>
        <p:spPr bwMode="auto">
          <a:xfrm>
            <a:off x="4038600" y="3562350"/>
            <a:ext cx="533400" cy="457200"/>
          </a:xfrm>
          <a:prstGeom prst="rect">
            <a:avLst/>
          </a:prstGeom>
          <a:noFill/>
          <a:ln w="9525">
            <a:noFill/>
            <a:miter lim="800000"/>
            <a:headEnd/>
            <a:tailEnd/>
          </a:ln>
        </p:spPr>
        <p:txBody>
          <a:bodyPr>
            <a:spAutoFit/>
          </a:bodyPr>
          <a:lstStyle/>
          <a:p>
            <a:pPr algn="ctr">
              <a:spcBef>
                <a:spcPct val="50000"/>
              </a:spcBef>
            </a:pPr>
            <a:r>
              <a:rPr lang="en-US">
                <a:solidFill>
                  <a:srgbClr val="FF00FF"/>
                </a:solidFill>
              </a:rPr>
              <a:t>–</a:t>
            </a:r>
          </a:p>
        </p:txBody>
      </p:sp>
      <p:sp>
        <p:nvSpPr>
          <p:cNvPr id="394249" name="R arrow"/>
          <p:cNvSpPr>
            <a:spLocks noChangeShapeType="1"/>
          </p:cNvSpPr>
          <p:nvPr/>
        </p:nvSpPr>
        <p:spPr bwMode="auto">
          <a:xfrm>
            <a:off x="4891088" y="3352800"/>
            <a:ext cx="0" cy="381000"/>
          </a:xfrm>
          <a:prstGeom prst="line">
            <a:avLst/>
          </a:prstGeom>
          <a:noFill/>
          <a:ln w="9525">
            <a:solidFill>
              <a:srgbClr val="0000FF"/>
            </a:solidFill>
            <a:round/>
            <a:headEnd type="triangle" w="med" len="med"/>
            <a:tailEnd type="triangle" w="med" len="med"/>
          </a:ln>
        </p:spPr>
        <p:txBody>
          <a:bodyPr/>
          <a:lstStyle/>
          <a:p>
            <a:endParaRPr lang="en-US"/>
          </a:p>
        </p:txBody>
      </p:sp>
      <p:sp>
        <p:nvSpPr>
          <p:cNvPr id="394248" name="L arrow"/>
          <p:cNvSpPr>
            <a:spLocks noChangeShapeType="1"/>
          </p:cNvSpPr>
          <p:nvPr/>
        </p:nvSpPr>
        <p:spPr bwMode="auto">
          <a:xfrm>
            <a:off x="4295775" y="3367088"/>
            <a:ext cx="0" cy="381000"/>
          </a:xfrm>
          <a:prstGeom prst="line">
            <a:avLst/>
          </a:prstGeom>
          <a:noFill/>
          <a:ln w="9525">
            <a:solidFill>
              <a:srgbClr val="0000FF"/>
            </a:solidFill>
            <a:round/>
            <a:headEnd type="triangle" w="med" len="med"/>
            <a:tailEnd type="triangle" w="med" len="med"/>
          </a:ln>
        </p:spPr>
        <p:txBody>
          <a:bodyPr/>
          <a:lstStyle/>
          <a:p>
            <a:endParaRPr lang="en-US"/>
          </a:p>
        </p:txBody>
      </p:sp>
      <p:sp>
        <p:nvSpPr>
          <p:cNvPr id="394254" name="Top arrow"/>
          <p:cNvSpPr>
            <a:spLocks noChangeShapeType="1"/>
          </p:cNvSpPr>
          <p:nvPr/>
        </p:nvSpPr>
        <p:spPr bwMode="auto">
          <a:xfrm rot="5400000">
            <a:off x="4610100" y="3013075"/>
            <a:ext cx="0" cy="381000"/>
          </a:xfrm>
          <a:prstGeom prst="line">
            <a:avLst/>
          </a:prstGeom>
          <a:noFill/>
          <a:ln w="9525">
            <a:solidFill>
              <a:srgbClr val="0000FF"/>
            </a:solidFill>
            <a:round/>
            <a:headEnd type="triangle" w="med" len="med"/>
            <a:tailEnd type="triangle" w="med" len="med"/>
          </a:ln>
        </p:spPr>
        <p:txBody>
          <a:bodyPr/>
          <a:lstStyle/>
          <a:p>
            <a:endParaRPr lang="en-US"/>
          </a:p>
        </p:txBody>
      </p:sp>
      <p:sp>
        <p:nvSpPr>
          <p:cNvPr id="394255" name="Bottom arrow"/>
          <p:cNvSpPr>
            <a:spLocks noChangeShapeType="1"/>
          </p:cNvSpPr>
          <p:nvPr/>
        </p:nvSpPr>
        <p:spPr bwMode="auto">
          <a:xfrm rot="5400000">
            <a:off x="4624388" y="3622675"/>
            <a:ext cx="0" cy="381000"/>
          </a:xfrm>
          <a:prstGeom prst="line">
            <a:avLst/>
          </a:prstGeom>
          <a:noFill/>
          <a:ln w="9525">
            <a:solidFill>
              <a:srgbClr val="0000FF"/>
            </a:solidFill>
            <a:round/>
            <a:headEnd type="triangle" w="med" len="med"/>
            <a:tailEnd type="triangle" w="med" len="med"/>
          </a:ln>
        </p:spPr>
        <p:txBody>
          <a:bodyPr/>
          <a:lstStyle/>
          <a:p>
            <a:endParaRPr lang="en-US"/>
          </a:p>
        </p:txBody>
      </p:sp>
      <p:sp>
        <p:nvSpPr>
          <p:cNvPr id="208907" name="Transit"/>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394258" name="slide_201.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17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206" fill="hold"/>
                                        <p:tgtEl>
                                          <p:spTgt spid="394258"/>
                                        </p:tgtEl>
                                      </p:cBhvr>
                                    </p:cmd>
                                  </p:childTnLst>
                                </p:cTn>
                              </p:par>
                              <p:par>
                                <p:cTn id="7" presetID="2" presetClass="entr" presetSubtype="8" fill="hold" grpId="0" nodeType="withEffect">
                                  <p:stCondLst>
                                    <p:cond delay="2000"/>
                                  </p:stCondLst>
                                  <p:childTnLst>
                                    <p:set>
                                      <p:cBhvr>
                                        <p:cTn id="8" dur="1" fill="hold">
                                          <p:stCondLst>
                                            <p:cond delay="0"/>
                                          </p:stCondLst>
                                        </p:cTn>
                                        <p:tgtEl>
                                          <p:spTgt spid="394248"/>
                                        </p:tgtEl>
                                        <p:attrNameLst>
                                          <p:attrName>style.visibility</p:attrName>
                                        </p:attrNameLst>
                                      </p:cBhvr>
                                      <p:to>
                                        <p:strVal val="visible"/>
                                      </p:to>
                                    </p:set>
                                    <p:anim calcmode="lin" valueType="num">
                                      <p:cBhvr additive="base">
                                        <p:cTn id="9" dur="500" fill="hold"/>
                                        <p:tgtEl>
                                          <p:spTgt spid="394248"/>
                                        </p:tgtEl>
                                        <p:attrNameLst>
                                          <p:attrName>ppt_x</p:attrName>
                                        </p:attrNameLst>
                                      </p:cBhvr>
                                      <p:tavLst>
                                        <p:tav tm="0">
                                          <p:val>
                                            <p:strVal val="0-#ppt_w/2"/>
                                          </p:val>
                                        </p:tav>
                                        <p:tav tm="100000">
                                          <p:val>
                                            <p:strVal val="#ppt_x"/>
                                          </p:val>
                                        </p:tav>
                                      </p:tavLst>
                                    </p:anim>
                                    <p:anim calcmode="lin" valueType="num">
                                      <p:cBhvr additive="base">
                                        <p:cTn id="10" dur="500" fill="hold"/>
                                        <p:tgtEl>
                                          <p:spTgt spid="394248"/>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2500"/>
                                  </p:stCondLst>
                                  <p:childTnLst>
                                    <p:set>
                                      <p:cBhvr>
                                        <p:cTn id="12" dur="1" fill="hold">
                                          <p:stCondLst>
                                            <p:cond delay="0"/>
                                          </p:stCondLst>
                                        </p:cTn>
                                        <p:tgtEl>
                                          <p:spTgt spid="394254"/>
                                        </p:tgtEl>
                                        <p:attrNameLst>
                                          <p:attrName>style.visibility</p:attrName>
                                        </p:attrNameLst>
                                      </p:cBhvr>
                                      <p:to>
                                        <p:strVal val="visible"/>
                                      </p:to>
                                    </p:set>
                                    <p:anim calcmode="lin" valueType="num">
                                      <p:cBhvr additive="base">
                                        <p:cTn id="13" dur="500" fill="hold"/>
                                        <p:tgtEl>
                                          <p:spTgt spid="394254"/>
                                        </p:tgtEl>
                                        <p:attrNameLst>
                                          <p:attrName>ppt_x</p:attrName>
                                        </p:attrNameLst>
                                      </p:cBhvr>
                                      <p:tavLst>
                                        <p:tav tm="0">
                                          <p:val>
                                            <p:strVal val="0-#ppt_w/2"/>
                                          </p:val>
                                        </p:tav>
                                        <p:tav tm="100000">
                                          <p:val>
                                            <p:strVal val="#ppt_x"/>
                                          </p:val>
                                        </p:tav>
                                      </p:tavLst>
                                    </p:anim>
                                    <p:anim calcmode="lin" valueType="num">
                                      <p:cBhvr additive="base">
                                        <p:cTn id="14" dur="500" fill="hold"/>
                                        <p:tgtEl>
                                          <p:spTgt spid="39425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3000"/>
                                  </p:stCondLst>
                                  <p:childTnLst>
                                    <p:set>
                                      <p:cBhvr>
                                        <p:cTn id="16" dur="1" fill="hold">
                                          <p:stCondLst>
                                            <p:cond delay="0"/>
                                          </p:stCondLst>
                                        </p:cTn>
                                        <p:tgtEl>
                                          <p:spTgt spid="394249"/>
                                        </p:tgtEl>
                                        <p:attrNameLst>
                                          <p:attrName>style.visibility</p:attrName>
                                        </p:attrNameLst>
                                      </p:cBhvr>
                                      <p:to>
                                        <p:strVal val="visible"/>
                                      </p:to>
                                    </p:set>
                                    <p:anim calcmode="lin" valueType="num">
                                      <p:cBhvr additive="base">
                                        <p:cTn id="17" dur="500" fill="hold"/>
                                        <p:tgtEl>
                                          <p:spTgt spid="394249"/>
                                        </p:tgtEl>
                                        <p:attrNameLst>
                                          <p:attrName>ppt_x</p:attrName>
                                        </p:attrNameLst>
                                      </p:cBhvr>
                                      <p:tavLst>
                                        <p:tav tm="0">
                                          <p:val>
                                            <p:strVal val="0-#ppt_w/2"/>
                                          </p:val>
                                        </p:tav>
                                        <p:tav tm="100000">
                                          <p:val>
                                            <p:strVal val="#ppt_x"/>
                                          </p:val>
                                        </p:tav>
                                      </p:tavLst>
                                    </p:anim>
                                    <p:anim calcmode="lin" valueType="num">
                                      <p:cBhvr additive="base">
                                        <p:cTn id="18" dur="500" fill="hold"/>
                                        <p:tgtEl>
                                          <p:spTgt spid="394249"/>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3500"/>
                                  </p:stCondLst>
                                  <p:childTnLst>
                                    <p:set>
                                      <p:cBhvr>
                                        <p:cTn id="20" dur="1" fill="hold">
                                          <p:stCondLst>
                                            <p:cond delay="0"/>
                                          </p:stCondLst>
                                        </p:cTn>
                                        <p:tgtEl>
                                          <p:spTgt spid="394255"/>
                                        </p:tgtEl>
                                        <p:attrNameLst>
                                          <p:attrName>style.visibility</p:attrName>
                                        </p:attrNameLst>
                                      </p:cBhvr>
                                      <p:to>
                                        <p:strVal val="visible"/>
                                      </p:to>
                                    </p:set>
                                    <p:anim calcmode="lin" valueType="num">
                                      <p:cBhvr additive="base">
                                        <p:cTn id="21" dur="500" fill="hold"/>
                                        <p:tgtEl>
                                          <p:spTgt spid="394255"/>
                                        </p:tgtEl>
                                        <p:attrNameLst>
                                          <p:attrName>ppt_x</p:attrName>
                                        </p:attrNameLst>
                                      </p:cBhvr>
                                      <p:tavLst>
                                        <p:tav tm="0">
                                          <p:val>
                                            <p:strVal val="0-#ppt_w/2"/>
                                          </p:val>
                                        </p:tav>
                                        <p:tav tm="100000">
                                          <p:val>
                                            <p:strVal val="#ppt_x"/>
                                          </p:val>
                                        </p:tav>
                                      </p:tavLst>
                                    </p:anim>
                                    <p:anim calcmode="lin" valueType="num">
                                      <p:cBhvr additive="base">
                                        <p:cTn id="22" dur="500" fill="hold"/>
                                        <p:tgtEl>
                                          <p:spTgt spid="3942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7805">
                <p:cTn id="23" fill="hold" display="0">
                  <p:stCondLst>
                    <p:cond delay="indefinite"/>
                  </p:stCondLst>
                  <p:endCondLst>
                    <p:cond evt="onPrev" delay="0">
                      <p:tgtEl>
                        <p:sldTgt/>
                      </p:tgtEl>
                    </p:cond>
                    <p:cond evt="onStopAudio" delay="0">
                      <p:tgtEl>
                        <p:sldTgt/>
                      </p:tgtEl>
                    </p:cond>
                  </p:endCondLst>
                </p:cTn>
                <p:tgtEl>
                  <p:spTgt spid="394258"/>
                </p:tgtEl>
              </p:cMediaNode>
            </p:audio>
          </p:childTnLst>
        </p:cTn>
      </p:par>
    </p:tnLst>
    <p:bldLst>
      <p:bldP spid="394249" grpId="0" animBg="1"/>
      <p:bldP spid="394248" grpId="0" animBg="1"/>
      <p:bldP spid="394254" grpId="0" animBg="1"/>
      <p:bldP spid="394255" grpId="0" animBg="1"/>
    </p:bld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Mol model" descr="C:\Program Files\Amira-3.1.1\data\nucleosome files\AAA FINAL STRUCTURE\Animations\Picture Files\fig-6-close_up.jpg"/>
          <p:cNvPicPr>
            <a:picLocks noChangeAspect="1" noChangeArrowheads="1"/>
          </p:cNvPicPr>
          <p:nvPr/>
        </p:nvPicPr>
        <p:blipFill>
          <a:blip r:embed="rId7" cstate="print"/>
          <a:srcRect/>
          <a:stretch>
            <a:fillRect/>
          </a:stretch>
        </p:blipFill>
        <p:spPr bwMode="auto">
          <a:xfrm>
            <a:off x="762000" y="974725"/>
            <a:ext cx="7696200" cy="5197475"/>
          </a:xfrm>
          <a:prstGeom prst="rect">
            <a:avLst/>
          </a:prstGeom>
          <a:noFill/>
          <a:ln w="9525">
            <a:noFill/>
            <a:miter lim="800000"/>
            <a:headEnd/>
            <a:tailEnd/>
          </a:ln>
        </p:spPr>
      </p:pic>
      <p:sp>
        <p:nvSpPr>
          <p:cNvPr id="1028" name="&quot;+&quot; #1"/>
          <p:cNvSpPr txBox="1">
            <a:spLocks noChangeArrowheads="1"/>
          </p:cNvSpPr>
          <p:nvPr/>
        </p:nvSpPr>
        <p:spPr bwMode="auto">
          <a:xfrm>
            <a:off x="4038600" y="2971800"/>
            <a:ext cx="533400" cy="457200"/>
          </a:xfrm>
          <a:prstGeom prst="rect">
            <a:avLst/>
          </a:prstGeom>
          <a:noFill/>
          <a:ln w="9525">
            <a:noFill/>
            <a:miter lim="800000"/>
            <a:headEnd/>
            <a:tailEnd/>
          </a:ln>
        </p:spPr>
        <p:txBody>
          <a:bodyPr>
            <a:spAutoFit/>
          </a:bodyPr>
          <a:lstStyle/>
          <a:p>
            <a:pPr algn="ctr">
              <a:spcBef>
                <a:spcPct val="50000"/>
              </a:spcBef>
            </a:pPr>
            <a:r>
              <a:rPr lang="en-US">
                <a:solidFill>
                  <a:srgbClr val="FF00FF"/>
                </a:solidFill>
              </a:rPr>
              <a:t>+</a:t>
            </a:r>
          </a:p>
        </p:txBody>
      </p:sp>
      <p:sp>
        <p:nvSpPr>
          <p:cNvPr id="1029" name="&quot;+&quot; #2"/>
          <p:cNvSpPr txBox="1">
            <a:spLocks noChangeArrowheads="1"/>
          </p:cNvSpPr>
          <p:nvPr/>
        </p:nvSpPr>
        <p:spPr bwMode="auto">
          <a:xfrm>
            <a:off x="4648200" y="3581400"/>
            <a:ext cx="533400" cy="457200"/>
          </a:xfrm>
          <a:prstGeom prst="rect">
            <a:avLst/>
          </a:prstGeom>
          <a:noFill/>
          <a:ln w="9525">
            <a:noFill/>
            <a:miter lim="800000"/>
            <a:headEnd/>
            <a:tailEnd/>
          </a:ln>
        </p:spPr>
        <p:txBody>
          <a:bodyPr>
            <a:spAutoFit/>
          </a:bodyPr>
          <a:lstStyle/>
          <a:p>
            <a:pPr algn="ctr">
              <a:spcBef>
                <a:spcPct val="50000"/>
              </a:spcBef>
            </a:pPr>
            <a:r>
              <a:rPr lang="en-US">
                <a:solidFill>
                  <a:srgbClr val="FF00FF"/>
                </a:solidFill>
              </a:rPr>
              <a:t>+</a:t>
            </a:r>
          </a:p>
        </p:txBody>
      </p:sp>
      <p:sp>
        <p:nvSpPr>
          <p:cNvPr id="1030" name="&quot;-&quot; #1"/>
          <p:cNvSpPr txBox="1">
            <a:spLocks noChangeArrowheads="1"/>
          </p:cNvSpPr>
          <p:nvPr/>
        </p:nvSpPr>
        <p:spPr bwMode="auto">
          <a:xfrm>
            <a:off x="4648200" y="2943225"/>
            <a:ext cx="533400" cy="457200"/>
          </a:xfrm>
          <a:prstGeom prst="rect">
            <a:avLst/>
          </a:prstGeom>
          <a:noFill/>
          <a:ln w="9525">
            <a:noFill/>
            <a:miter lim="800000"/>
            <a:headEnd/>
            <a:tailEnd/>
          </a:ln>
        </p:spPr>
        <p:txBody>
          <a:bodyPr>
            <a:spAutoFit/>
          </a:bodyPr>
          <a:lstStyle/>
          <a:p>
            <a:pPr algn="ctr">
              <a:spcBef>
                <a:spcPct val="50000"/>
              </a:spcBef>
            </a:pPr>
            <a:r>
              <a:rPr lang="en-US">
                <a:solidFill>
                  <a:srgbClr val="FF00FF"/>
                </a:solidFill>
              </a:rPr>
              <a:t>–</a:t>
            </a:r>
          </a:p>
        </p:txBody>
      </p:sp>
      <p:sp>
        <p:nvSpPr>
          <p:cNvPr id="1031" name="&quot;-&quot; #2"/>
          <p:cNvSpPr txBox="1">
            <a:spLocks noChangeArrowheads="1"/>
          </p:cNvSpPr>
          <p:nvPr/>
        </p:nvSpPr>
        <p:spPr bwMode="auto">
          <a:xfrm>
            <a:off x="4038600" y="3562350"/>
            <a:ext cx="533400" cy="457200"/>
          </a:xfrm>
          <a:prstGeom prst="rect">
            <a:avLst/>
          </a:prstGeom>
          <a:noFill/>
          <a:ln w="9525">
            <a:noFill/>
            <a:miter lim="800000"/>
            <a:headEnd/>
            <a:tailEnd/>
          </a:ln>
        </p:spPr>
        <p:txBody>
          <a:bodyPr>
            <a:spAutoFit/>
          </a:bodyPr>
          <a:lstStyle/>
          <a:p>
            <a:pPr algn="ctr">
              <a:spcBef>
                <a:spcPct val="50000"/>
              </a:spcBef>
            </a:pPr>
            <a:r>
              <a:rPr lang="en-US">
                <a:solidFill>
                  <a:srgbClr val="FF00FF"/>
                </a:solidFill>
              </a:rPr>
              <a:t>–</a:t>
            </a:r>
          </a:p>
        </p:txBody>
      </p:sp>
      <p:grpSp>
        <p:nvGrpSpPr>
          <p:cNvPr id="2" name="Sq. array diagram"/>
          <p:cNvGrpSpPr>
            <a:grpSpLocks/>
          </p:cNvGrpSpPr>
          <p:nvPr/>
        </p:nvGrpSpPr>
        <p:grpSpPr bwMode="auto">
          <a:xfrm>
            <a:off x="4295775" y="3248025"/>
            <a:ext cx="595313" cy="514350"/>
            <a:chOff x="2706" y="2055"/>
            <a:chExt cx="375" cy="324"/>
          </a:xfrm>
        </p:grpSpPr>
        <p:grpSp>
          <p:nvGrpSpPr>
            <p:cNvPr id="1043" name="Group 7" hidden="1"/>
            <p:cNvGrpSpPr>
              <a:grpSpLocks/>
            </p:cNvGrpSpPr>
            <p:nvPr/>
          </p:nvGrpSpPr>
          <p:grpSpPr bwMode="auto">
            <a:xfrm>
              <a:off x="2706" y="2112"/>
              <a:ext cx="375" cy="249"/>
              <a:chOff x="2706" y="2112"/>
              <a:chExt cx="375" cy="249"/>
            </a:xfrm>
          </p:grpSpPr>
          <p:sp>
            <p:nvSpPr>
              <p:cNvPr id="1047" name="Line 8"/>
              <p:cNvSpPr>
                <a:spLocks noChangeShapeType="1"/>
              </p:cNvSpPr>
              <p:nvPr/>
            </p:nvSpPr>
            <p:spPr bwMode="auto">
              <a:xfrm>
                <a:off x="2706" y="2121"/>
                <a:ext cx="0" cy="240"/>
              </a:xfrm>
              <a:prstGeom prst="line">
                <a:avLst/>
              </a:prstGeom>
              <a:noFill/>
              <a:ln w="9525">
                <a:solidFill>
                  <a:srgbClr val="0000FF"/>
                </a:solidFill>
                <a:round/>
                <a:headEnd type="triangle" w="med" len="med"/>
                <a:tailEnd type="triangle" w="med" len="med"/>
              </a:ln>
            </p:spPr>
            <p:txBody>
              <a:bodyPr/>
              <a:lstStyle/>
              <a:p>
                <a:endParaRPr lang="en-US"/>
              </a:p>
            </p:txBody>
          </p:sp>
          <p:sp>
            <p:nvSpPr>
              <p:cNvPr id="1048" name="Line 9"/>
              <p:cNvSpPr>
                <a:spLocks noChangeShapeType="1"/>
              </p:cNvSpPr>
              <p:nvPr/>
            </p:nvSpPr>
            <p:spPr bwMode="auto">
              <a:xfrm>
                <a:off x="3081" y="2112"/>
                <a:ext cx="0" cy="240"/>
              </a:xfrm>
              <a:prstGeom prst="line">
                <a:avLst/>
              </a:prstGeom>
              <a:noFill/>
              <a:ln w="9525">
                <a:solidFill>
                  <a:srgbClr val="0000FF"/>
                </a:solidFill>
                <a:round/>
                <a:headEnd type="triangle" w="med" len="med"/>
                <a:tailEnd type="triangle" w="med" len="med"/>
              </a:ln>
            </p:spPr>
            <p:txBody>
              <a:bodyPr/>
              <a:lstStyle/>
              <a:p>
                <a:endParaRPr lang="en-US"/>
              </a:p>
            </p:txBody>
          </p:sp>
        </p:grpSp>
        <p:grpSp>
          <p:nvGrpSpPr>
            <p:cNvPr id="1044" name="Group 10"/>
            <p:cNvGrpSpPr>
              <a:grpSpLocks/>
            </p:cNvGrpSpPr>
            <p:nvPr/>
          </p:nvGrpSpPr>
          <p:grpSpPr bwMode="auto">
            <a:xfrm>
              <a:off x="2736" y="2055"/>
              <a:ext cx="317" cy="324"/>
              <a:chOff x="2736" y="2055"/>
              <a:chExt cx="317" cy="324"/>
            </a:xfrm>
          </p:grpSpPr>
          <p:sp>
            <p:nvSpPr>
              <p:cNvPr id="1045" name="Line 11"/>
              <p:cNvSpPr>
                <a:spLocks noChangeShapeType="1"/>
              </p:cNvSpPr>
              <p:nvPr/>
            </p:nvSpPr>
            <p:spPr bwMode="auto">
              <a:xfrm flipH="1" flipV="1">
                <a:off x="2736" y="2055"/>
                <a:ext cx="317" cy="317"/>
              </a:xfrm>
              <a:prstGeom prst="line">
                <a:avLst/>
              </a:prstGeom>
              <a:noFill/>
              <a:ln w="12700">
                <a:solidFill>
                  <a:srgbClr val="FF6600"/>
                </a:solidFill>
                <a:round/>
                <a:headEnd type="triangle" w="med" len="med"/>
                <a:tailEnd type="triangle" w="med" len="med"/>
              </a:ln>
            </p:spPr>
            <p:txBody>
              <a:bodyPr/>
              <a:lstStyle/>
              <a:p>
                <a:endParaRPr lang="en-US"/>
              </a:p>
            </p:txBody>
          </p:sp>
          <p:sp>
            <p:nvSpPr>
              <p:cNvPr id="1046" name="Line 12"/>
              <p:cNvSpPr>
                <a:spLocks noChangeShapeType="1"/>
              </p:cNvSpPr>
              <p:nvPr/>
            </p:nvSpPr>
            <p:spPr bwMode="auto">
              <a:xfrm flipH="1">
                <a:off x="2736" y="2062"/>
                <a:ext cx="317" cy="317"/>
              </a:xfrm>
              <a:prstGeom prst="line">
                <a:avLst/>
              </a:prstGeom>
              <a:noFill/>
              <a:ln w="12700">
                <a:solidFill>
                  <a:srgbClr val="FF6600"/>
                </a:solidFill>
                <a:round/>
                <a:headEnd type="triangle" w="med" len="med"/>
                <a:tailEnd type="triangle" w="med" len="med"/>
              </a:ln>
            </p:spPr>
            <p:txBody>
              <a:bodyPr/>
              <a:lstStyle/>
              <a:p>
                <a:endParaRPr lang="en-US"/>
              </a:p>
            </p:txBody>
          </p:sp>
        </p:grpSp>
      </p:grpSp>
      <p:grpSp>
        <p:nvGrpSpPr>
          <p:cNvPr id="5" name="Quad. equation"/>
          <p:cNvGrpSpPr>
            <a:grpSpLocks/>
          </p:cNvGrpSpPr>
          <p:nvPr/>
        </p:nvGrpSpPr>
        <p:grpSpPr bwMode="auto">
          <a:xfrm>
            <a:off x="6019800" y="3200400"/>
            <a:ext cx="1219200" cy="838200"/>
            <a:chOff x="3744" y="2016"/>
            <a:chExt cx="768" cy="528"/>
          </a:xfrm>
        </p:grpSpPr>
        <p:grpSp>
          <p:nvGrpSpPr>
            <p:cNvPr id="1036" name="Group 16"/>
            <p:cNvGrpSpPr>
              <a:grpSpLocks/>
            </p:cNvGrpSpPr>
            <p:nvPr/>
          </p:nvGrpSpPr>
          <p:grpSpPr bwMode="auto">
            <a:xfrm>
              <a:off x="3936" y="2016"/>
              <a:ext cx="336" cy="336"/>
              <a:chOff x="3744" y="2016"/>
              <a:chExt cx="336" cy="336"/>
            </a:xfrm>
          </p:grpSpPr>
          <p:sp>
            <p:nvSpPr>
              <p:cNvPr id="1040" name="Line 13"/>
              <p:cNvSpPr>
                <a:spLocks noChangeShapeType="1"/>
              </p:cNvSpPr>
              <p:nvPr/>
            </p:nvSpPr>
            <p:spPr bwMode="auto">
              <a:xfrm>
                <a:off x="3744" y="2016"/>
                <a:ext cx="0" cy="336"/>
              </a:xfrm>
              <a:prstGeom prst="line">
                <a:avLst/>
              </a:prstGeom>
              <a:noFill/>
              <a:ln w="9525">
                <a:solidFill>
                  <a:schemeClr val="tx1"/>
                </a:solidFill>
                <a:round/>
                <a:headEnd/>
                <a:tailEnd/>
              </a:ln>
            </p:spPr>
            <p:txBody>
              <a:bodyPr/>
              <a:lstStyle/>
              <a:p>
                <a:endParaRPr lang="en-US"/>
              </a:p>
            </p:txBody>
          </p:sp>
          <p:sp>
            <p:nvSpPr>
              <p:cNvPr id="1041" name="Line 14"/>
              <p:cNvSpPr>
                <a:spLocks noChangeShapeType="1"/>
              </p:cNvSpPr>
              <p:nvPr/>
            </p:nvSpPr>
            <p:spPr bwMode="auto">
              <a:xfrm rot="5400000">
                <a:off x="3912" y="2175"/>
                <a:ext cx="0" cy="336"/>
              </a:xfrm>
              <a:prstGeom prst="line">
                <a:avLst/>
              </a:prstGeom>
              <a:noFill/>
              <a:ln w="9525">
                <a:solidFill>
                  <a:schemeClr val="tx1"/>
                </a:solidFill>
                <a:round/>
                <a:headEnd/>
                <a:tailEnd/>
              </a:ln>
            </p:spPr>
            <p:txBody>
              <a:bodyPr/>
              <a:lstStyle/>
              <a:p>
                <a:endParaRPr lang="en-US"/>
              </a:p>
            </p:txBody>
          </p:sp>
          <p:sp>
            <p:nvSpPr>
              <p:cNvPr id="1042" name="Line 15"/>
              <p:cNvSpPr>
                <a:spLocks noChangeShapeType="1"/>
              </p:cNvSpPr>
              <p:nvPr/>
            </p:nvSpPr>
            <p:spPr bwMode="auto">
              <a:xfrm>
                <a:off x="3744" y="2016"/>
                <a:ext cx="336" cy="336"/>
              </a:xfrm>
              <a:prstGeom prst="line">
                <a:avLst/>
              </a:prstGeom>
              <a:noFill/>
              <a:ln w="9525">
                <a:solidFill>
                  <a:schemeClr val="tx1"/>
                </a:solidFill>
                <a:round/>
                <a:headEnd/>
                <a:tailEnd/>
              </a:ln>
            </p:spPr>
            <p:txBody>
              <a:bodyPr/>
              <a:lstStyle/>
              <a:p>
                <a:endParaRPr lang="en-US"/>
              </a:p>
            </p:txBody>
          </p:sp>
        </p:grpSp>
        <p:sp>
          <p:nvSpPr>
            <p:cNvPr id="1037" name="Text Box 17"/>
            <p:cNvSpPr txBox="1">
              <a:spLocks noChangeArrowheads="1"/>
            </p:cNvSpPr>
            <p:nvPr/>
          </p:nvSpPr>
          <p:spPr bwMode="auto">
            <a:xfrm>
              <a:off x="3744" y="2064"/>
              <a:ext cx="240" cy="250"/>
            </a:xfrm>
            <a:prstGeom prst="rect">
              <a:avLst/>
            </a:prstGeom>
            <a:noFill/>
            <a:ln w="9525">
              <a:noFill/>
              <a:miter lim="800000"/>
              <a:headEnd/>
              <a:tailEnd/>
            </a:ln>
          </p:spPr>
          <p:txBody>
            <a:bodyPr>
              <a:spAutoFit/>
            </a:bodyPr>
            <a:lstStyle/>
            <a:p>
              <a:pPr>
                <a:spcBef>
                  <a:spcPct val="50000"/>
                </a:spcBef>
              </a:pPr>
              <a:r>
                <a:rPr lang="en-US" sz="2000" b="0"/>
                <a:t>1</a:t>
              </a:r>
            </a:p>
          </p:txBody>
        </p:sp>
        <p:sp>
          <p:nvSpPr>
            <p:cNvPr id="1038" name="Text Box 18"/>
            <p:cNvSpPr txBox="1">
              <a:spLocks noChangeArrowheads="1"/>
            </p:cNvSpPr>
            <p:nvPr/>
          </p:nvSpPr>
          <p:spPr bwMode="auto">
            <a:xfrm>
              <a:off x="3984" y="2294"/>
              <a:ext cx="240" cy="250"/>
            </a:xfrm>
            <a:prstGeom prst="rect">
              <a:avLst/>
            </a:prstGeom>
            <a:noFill/>
            <a:ln w="9525">
              <a:noFill/>
              <a:miter lim="800000"/>
              <a:headEnd/>
              <a:tailEnd/>
            </a:ln>
          </p:spPr>
          <p:txBody>
            <a:bodyPr>
              <a:spAutoFit/>
            </a:bodyPr>
            <a:lstStyle/>
            <a:p>
              <a:pPr>
                <a:spcBef>
                  <a:spcPct val="50000"/>
                </a:spcBef>
              </a:pPr>
              <a:r>
                <a:rPr lang="en-US" sz="2000" b="0"/>
                <a:t>1</a:t>
              </a:r>
            </a:p>
          </p:txBody>
        </p:sp>
        <p:sp>
          <p:nvSpPr>
            <p:cNvPr id="1039" name="Text Box 19"/>
            <p:cNvSpPr txBox="1">
              <a:spLocks noChangeArrowheads="1"/>
            </p:cNvSpPr>
            <p:nvPr/>
          </p:nvSpPr>
          <p:spPr bwMode="auto">
            <a:xfrm>
              <a:off x="4080" y="2016"/>
              <a:ext cx="432" cy="250"/>
            </a:xfrm>
            <a:prstGeom prst="rect">
              <a:avLst/>
            </a:prstGeom>
            <a:noFill/>
            <a:ln w="9525">
              <a:noFill/>
              <a:miter lim="800000"/>
              <a:headEnd/>
              <a:tailEnd/>
            </a:ln>
          </p:spPr>
          <p:txBody>
            <a:bodyPr>
              <a:spAutoFit/>
            </a:bodyPr>
            <a:lstStyle/>
            <a:p>
              <a:pPr>
                <a:spcBef>
                  <a:spcPct val="50000"/>
                </a:spcBef>
              </a:pPr>
              <a:r>
                <a:rPr lang="en-US" sz="2000" b="0"/>
                <a:t>1.41</a:t>
              </a:r>
            </a:p>
          </p:txBody>
        </p:sp>
      </p:grpSp>
      <p:graphicFrame>
        <p:nvGraphicFramePr>
          <p:cNvPr id="466944" name="Force equation"/>
          <p:cNvGraphicFramePr>
            <a:graphicFrameLocks noChangeAspect="1"/>
          </p:cNvGraphicFramePr>
          <p:nvPr>
            <p:extLst>
              <p:ext uri="{D42A27DB-BD31-4B8C-83A1-F6EECF244321}">
                <p14:modId xmlns:p14="http://schemas.microsoft.com/office/powerpoint/2010/main" val="1541184741"/>
              </p:ext>
            </p:extLst>
          </p:nvPr>
        </p:nvGraphicFramePr>
        <p:xfrm>
          <a:off x="5791200" y="3152775"/>
          <a:ext cx="1524000" cy="812800"/>
        </p:xfrm>
        <a:graphic>
          <a:graphicData uri="http://schemas.openxmlformats.org/presentationml/2006/ole">
            <mc:AlternateContent xmlns:mc="http://schemas.openxmlformats.org/markup-compatibility/2006">
              <mc:Choice xmlns:v="urn:schemas-microsoft-com:vml" Requires="v">
                <p:oleObj spid="_x0000_s1131" name="Equation" r:id="rId8" imgW="736560" imgH="393480" progId="Equation.3">
                  <p:embed/>
                </p:oleObj>
              </mc:Choice>
              <mc:Fallback>
                <p:oleObj name="Equation" r:id="rId8" imgW="736560" imgH="393480" progId="Equation.3">
                  <p:embed/>
                  <p:pic>
                    <p:nvPicPr>
                      <p:cNvPr id="466944" name="Object 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91200" y="3152775"/>
                        <a:ext cx="1524000" cy="812800"/>
                      </a:xfrm>
                      <a:prstGeom prst="rect">
                        <a:avLst/>
                      </a:prstGeom>
                      <a:solidFill>
                        <a:schemeClr val="bg1"/>
                      </a:solidFill>
                    </p:spPr>
                  </p:pic>
                </p:oleObj>
              </mc:Fallback>
            </mc:AlternateContent>
          </a:graphicData>
        </a:graphic>
      </p:graphicFrame>
      <p:sp>
        <p:nvSpPr>
          <p:cNvPr id="1034" name="Transit"/>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pic>
        <p:nvPicPr>
          <p:cNvPr id="396313" name="slide_202.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11"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masterClrMapping/>
  </p:clrMapOvr>
  <p:transition advClick="0" advTm="5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96313"/>
                                        </p:tgtEl>
                                      </p:cBhvr>
                                    </p:cmd>
                                  </p:childTnLst>
                                </p:cTn>
                              </p:par>
                              <p:par>
                                <p:cTn id="7" presetID="2" presetClass="entr" presetSubtype="8" fill="hold" nodeType="withEffect">
                                  <p:stCondLst>
                                    <p:cond delay="1700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0-#ppt_w/2"/>
                                          </p:val>
                                        </p:tav>
                                        <p:tav tm="100000">
                                          <p:val>
                                            <p:strVal val="#ppt_x"/>
                                          </p:val>
                                        </p:tav>
                                      </p:tavLst>
                                    </p:anim>
                                    <p:anim calcmode="lin" valueType="num">
                                      <p:cBhvr additive="base">
                                        <p:cTn id="10" dur="500" fill="hold"/>
                                        <p:tgtEl>
                                          <p:spTgt spid="2"/>
                                        </p:tgtEl>
                                        <p:attrNameLst>
                                          <p:attrName>ppt_y</p:attrName>
                                        </p:attrNameLst>
                                      </p:cBhvr>
                                      <p:tavLst>
                                        <p:tav tm="0">
                                          <p:val>
                                            <p:strVal val="#ppt_y"/>
                                          </p:val>
                                        </p:tav>
                                        <p:tav tm="100000">
                                          <p:val>
                                            <p:strVal val="#ppt_y"/>
                                          </p:val>
                                        </p:tav>
                                      </p:tavLst>
                                    </p:anim>
                                  </p:childTnLst>
                                </p:cTn>
                              </p:par>
                            </p:childTnLst>
                          </p:cTn>
                        </p:par>
                        <p:par>
                          <p:cTn id="11" fill="hold">
                            <p:stCondLst>
                              <p:cond delay="17500"/>
                            </p:stCondLst>
                            <p:childTnLst>
                              <p:par>
                                <p:cTn id="12" presetID="2" presetClass="entr" presetSubtype="8" fill="hold" nodeType="afterEffect">
                                  <p:stCondLst>
                                    <p:cond delay="60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0-#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par>
                          <p:cTn id="16" fill="hold">
                            <p:stCondLst>
                              <p:cond delay="24000"/>
                            </p:stCondLst>
                            <p:childTnLst>
                              <p:par>
                                <p:cTn id="17" presetID="2" presetClass="entr" presetSubtype="2" fill="hold" nodeType="afterEffect">
                                  <p:stCondLst>
                                    <p:cond delay="7000"/>
                                  </p:stCondLst>
                                  <p:childTnLst>
                                    <p:set>
                                      <p:cBhvr>
                                        <p:cTn id="18" dur="1" fill="hold">
                                          <p:stCondLst>
                                            <p:cond delay="0"/>
                                          </p:stCondLst>
                                        </p:cTn>
                                        <p:tgtEl>
                                          <p:spTgt spid="466944"/>
                                        </p:tgtEl>
                                        <p:attrNameLst>
                                          <p:attrName>style.visibility</p:attrName>
                                        </p:attrNameLst>
                                      </p:cBhvr>
                                      <p:to>
                                        <p:strVal val="visible"/>
                                      </p:to>
                                    </p:set>
                                    <p:anim calcmode="lin" valueType="num">
                                      <p:cBhvr additive="base">
                                        <p:cTn id="19" dur="500" fill="hold"/>
                                        <p:tgtEl>
                                          <p:spTgt spid="466944"/>
                                        </p:tgtEl>
                                        <p:attrNameLst>
                                          <p:attrName>ppt_x</p:attrName>
                                        </p:attrNameLst>
                                      </p:cBhvr>
                                      <p:tavLst>
                                        <p:tav tm="0">
                                          <p:val>
                                            <p:strVal val="1+#ppt_w/2"/>
                                          </p:val>
                                        </p:tav>
                                        <p:tav tm="100000">
                                          <p:val>
                                            <p:strVal val="#ppt_x"/>
                                          </p:val>
                                        </p:tav>
                                      </p:tavLst>
                                    </p:anim>
                                    <p:anim calcmode="lin" valueType="num">
                                      <p:cBhvr additive="base">
                                        <p:cTn id="20" dur="500" fill="hold"/>
                                        <p:tgtEl>
                                          <p:spTgt spid="4669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6585">
                <p:cTn id="21" fill="hold" display="0">
                  <p:stCondLst>
                    <p:cond delay="indefinite"/>
                  </p:stCondLst>
                  <p:endCondLst>
                    <p:cond evt="onPrev" delay="0">
                      <p:tgtEl>
                        <p:sldTgt/>
                      </p:tgtEl>
                    </p:cond>
                    <p:cond evt="onStopAudio" delay="0">
                      <p:tgtEl>
                        <p:sldTgt/>
                      </p:tgtEl>
                    </p:cond>
                  </p:endCondLst>
                </p:cTn>
                <p:tgtEl>
                  <p:spTgt spid="396313"/>
                </p:tgtEl>
              </p:cMediaNode>
            </p:audio>
          </p:childTnLst>
        </p:cTn>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a:xfrm>
            <a:off x="685800" y="2590800"/>
            <a:ext cx="7772400" cy="1143000"/>
          </a:xfrm>
        </p:spPr>
        <p:txBody>
          <a:bodyPr/>
          <a:lstStyle/>
          <a:p>
            <a:pPr eaLnBrk="1" hangingPunct="1"/>
            <a:r>
              <a:rPr lang="en-US"/>
              <a:t>Calculation of volume of total Protamine-DNA in sperm head, according to our structure</a:t>
            </a:r>
          </a:p>
        </p:txBody>
      </p:sp>
      <p:sp>
        <p:nvSpPr>
          <p:cNvPr id="209923" name="Text Box 3"/>
          <p:cNvSpPr txBox="1">
            <a:spLocks noChangeArrowheads="1"/>
          </p:cNvSpPr>
          <p:nvPr/>
        </p:nvSpPr>
        <p:spPr bwMode="auto">
          <a:xfrm>
            <a:off x="7620000" y="6124575"/>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372740" name="slide_203.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1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821" fill="hold"/>
                                        <p:tgtEl>
                                          <p:spTgt spid="37274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9024">
                <p:cTn id="7" fill="hold" display="0">
                  <p:stCondLst>
                    <p:cond delay="indefinite"/>
                  </p:stCondLst>
                  <p:endCondLst>
                    <p:cond evt="onNext" delay="0">
                      <p:tgtEl>
                        <p:sldTgt/>
                      </p:tgtEl>
                    </p:cond>
                    <p:cond evt="onPrev" delay="0">
                      <p:tgtEl>
                        <p:sldTgt/>
                      </p:tgtEl>
                    </p:cond>
                    <p:cond evt="onStopAudio" delay="0">
                      <p:tgtEl>
                        <p:sldTgt/>
                      </p:tgtEl>
                    </p:cond>
                  </p:endCondLst>
                </p:cTn>
                <p:tgtEl>
                  <p:spTgt spid="372740"/>
                </p:tgtEl>
              </p:cMediaNode>
            </p:audio>
          </p:childTnLst>
        </p:cTn>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0946" name="Sperm" descr="C:\Program Files\Amira-3.1.1\data\nucleosome files\AAA FINAL STRUCTURE\Animations\Picture Files\sperm.jpg"/>
          <p:cNvPicPr>
            <a:picLocks noChangeAspect="1" noChangeArrowheads="1"/>
          </p:cNvPicPr>
          <p:nvPr/>
        </p:nvPicPr>
        <p:blipFill>
          <a:blip r:embed="rId6" cstate="print"/>
          <a:srcRect/>
          <a:stretch>
            <a:fillRect/>
          </a:stretch>
        </p:blipFill>
        <p:spPr bwMode="auto">
          <a:xfrm>
            <a:off x="3352800" y="533400"/>
            <a:ext cx="2438400" cy="2438400"/>
          </a:xfrm>
          <a:prstGeom prst="rect">
            <a:avLst/>
          </a:prstGeom>
          <a:noFill/>
          <a:ln w="9525">
            <a:noFill/>
            <a:miter lim="800000"/>
            <a:headEnd/>
            <a:tailEnd/>
          </a:ln>
        </p:spPr>
      </p:pic>
      <p:sp>
        <p:nvSpPr>
          <p:cNvPr id="210947" name="Table"/>
          <p:cNvSpPr txBox="1">
            <a:spLocks noChangeArrowheads="1"/>
          </p:cNvSpPr>
          <p:nvPr/>
        </p:nvSpPr>
        <p:spPr bwMode="auto">
          <a:xfrm>
            <a:off x="533400" y="3276600"/>
            <a:ext cx="8077200" cy="2162175"/>
          </a:xfrm>
          <a:prstGeom prst="rect">
            <a:avLst/>
          </a:prstGeom>
          <a:noFill/>
          <a:ln w="9525">
            <a:noFill/>
            <a:miter lim="800000"/>
            <a:headEnd/>
            <a:tailEnd/>
          </a:ln>
        </p:spPr>
        <p:txBody>
          <a:bodyPr>
            <a:spAutoFit/>
          </a:bodyPr>
          <a:lstStyle/>
          <a:p>
            <a:pPr algn="ctr">
              <a:spcBef>
                <a:spcPct val="50000"/>
              </a:spcBef>
            </a:pPr>
            <a:r>
              <a:rPr lang="en-US" sz="2800" b="0" u="sng"/>
              <a:t>Sperm head statistics*</a:t>
            </a:r>
          </a:p>
          <a:p>
            <a:pPr>
              <a:spcBef>
                <a:spcPct val="50000"/>
              </a:spcBef>
            </a:pPr>
            <a:r>
              <a:rPr lang="en-US" b="0"/>
              <a:t>		DNA:		3x10</a:t>
            </a:r>
            <a:r>
              <a:rPr lang="en-US" b="0" baseline="30000"/>
              <a:t>9</a:t>
            </a:r>
            <a:r>
              <a:rPr lang="en-US" b="0"/>
              <a:t> base pairs (haploid)</a:t>
            </a:r>
            <a:br>
              <a:rPr lang="en-US" b="0"/>
            </a:br>
            <a:r>
              <a:rPr lang="en-US" b="0"/>
              <a:t>		Length:	5-6 </a:t>
            </a:r>
            <a:r>
              <a:rPr lang="en-US" b="0">
                <a:sym typeface="Symbol" pitchFamily="18" charset="2"/>
              </a:rPr>
              <a:t></a:t>
            </a:r>
            <a:r>
              <a:rPr lang="en-US" b="0"/>
              <a:t>M</a:t>
            </a:r>
            <a:br>
              <a:rPr lang="en-US" b="0"/>
            </a:br>
            <a:r>
              <a:rPr lang="en-US" b="0"/>
              <a:t>		Width:		2.5-3.5 </a:t>
            </a:r>
            <a:r>
              <a:rPr lang="en-US" b="0">
                <a:sym typeface="Symbol" pitchFamily="18" charset="2"/>
              </a:rPr>
              <a:t></a:t>
            </a:r>
            <a:r>
              <a:rPr lang="en-US" b="0"/>
              <a:t>M</a:t>
            </a:r>
            <a:br>
              <a:rPr lang="en-US" b="0"/>
            </a:br>
            <a:r>
              <a:rPr lang="en-US" b="0"/>
              <a:t>		Volume:	40-50 </a:t>
            </a:r>
            <a:r>
              <a:rPr lang="en-US" b="0">
                <a:sym typeface="Symbol" pitchFamily="18" charset="2"/>
              </a:rPr>
              <a:t></a:t>
            </a:r>
            <a:r>
              <a:rPr lang="en-US" b="0" baseline="30000"/>
              <a:t>3</a:t>
            </a:r>
            <a:r>
              <a:rPr lang="en-US" b="0"/>
              <a:t> </a:t>
            </a:r>
          </a:p>
        </p:txBody>
      </p:sp>
      <p:sp>
        <p:nvSpPr>
          <p:cNvPr id="210948" name="Reference"/>
          <p:cNvSpPr txBox="1">
            <a:spLocks noChangeArrowheads="1"/>
          </p:cNvSpPr>
          <p:nvPr/>
        </p:nvSpPr>
        <p:spPr bwMode="auto">
          <a:xfrm>
            <a:off x="457200" y="6019800"/>
            <a:ext cx="8229600" cy="731838"/>
          </a:xfrm>
          <a:prstGeom prst="rect">
            <a:avLst/>
          </a:prstGeom>
          <a:noFill/>
          <a:ln w="9525">
            <a:noFill/>
            <a:miter lim="800000"/>
            <a:headEnd/>
            <a:tailEnd/>
          </a:ln>
        </p:spPr>
        <p:txBody>
          <a:bodyPr>
            <a:spAutoFit/>
          </a:bodyPr>
          <a:lstStyle/>
          <a:p>
            <a:pPr>
              <a:spcBef>
                <a:spcPct val="50000"/>
              </a:spcBef>
            </a:pPr>
            <a:r>
              <a:rPr lang="en-US" b="0"/>
              <a:t>*</a:t>
            </a:r>
            <a:r>
              <a:rPr lang="en-US" sz="1800" b="0"/>
              <a:t>Sheynkin, Y., 1998.  Understanding semen analysis.</a:t>
            </a:r>
            <a:br>
              <a:rPr lang="en-US" sz="1800" b="0"/>
            </a:br>
            <a:r>
              <a:rPr lang="en-US" sz="1800" b="0"/>
              <a:t>   </a:t>
            </a:r>
            <a:r>
              <a:rPr lang="en-US" sz="1800" b="0">
                <a:hlinkClick r:id="rId7"/>
              </a:rPr>
              <a:t>http://www.uhmc.sunysb.edu/urology/male_infertility/SEMEN_ANALYSIS.html</a:t>
            </a:r>
            <a:r>
              <a:rPr lang="en-US" sz="1800" b="0"/>
              <a:t>. </a:t>
            </a:r>
          </a:p>
        </p:txBody>
      </p:sp>
      <p:sp>
        <p:nvSpPr>
          <p:cNvPr id="399365" name="Pink arrow"/>
          <p:cNvSpPr>
            <a:spLocks noChangeShapeType="1"/>
          </p:cNvSpPr>
          <p:nvPr/>
        </p:nvSpPr>
        <p:spPr bwMode="auto">
          <a:xfrm flipH="1">
            <a:off x="5486400" y="5257800"/>
            <a:ext cx="1295400" cy="0"/>
          </a:xfrm>
          <a:prstGeom prst="line">
            <a:avLst/>
          </a:prstGeom>
          <a:noFill/>
          <a:ln w="38100">
            <a:solidFill>
              <a:srgbClr val="FF00FF"/>
            </a:solidFill>
            <a:round/>
            <a:headEnd/>
            <a:tailEnd type="triangle" w="med" len="med"/>
          </a:ln>
        </p:spPr>
        <p:txBody>
          <a:bodyPr/>
          <a:lstStyle/>
          <a:p>
            <a:endParaRPr lang="en-US"/>
          </a:p>
        </p:txBody>
      </p:sp>
      <p:sp>
        <p:nvSpPr>
          <p:cNvPr id="210950" name="Transit"/>
          <p:cNvSpPr txBox="1">
            <a:spLocks noChangeArrowheads="1"/>
          </p:cNvSpPr>
          <p:nvPr/>
        </p:nvSpPr>
        <p:spPr bwMode="auto">
          <a:xfrm>
            <a:off x="7624763" y="9366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399367" name="slide_204.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9" cstate="print"/>
          <a:srcRect/>
          <a:stretch>
            <a:fillRect/>
          </a:stretch>
        </p:blipFill>
        <p:spPr bwMode="auto">
          <a:xfrm>
            <a:off x="76200" y="0"/>
            <a:ext cx="304800" cy="304800"/>
          </a:xfrm>
          <a:prstGeom prst="rect">
            <a:avLst/>
          </a:prstGeom>
          <a:noFill/>
          <a:ln w="9525">
            <a:noFill/>
            <a:miter lim="800000"/>
            <a:headEnd/>
            <a:tailEnd/>
          </a:ln>
        </p:spPr>
      </p:pic>
    </p:spTree>
    <p:custDataLst>
      <p:tags r:id="rId1"/>
    </p:custDataLst>
  </p:cSld>
  <p:clrMapOvr>
    <a:masterClrMapping/>
  </p:clrMapOvr>
  <p:transition advClick="0" advTm="4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5960" fill="hold"/>
                                        <p:tgtEl>
                                          <p:spTgt spid="399367"/>
                                        </p:tgtEl>
                                      </p:cBhvr>
                                    </p:cmd>
                                  </p:childTnLst>
                                </p:cTn>
                              </p:par>
                              <p:par>
                                <p:cTn id="7" presetID="2" presetClass="entr" presetSubtype="2" fill="hold" grpId="0" nodeType="withEffect">
                                  <p:stCondLst>
                                    <p:cond delay="42000"/>
                                  </p:stCondLst>
                                  <p:childTnLst>
                                    <p:set>
                                      <p:cBhvr>
                                        <p:cTn id="8" dur="1" fill="hold">
                                          <p:stCondLst>
                                            <p:cond delay="0"/>
                                          </p:stCondLst>
                                        </p:cTn>
                                        <p:tgtEl>
                                          <p:spTgt spid="399365"/>
                                        </p:tgtEl>
                                        <p:attrNameLst>
                                          <p:attrName>style.visibility</p:attrName>
                                        </p:attrNameLst>
                                      </p:cBhvr>
                                      <p:to>
                                        <p:strVal val="visible"/>
                                      </p:to>
                                    </p:set>
                                    <p:anim calcmode="lin" valueType="num">
                                      <p:cBhvr additive="base">
                                        <p:cTn id="9" dur="500" fill="hold"/>
                                        <p:tgtEl>
                                          <p:spTgt spid="399365"/>
                                        </p:tgtEl>
                                        <p:attrNameLst>
                                          <p:attrName>ppt_x</p:attrName>
                                        </p:attrNameLst>
                                      </p:cBhvr>
                                      <p:tavLst>
                                        <p:tav tm="0">
                                          <p:val>
                                            <p:strVal val="1+#ppt_w/2"/>
                                          </p:val>
                                        </p:tav>
                                        <p:tav tm="100000">
                                          <p:val>
                                            <p:strVal val="#ppt_x"/>
                                          </p:val>
                                        </p:tav>
                                      </p:tavLst>
                                    </p:anim>
                                    <p:anim calcmode="lin" valueType="num">
                                      <p:cBhvr additive="base">
                                        <p:cTn id="10" dur="500" fill="hold"/>
                                        <p:tgtEl>
                                          <p:spTgt spid="3993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9024">
                <p:cTn id="11" fill="hold" display="0">
                  <p:stCondLst>
                    <p:cond delay="indefinite"/>
                  </p:stCondLst>
                  <p:endCondLst>
                    <p:cond evt="onPrev" delay="0">
                      <p:tgtEl>
                        <p:sldTgt/>
                      </p:tgtEl>
                    </p:cond>
                    <p:cond evt="onStopAudio" delay="0">
                      <p:tgtEl>
                        <p:sldTgt/>
                      </p:tgtEl>
                    </p:cond>
                  </p:endCondLst>
                </p:cTn>
                <p:tgtEl>
                  <p:spTgt spid="399367"/>
                </p:tgtEl>
              </p:cMediaNode>
            </p:audio>
          </p:childTnLst>
        </p:cTn>
      </p:par>
    </p:tnLst>
    <p:bldLst>
      <p:bldP spid="399365" grpId="0" animBg="1"/>
    </p:bld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1970" name="Mol. model"/>
          <p:cNvGrpSpPr>
            <a:grpSpLocks/>
          </p:cNvGrpSpPr>
          <p:nvPr/>
        </p:nvGrpSpPr>
        <p:grpSpPr bwMode="auto">
          <a:xfrm>
            <a:off x="1295400" y="985838"/>
            <a:ext cx="3200400" cy="4576762"/>
            <a:chOff x="1727" y="621"/>
            <a:chExt cx="2269" cy="3095"/>
          </a:xfrm>
        </p:grpSpPr>
        <p:pic>
          <p:nvPicPr>
            <p:cNvPr id="211988" name="Picture 2" descr="C:\Program Files\Amira-3.1.1\data\nucleosome files\AAA FINAL STRUCTURE\Animations\Picture Files\fig-6_w_unit_cell.jpg"/>
            <p:cNvPicPr>
              <a:picLocks noChangeAspect="1" noChangeArrowheads="1"/>
            </p:cNvPicPr>
            <p:nvPr/>
          </p:nvPicPr>
          <p:blipFill>
            <a:blip r:embed="rId6" cstate="print"/>
            <a:srcRect/>
            <a:stretch>
              <a:fillRect/>
            </a:stretch>
          </p:blipFill>
          <p:spPr bwMode="auto">
            <a:xfrm>
              <a:off x="1727" y="621"/>
              <a:ext cx="2269" cy="3095"/>
            </a:xfrm>
            <a:prstGeom prst="rect">
              <a:avLst/>
            </a:prstGeom>
            <a:noFill/>
            <a:ln w="9525">
              <a:noFill/>
              <a:miter lim="800000"/>
              <a:headEnd/>
              <a:tailEnd/>
            </a:ln>
          </p:spPr>
        </p:pic>
        <p:sp>
          <p:nvSpPr>
            <p:cNvPr id="211989" name="Text Box 3"/>
            <p:cNvSpPr txBox="1">
              <a:spLocks noChangeArrowheads="1"/>
            </p:cNvSpPr>
            <p:nvPr/>
          </p:nvSpPr>
          <p:spPr bwMode="auto">
            <a:xfrm>
              <a:off x="1747" y="1740"/>
              <a:ext cx="1094" cy="1536"/>
            </a:xfrm>
            <a:prstGeom prst="rect">
              <a:avLst/>
            </a:prstGeom>
            <a:noFill/>
            <a:ln w="25400">
              <a:solidFill>
                <a:srgbClr val="FF00FF"/>
              </a:solidFill>
              <a:miter lim="800000"/>
              <a:headEnd/>
              <a:tailEnd/>
            </a:ln>
          </p:spPr>
          <p:txBody>
            <a:bodyPr/>
            <a:lstStyle/>
            <a:p>
              <a:pPr>
                <a:spcBef>
                  <a:spcPct val="50000"/>
                </a:spcBef>
              </a:pPr>
              <a:endParaRPr lang="en-US" sz="2300" b="0" i="1"/>
            </a:p>
            <a:p>
              <a:pPr>
                <a:spcBef>
                  <a:spcPct val="50000"/>
                </a:spcBef>
              </a:pPr>
              <a:endParaRPr lang="en-US" sz="2300" b="0" i="1"/>
            </a:p>
            <a:p>
              <a:pPr>
                <a:spcBef>
                  <a:spcPct val="50000"/>
                </a:spcBef>
              </a:pPr>
              <a:endParaRPr lang="en-US" sz="2300" b="0" i="1"/>
            </a:p>
            <a:p>
              <a:pPr>
                <a:spcBef>
                  <a:spcPct val="50000"/>
                </a:spcBef>
              </a:pPr>
              <a:endParaRPr lang="en-US" sz="2300" b="0" i="1"/>
            </a:p>
            <a:p>
              <a:pPr>
                <a:spcBef>
                  <a:spcPct val="50000"/>
                </a:spcBef>
              </a:pPr>
              <a:endParaRPr lang="en-US" sz="2300" b="0" i="1"/>
            </a:p>
          </p:txBody>
        </p:sp>
      </p:grpSp>
      <p:pic>
        <p:nvPicPr>
          <p:cNvPr id="211971" name="Picture 6" descr="C:\Program Files\Amira-3.1.1\data\nucleosome files\AAA FINAL STRUCTURE\Animations\Picture Files\complete-cropped.jpg"/>
          <p:cNvPicPr>
            <a:picLocks noChangeAspect="1" noChangeArrowheads="1"/>
          </p:cNvPicPr>
          <p:nvPr/>
        </p:nvPicPr>
        <p:blipFill>
          <a:blip r:embed="rId7" cstate="print"/>
          <a:srcRect/>
          <a:stretch>
            <a:fillRect/>
          </a:stretch>
        </p:blipFill>
        <p:spPr bwMode="auto">
          <a:xfrm>
            <a:off x="6205538" y="762000"/>
            <a:ext cx="957262" cy="5086350"/>
          </a:xfrm>
          <a:prstGeom prst="rect">
            <a:avLst/>
          </a:prstGeom>
          <a:noFill/>
          <a:ln w="9525">
            <a:noFill/>
            <a:miter lim="800000"/>
            <a:headEnd/>
            <a:tailEnd/>
          </a:ln>
        </p:spPr>
      </p:pic>
      <p:grpSp>
        <p:nvGrpSpPr>
          <p:cNvPr id="3" name="26.5 Ang"/>
          <p:cNvGrpSpPr>
            <a:grpSpLocks/>
          </p:cNvGrpSpPr>
          <p:nvPr/>
        </p:nvGrpSpPr>
        <p:grpSpPr bwMode="auto">
          <a:xfrm>
            <a:off x="333375" y="2667000"/>
            <a:ext cx="838200" cy="2257425"/>
            <a:chOff x="210" y="1872"/>
            <a:chExt cx="528" cy="1020"/>
          </a:xfrm>
        </p:grpSpPr>
        <p:sp>
          <p:nvSpPr>
            <p:cNvPr id="211985" name="Text Box 7"/>
            <p:cNvSpPr txBox="1">
              <a:spLocks noChangeArrowheads="1"/>
            </p:cNvSpPr>
            <p:nvPr/>
          </p:nvSpPr>
          <p:spPr bwMode="auto">
            <a:xfrm>
              <a:off x="210" y="2265"/>
              <a:ext cx="528" cy="166"/>
            </a:xfrm>
            <a:prstGeom prst="rect">
              <a:avLst/>
            </a:prstGeom>
            <a:noFill/>
            <a:ln w="9525">
              <a:noFill/>
              <a:miter lim="800000"/>
              <a:headEnd/>
              <a:tailEnd/>
            </a:ln>
          </p:spPr>
          <p:txBody>
            <a:bodyPr>
              <a:spAutoFit/>
            </a:bodyPr>
            <a:lstStyle/>
            <a:p>
              <a:pPr>
                <a:spcBef>
                  <a:spcPct val="50000"/>
                </a:spcBef>
              </a:pPr>
              <a:r>
                <a:rPr lang="en-US" sz="1800"/>
                <a:t>26.5 Å</a:t>
              </a:r>
            </a:p>
          </p:txBody>
        </p:sp>
        <p:sp>
          <p:nvSpPr>
            <p:cNvPr id="211986" name="Line 8"/>
            <p:cNvSpPr>
              <a:spLocks noChangeShapeType="1"/>
            </p:cNvSpPr>
            <p:nvPr/>
          </p:nvSpPr>
          <p:spPr bwMode="auto">
            <a:xfrm flipV="1">
              <a:off x="459" y="1872"/>
              <a:ext cx="0" cy="336"/>
            </a:xfrm>
            <a:prstGeom prst="line">
              <a:avLst/>
            </a:prstGeom>
            <a:noFill/>
            <a:ln w="9525">
              <a:solidFill>
                <a:schemeClr val="tx1"/>
              </a:solidFill>
              <a:round/>
              <a:headEnd/>
              <a:tailEnd type="triangle" w="med" len="med"/>
            </a:ln>
          </p:spPr>
          <p:txBody>
            <a:bodyPr/>
            <a:lstStyle/>
            <a:p>
              <a:endParaRPr lang="en-US"/>
            </a:p>
          </p:txBody>
        </p:sp>
        <p:sp>
          <p:nvSpPr>
            <p:cNvPr id="211987" name="Line 9"/>
            <p:cNvSpPr>
              <a:spLocks noChangeShapeType="1"/>
            </p:cNvSpPr>
            <p:nvPr/>
          </p:nvSpPr>
          <p:spPr bwMode="auto">
            <a:xfrm>
              <a:off x="453" y="2556"/>
              <a:ext cx="0" cy="336"/>
            </a:xfrm>
            <a:prstGeom prst="line">
              <a:avLst/>
            </a:prstGeom>
            <a:noFill/>
            <a:ln w="9525">
              <a:solidFill>
                <a:schemeClr val="tx1"/>
              </a:solidFill>
              <a:round/>
              <a:headEnd/>
              <a:tailEnd type="triangle" w="med" len="med"/>
            </a:ln>
          </p:spPr>
          <p:txBody>
            <a:bodyPr/>
            <a:lstStyle/>
            <a:p>
              <a:endParaRPr lang="en-US"/>
            </a:p>
          </p:txBody>
        </p:sp>
      </p:grpSp>
      <p:grpSp>
        <p:nvGrpSpPr>
          <p:cNvPr id="4" name="18.0 Ang"/>
          <p:cNvGrpSpPr>
            <a:grpSpLocks/>
          </p:cNvGrpSpPr>
          <p:nvPr/>
        </p:nvGrpSpPr>
        <p:grpSpPr bwMode="auto">
          <a:xfrm>
            <a:off x="1309688" y="5576888"/>
            <a:ext cx="1585912" cy="366712"/>
            <a:chOff x="816" y="3513"/>
            <a:chExt cx="999" cy="231"/>
          </a:xfrm>
        </p:grpSpPr>
        <p:sp>
          <p:nvSpPr>
            <p:cNvPr id="211982" name="Text Box 11"/>
            <p:cNvSpPr txBox="1">
              <a:spLocks noChangeArrowheads="1"/>
            </p:cNvSpPr>
            <p:nvPr/>
          </p:nvSpPr>
          <p:spPr bwMode="auto">
            <a:xfrm>
              <a:off x="1008" y="3513"/>
              <a:ext cx="624" cy="231"/>
            </a:xfrm>
            <a:prstGeom prst="rect">
              <a:avLst/>
            </a:prstGeom>
            <a:noFill/>
            <a:ln w="9525">
              <a:noFill/>
              <a:miter lim="800000"/>
              <a:headEnd/>
              <a:tailEnd/>
            </a:ln>
          </p:spPr>
          <p:txBody>
            <a:bodyPr>
              <a:spAutoFit/>
            </a:bodyPr>
            <a:lstStyle/>
            <a:p>
              <a:pPr algn="ctr">
                <a:spcBef>
                  <a:spcPct val="50000"/>
                </a:spcBef>
              </a:pPr>
              <a:r>
                <a:rPr lang="en-US" sz="1800"/>
                <a:t>18.0 Å</a:t>
              </a:r>
              <a:endParaRPr lang="en-US" b="0"/>
            </a:p>
          </p:txBody>
        </p:sp>
        <p:sp>
          <p:nvSpPr>
            <p:cNvPr id="211983" name="Line 12"/>
            <p:cNvSpPr>
              <a:spLocks noChangeShapeType="1"/>
            </p:cNvSpPr>
            <p:nvPr/>
          </p:nvSpPr>
          <p:spPr bwMode="auto">
            <a:xfrm>
              <a:off x="1575" y="3630"/>
              <a:ext cx="240" cy="0"/>
            </a:xfrm>
            <a:prstGeom prst="line">
              <a:avLst/>
            </a:prstGeom>
            <a:noFill/>
            <a:ln w="9525">
              <a:solidFill>
                <a:schemeClr val="tx1"/>
              </a:solidFill>
              <a:round/>
              <a:headEnd/>
              <a:tailEnd type="triangle" w="med" len="med"/>
            </a:ln>
          </p:spPr>
          <p:txBody>
            <a:bodyPr/>
            <a:lstStyle/>
            <a:p>
              <a:endParaRPr lang="en-US"/>
            </a:p>
          </p:txBody>
        </p:sp>
        <p:sp>
          <p:nvSpPr>
            <p:cNvPr id="211984" name="Line 13"/>
            <p:cNvSpPr>
              <a:spLocks noChangeShapeType="1"/>
            </p:cNvSpPr>
            <p:nvPr/>
          </p:nvSpPr>
          <p:spPr bwMode="auto">
            <a:xfrm flipH="1">
              <a:off x="816" y="3630"/>
              <a:ext cx="240" cy="0"/>
            </a:xfrm>
            <a:prstGeom prst="line">
              <a:avLst/>
            </a:prstGeom>
            <a:noFill/>
            <a:ln w="9525">
              <a:solidFill>
                <a:schemeClr val="tx1"/>
              </a:solidFill>
              <a:round/>
              <a:headEnd/>
              <a:tailEnd type="triangle" w="med" len="med"/>
            </a:ln>
          </p:spPr>
          <p:txBody>
            <a:bodyPr/>
            <a:lstStyle/>
            <a:p>
              <a:endParaRPr lang="en-US"/>
            </a:p>
          </p:txBody>
        </p:sp>
      </p:grpSp>
      <p:sp>
        <p:nvSpPr>
          <p:cNvPr id="211974" name="Text Box 15"/>
          <p:cNvSpPr txBox="1">
            <a:spLocks noChangeArrowheads="1"/>
          </p:cNvSpPr>
          <p:nvPr/>
        </p:nvSpPr>
        <p:spPr bwMode="auto">
          <a:xfrm>
            <a:off x="7315200" y="3048000"/>
            <a:ext cx="838200" cy="457200"/>
          </a:xfrm>
          <a:prstGeom prst="rect">
            <a:avLst/>
          </a:prstGeom>
          <a:noFill/>
          <a:ln w="9525">
            <a:noFill/>
            <a:miter lim="800000"/>
            <a:headEnd/>
            <a:tailEnd/>
          </a:ln>
        </p:spPr>
        <p:txBody>
          <a:bodyPr>
            <a:spAutoFit/>
          </a:bodyPr>
          <a:lstStyle/>
          <a:p>
            <a:pPr>
              <a:spcBef>
                <a:spcPct val="50000"/>
              </a:spcBef>
            </a:pPr>
            <a:endParaRPr lang="en-US" b="0"/>
          </a:p>
        </p:txBody>
      </p:sp>
      <p:grpSp>
        <p:nvGrpSpPr>
          <p:cNvPr id="5" name="205.7 Ang"/>
          <p:cNvGrpSpPr>
            <a:grpSpLocks/>
          </p:cNvGrpSpPr>
          <p:nvPr/>
        </p:nvGrpSpPr>
        <p:grpSpPr bwMode="auto">
          <a:xfrm>
            <a:off x="7315200" y="914400"/>
            <a:ext cx="1066800" cy="4800600"/>
            <a:chOff x="4608" y="576"/>
            <a:chExt cx="672" cy="3024"/>
          </a:xfrm>
        </p:grpSpPr>
        <p:sp>
          <p:nvSpPr>
            <p:cNvPr id="211979" name="Text Box 18"/>
            <p:cNvSpPr txBox="1">
              <a:spLocks noChangeArrowheads="1"/>
            </p:cNvSpPr>
            <p:nvPr/>
          </p:nvSpPr>
          <p:spPr bwMode="auto">
            <a:xfrm>
              <a:off x="4608" y="1980"/>
              <a:ext cx="672" cy="231"/>
            </a:xfrm>
            <a:prstGeom prst="rect">
              <a:avLst/>
            </a:prstGeom>
            <a:noFill/>
            <a:ln w="9525">
              <a:noFill/>
              <a:miter lim="800000"/>
              <a:headEnd/>
              <a:tailEnd/>
            </a:ln>
          </p:spPr>
          <p:txBody>
            <a:bodyPr>
              <a:spAutoFit/>
            </a:bodyPr>
            <a:lstStyle/>
            <a:p>
              <a:pPr algn="ctr">
                <a:spcBef>
                  <a:spcPct val="50000"/>
                </a:spcBef>
              </a:pPr>
              <a:r>
                <a:rPr lang="en-US" sz="1800"/>
                <a:t>205.7 Å</a:t>
              </a:r>
              <a:endParaRPr lang="en-US" b="0"/>
            </a:p>
          </p:txBody>
        </p:sp>
        <p:sp>
          <p:nvSpPr>
            <p:cNvPr id="211980" name="Line 19"/>
            <p:cNvSpPr>
              <a:spLocks noChangeShapeType="1"/>
            </p:cNvSpPr>
            <p:nvPr/>
          </p:nvSpPr>
          <p:spPr bwMode="auto">
            <a:xfrm flipV="1">
              <a:off x="4944" y="576"/>
              <a:ext cx="0" cy="1152"/>
            </a:xfrm>
            <a:prstGeom prst="line">
              <a:avLst/>
            </a:prstGeom>
            <a:noFill/>
            <a:ln w="9525">
              <a:solidFill>
                <a:schemeClr val="tx1"/>
              </a:solidFill>
              <a:round/>
              <a:headEnd/>
              <a:tailEnd type="triangle" w="med" len="med"/>
            </a:ln>
          </p:spPr>
          <p:txBody>
            <a:bodyPr/>
            <a:lstStyle/>
            <a:p>
              <a:endParaRPr lang="en-US"/>
            </a:p>
          </p:txBody>
        </p:sp>
        <p:sp>
          <p:nvSpPr>
            <p:cNvPr id="211981" name="Line 20"/>
            <p:cNvSpPr>
              <a:spLocks noChangeShapeType="1"/>
            </p:cNvSpPr>
            <p:nvPr/>
          </p:nvSpPr>
          <p:spPr bwMode="auto">
            <a:xfrm>
              <a:off x="4944" y="2448"/>
              <a:ext cx="0" cy="1152"/>
            </a:xfrm>
            <a:prstGeom prst="line">
              <a:avLst/>
            </a:prstGeom>
            <a:noFill/>
            <a:ln w="9525">
              <a:solidFill>
                <a:schemeClr val="tx1"/>
              </a:solidFill>
              <a:round/>
              <a:headEnd/>
              <a:tailEnd type="triangle" w="med" len="med"/>
            </a:ln>
          </p:spPr>
          <p:txBody>
            <a:bodyPr/>
            <a:lstStyle/>
            <a:p>
              <a:endParaRPr lang="en-US"/>
            </a:p>
          </p:txBody>
        </p:sp>
      </p:grpSp>
      <p:sp>
        <p:nvSpPr>
          <p:cNvPr id="401430" name="Vol calc"/>
          <p:cNvSpPr txBox="1">
            <a:spLocks noChangeArrowheads="1"/>
          </p:cNvSpPr>
          <p:nvPr/>
        </p:nvSpPr>
        <p:spPr bwMode="auto">
          <a:xfrm>
            <a:off x="3276600" y="6146800"/>
            <a:ext cx="5562600" cy="406400"/>
          </a:xfrm>
          <a:prstGeom prst="rect">
            <a:avLst/>
          </a:prstGeom>
          <a:noFill/>
          <a:ln w="9525">
            <a:solidFill>
              <a:schemeClr val="tx1"/>
            </a:solidFill>
            <a:miter lim="800000"/>
            <a:headEnd/>
            <a:tailEnd/>
          </a:ln>
        </p:spPr>
        <p:txBody>
          <a:bodyPr>
            <a:spAutoFit/>
          </a:bodyPr>
          <a:lstStyle/>
          <a:p>
            <a:pPr>
              <a:spcBef>
                <a:spcPct val="50000"/>
              </a:spcBef>
            </a:pPr>
            <a:r>
              <a:rPr lang="en-US" sz="2000"/>
              <a:t>Vol = 26.5 x 18 x 205.74  = 98,138 Å</a:t>
            </a:r>
            <a:r>
              <a:rPr lang="en-US" sz="2000" baseline="30000"/>
              <a:t>3</a:t>
            </a:r>
            <a:r>
              <a:rPr lang="en-US" sz="2000"/>
              <a:t> </a:t>
            </a:r>
            <a:r>
              <a:rPr lang="en-US" sz="2000">
                <a:sym typeface="Symbol" pitchFamily="18" charset="2"/>
              </a:rPr>
              <a:t></a:t>
            </a:r>
            <a:r>
              <a:rPr lang="en-US" sz="2000"/>
              <a:t>  100 m</a:t>
            </a:r>
            <a:r>
              <a:rPr lang="en-US" sz="2000">
                <a:sym typeface="Symbol" pitchFamily="18" charset="2"/>
              </a:rPr>
              <a:t></a:t>
            </a:r>
            <a:r>
              <a:rPr lang="en-US" sz="2000" baseline="30000"/>
              <a:t>3</a:t>
            </a:r>
            <a:r>
              <a:rPr lang="en-US" sz="2000"/>
              <a:t> </a:t>
            </a:r>
          </a:p>
        </p:txBody>
      </p:sp>
      <p:sp>
        <p:nvSpPr>
          <p:cNvPr id="211977" name="Transit"/>
          <p:cNvSpPr txBox="1">
            <a:spLocks noChangeArrowheads="1"/>
          </p:cNvSpPr>
          <p:nvPr/>
        </p:nvSpPr>
        <p:spPr bwMode="auto">
          <a:xfrm>
            <a:off x="85725" y="9366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401433" name="slide_205.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9" cstate="print"/>
          <a:srcRect/>
          <a:stretch>
            <a:fillRect/>
          </a:stretch>
        </p:blipFill>
        <p:spPr bwMode="auto">
          <a:xfrm>
            <a:off x="8796338" y="0"/>
            <a:ext cx="304800" cy="304800"/>
          </a:xfrm>
          <a:prstGeom prst="rect">
            <a:avLst/>
          </a:prstGeom>
          <a:noFill/>
          <a:ln w="9525">
            <a:noFill/>
            <a:miter lim="800000"/>
            <a:headEnd/>
            <a:tailEnd/>
          </a:ln>
        </p:spPr>
      </p:pic>
    </p:spTree>
    <p:custDataLst>
      <p:tags r:id="rId1"/>
    </p:custDataLst>
  </p:cSld>
  <p:clrMapOvr>
    <a:masterClrMapping/>
  </p:clrMapOvr>
  <p:transition advClick="0" advTm="2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01433"/>
                                        </p:tgtEl>
                                      </p:cBhvr>
                                    </p:cmd>
                                  </p:childTnLst>
                                </p:cTn>
                              </p:par>
                              <p:par>
                                <p:cTn id="7" presetID="2" presetClass="entr" presetSubtype="8" fill="hold" nodeType="withEffect">
                                  <p:stCondLst>
                                    <p:cond delay="6000"/>
                                  </p:stCondLst>
                                  <p:childTnLst>
                                    <p:set>
                                      <p:cBhvr>
                                        <p:cTn id="8" dur="1" fill="hold">
                                          <p:stCondLst>
                                            <p:cond delay="0"/>
                                          </p:stCondLst>
                                        </p:cTn>
                                        <p:tgtEl>
                                          <p:spTgt spid="3"/>
                                        </p:tgtEl>
                                        <p:attrNameLst>
                                          <p:attrName>style.visibility</p:attrName>
                                        </p:attrNameLst>
                                      </p:cBhvr>
                                      <p:to>
                                        <p:strVal val="visible"/>
                                      </p:to>
                                    </p:set>
                                    <p:anim calcmode="lin" valueType="num">
                                      <p:cBhvr additive="base">
                                        <p:cTn id="9" dur="500" fill="hold"/>
                                        <p:tgtEl>
                                          <p:spTgt spid="3"/>
                                        </p:tgtEl>
                                        <p:attrNameLst>
                                          <p:attrName>ppt_x</p:attrName>
                                        </p:attrNameLst>
                                      </p:cBhvr>
                                      <p:tavLst>
                                        <p:tav tm="0">
                                          <p:val>
                                            <p:strVal val="0-#ppt_w/2"/>
                                          </p:val>
                                        </p:tav>
                                        <p:tav tm="100000">
                                          <p:val>
                                            <p:strVal val="#ppt_x"/>
                                          </p:val>
                                        </p:tav>
                                      </p:tavLst>
                                    </p:anim>
                                    <p:anim calcmode="lin" valueType="num">
                                      <p:cBhvr additive="base">
                                        <p:cTn id="10" dur="500" fill="hold"/>
                                        <p:tgtEl>
                                          <p:spTgt spid="3"/>
                                        </p:tgtEl>
                                        <p:attrNameLst>
                                          <p:attrName>ppt_y</p:attrName>
                                        </p:attrNameLst>
                                      </p:cBhvr>
                                      <p:tavLst>
                                        <p:tav tm="0">
                                          <p:val>
                                            <p:strVal val="#ppt_y"/>
                                          </p:val>
                                        </p:tav>
                                        <p:tav tm="100000">
                                          <p:val>
                                            <p:strVal val="#ppt_y"/>
                                          </p:val>
                                        </p:tav>
                                      </p:tavLst>
                                    </p:anim>
                                  </p:childTnLst>
                                </p:cTn>
                              </p:par>
                            </p:childTnLst>
                          </p:cTn>
                        </p:par>
                        <p:par>
                          <p:cTn id="11" fill="hold">
                            <p:stCondLst>
                              <p:cond delay="6500"/>
                            </p:stCondLst>
                            <p:childTnLst>
                              <p:par>
                                <p:cTn id="12" presetID="2" presetClass="entr" presetSubtype="8" fill="hold" nodeType="afterEffect">
                                  <p:stCondLst>
                                    <p:cond delay="300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0-#ppt_w/2"/>
                                          </p:val>
                                        </p:tav>
                                        <p:tav tm="100000">
                                          <p:val>
                                            <p:strVal val="#ppt_x"/>
                                          </p:val>
                                        </p:tav>
                                      </p:tavLst>
                                    </p:anim>
                                    <p:anim calcmode="lin" valueType="num">
                                      <p:cBhvr additive="base">
                                        <p:cTn id="15" dur="500" fill="hold"/>
                                        <p:tgtEl>
                                          <p:spTgt spid="4"/>
                                        </p:tgtEl>
                                        <p:attrNameLst>
                                          <p:attrName>ppt_y</p:attrName>
                                        </p:attrNameLst>
                                      </p:cBhvr>
                                      <p:tavLst>
                                        <p:tav tm="0">
                                          <p:val>
                                            <p:strVal val="#ppt_y"/>
                                          </p:val>
                                        </p:tav>
                                        <p:tav tm="100000">
                                          <p:val>
                                            <p:strVal val="#ppt_y"/>
                                          </p:val>
                                        </p:tav>
                                      </p:tavLst>
                                    </p:anim>
                                  </p:childTnLst>
                                </p:cTn>
                              </p:par>
                            </p:childTnLst>
                          </p:cTn>
                        </p:par>
                        <p:par>
                          <p:cTn id="16" fill="hold">
                            <p:stCondLst>
                              <p:cond delay="10000"/>
                            </p:stCondLst>
                            <p:childTnLst>
                              <p:par>
                                <p:cTn id="17" presetID="2" presetClass="entr" presetSubtype="2" fill="hold" nodeType="afterEffect">
                                  <p:stCondLst>
                                    <p:cond delay="30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13500"/>
                            </p:stCondLst>
                            <p:childTnLst>
                              <p:par>
                                <p:cTn id="22" presetID="2" presetClass="entr" presetSubtype="2" fill="hold" grpId="0" nodeType="afterEffect">
                                  <p:stCondLst>
                                    <p:cond delay="4000"/>
                                  </p:stCondLst>
                                  <p:childTnLst>
                                    <p:set>
                                      <p:cBhvr>
                                        <p:cTn id="23" dur="1" fill="hold">
                                          <p:stCondLst>
                                            <p:cond delay="0"/>
                                          </p:stCondLst>
                                        </p:cTn>
                                        <p:tgtEl>
                                          <p:spTgt spid="401430"/>
                                        </p:tgtEl>
                                        <p:attrNameLst>
                                          <p:attrName>style.visibility</p:attrName>
                                        </p:attrNameLst>
                                      </p:cBhvr>
                                      <p:to>
                                        <p:strVal val="visible"/>
                                      </p:to>
                                    </p:set>
                                    <p:anim calcmode="lin" valueType="num">
                                      <p:cBhvr additive="base">
                                        <p:cTn id="24" dur="500" fill="hold"/>
                                        <p:tgtEl>
                                          <p:spTgt spid="401430"/>
                                        </p:tgtEl>
                                        <p:attrNameLst>
                                          <p:attrName>ppt_x</p:attrName>
                                        </p:attrNameLst>
                                      </p:cBhvr>
                                      <p:tavLst>
                                        <p:tav tm="0">
                                          <p:val>
                                            <p:strVal val="1+#ppt_w/2"/>
                                          </p:val>
                                        </p:tav>
                                        <p:tav tm="100000">
                                          <p:val>
                                            <p:strVal val="#ppt_x"/>
                                          </p:val>
                                        </p:tav>
                                      </p:tavLst>
                                    </p:anim>
                                    <p:anim calcmode="lin" valueType="num">
                                      <p:cBhvr additive="base">
                                        <p:cTn id="25" dur="500" fill="hold"/>
                                        <p:tgtEl>
                                          <p:spTgt spid="4014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p:cTn id="26" fill="hold" display="0">
                  <p:stCondLst>
                    <p:cond delay="indefinite"/>
                  </p:stCondLst>
                  <p:endCondLst>
                    <p:cond evt="onPrev" delay="0">
                      <p:tgtEl>
                        <p:sldTgt/>
                      </p:tgtEl>
                    </p:cond>
                    <p:cond evt="onStopAudio" delay="0">
                      <p:tgtEl>
                        <p:sldTgt/>
                      </p:tgtEl>
                    </p:cond>
                  </p:endCondLst>
                </p:cTn>
                <p:tgtEl>
                  <p:spTgt spid="401433"/>
                </p:tgtEl>
              </p:cMediaNode>
            </p:audio>
          </p:childTnLst>
        </p:cTn>
      </p:par>
    </p:tnLst>
    <p:bldLst>
      <p:bldP spid="401430" grpId="0" animBg="1" autoUpdateAnimBg="0"/>
    </p:bld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994" name="Prot-DNA" descr="C:\Program Files\Amira-3.1.1\data\nucleosome files\AAA FINAL STRUCTURE\Animations\Picture Files\complete-NO_NUM.jpg"/>
          <p:cNvPicPr>
            <a:picLocks noChangeAspect="1" noChangeArrowheads="1"/>
          </p:cNvPicPr>
          <p:nvPr/>
        </p:nvPicPr>
        <p:blipFill>
          <a:blip r:embed="rId6" cstate="print"/>
          <a:srcRect/>
          <a:stretch>
            <a:fillRect/>
          </a:stretch>
        </p:blipFill>
        <p:spPr bwMode="auto">
          <a:xfrm>
            <a:off x="61913" y="19050"/>
            <a:ext cx="2743200" cy="6819900"/>
          </a:xfrm>
          <a:prstGeom prst="rect">
            <a:avLst/>
          </a:prstGeom>
          <a:noFill/>
          <a:ln w="9525">
            <a:noFill/>
            <a:miter lim="800000"/>
            <a:headEnd/>
            <a:tailEnd/>
          </a:ln>
        </p:spPr>
      </p:pic>
      <p:pic>
        <p:nvPicPr>
          <p:cNvPr id="400389" name="Residue #s" descr="C:\Program Files\Amira-3.1.1\data\nucleosome files\AAA FINAL STRUCTURE\Animations\Picture Files\complete-residue-num.jpg"/>
          <p:cNvPicPr>
            <a:picLocks noChangeAspect="1" noChangeArrowheads="1"/>
          </p:cNvPicPr>
          <p:nvPr/>
        </p:nvPicPr>
        <p:blipFill>
          <a:blip r:embed="rId7" cstate="print"/>
          <a:srcRect/>
          <a:stretch>
            <a:fillRect/>
          </a:stretch>
        </p:blipFill>
        <p:spPr bwMode="auto">
          <a:xfrm>
            <a:off x="63500" y="19050"/>
            <a:ext cx="2743200" cy="6819900"/>
          </a:xfrm>
          <a:prstGeom prst="rect">
            <a:avLst/>
          </a:prstGeom>
          <a:noFill/>
          <a:ln w="9525">
            <a:noFill/>
            <a:miter lim="800000"/>
            <a:headEnd/>
            <a:tailEnd/>
          </a:ln>
        </p:spPr>
      </p:pic>
      <p:sp>
        <p:nvSpPr>
          <p:cNvPr id="400390" name="DNA, sperm cell"/>
          <p:cNvSpPr txBox="1">
            <a:spLocks noChangeArrowheads="1"/>
          </p:cNvSpPr>
          <p:nvPr/>
        </p:nvSpPr>
        <p:spPr bwMode="auto">
          <a:xfrm>
            <a:off x="3352800" y="1050925"/>
            <a:ext cx="5105400" cy="396875"/>
          </a:xfrm>
          <a:prstGeom prst="rect">
            <a:avLst/>
          </a:prstGeom>
          <a:noFill/>
          <a:ln w="9525">
            <a:noFill/>
            <a:miter lim="800000"/>
            <a:headEnd/>
            <a:tailEnd/>
          </a:ln>
        </p:spPr>
        <p:txBody>
          <a:bodyPr>
            <a:spAutoFit/>
          </a:bodyPr>
          <a:lstStyle/>
          <a:p>
            <a:pPr>
              <a:spcBef>
                <a:spcPct val="50000"/>
              </a:spcBef>
            </a:pPr>
            <a:r>
              <a:rPr lang="en-US" sz="2000"/>
              <a:t>DNA, sperm cell (total):  3x10</a:t>
            </a:r>
            <a:r>
              <a:rPr lang="en-US" sz="2000" baseline="30000"/>
              <a:t>9</a:t>
            </a:r>
            <a:r>
              <a:rPr lang="en-US" sz="2000"/>
              <a:t> base pairs</a:t>
            </a:r>
          </a:p>
        </p:txBody>
      </p:sp>
      <p:sp>
        <p:nvSpPr>
          <p:cNvPr id="400391" name="DNA, unit cell"/>
          <p:cNvSpPr txBox="1">
            <a:spLocks noChangeArrowheads="1"/>
          </p:cNvSpPr>
          <p:nvPr/>
        </p:nvSpPr>
        <p:spPr bwMode="auto">
          <a:xfrm>
            <a:off x="3352800" y="2041525"/>
            <a:ext cx="5105400" cy="396875"/>
          </a:xfrm>
          <a:prstGeom prst="rect">
            <a:avLst/>
          </a:prstGeom>
          <a:noFill/>
          <a:ln w="9525">
            <a:noFill/>
            <a:miter lim="800000"/>
            <a:headEnd/>
            <a:tailEnd/>
          </a:ln>
        </p:spPr>
        <p:txBody>
          <a:bodyPr>
            <a:spAutoFit/>
          </a:bodyPr>
          <a:lstStyle/>
          <a:p>
            <a:pPr>
              <a:spcBef>
                <a:spcPct val="50000"/>
              </a:spcBef>
            </a:pPr>
            <a:r>
              <a:rPr lang="en-US" sz="2000"/>
              <a:t>DNA, unit cell:		59 base pairs</a:t>
            </a:r>
          </a:p>
        </p:txBody>
      </p:sp>
      <p:sp>
        <p:nvSpPr>
          <p:cNvPr id="400392" name="Total #"/>
          <p:cNvSpPr txBox="1">
            <a:spLocks noChangeArrowheads="1"/>
          </p:cNvSpPr>
          <p:nvPr/>
        </p:nvSpPr>
        <p:spPr bwMode="auto">
          <a:xfrm>
            <a:off x="3352800" y="3032125"/>
            <a:ext cx="5105400" cy="396875"/>
          </a:xfrm>
          <a:prstGeom prst="rect">
            <a:avLst/>
          </a:prstGeom>
          <a:noFill/>
          <a:ln w="9525">
            <a:noFill/>
            <a:miter lim="800000"/>
            <a:headEnd/>
            <a:tailEnd/>
          </a:ln>
        </p:spPr>
        <p:txBody>
          <a:bodyPr>
            <a:spAutoFit/>
          </a:bodyPr>
          <a:lstStyle/>
          <a:p>
            <a:pPr>
              <a:spcBef>
                <a:spcPct val="50000"/>
              </a:spcBef>
            </a:pPr>
            <a:r>
              <a:rPr lang="en-US" sz="2000"/>
              <a:t>Total # of unit cells:	3x10</a:t>
            </a:r>
            <a:r>
              <a:rPr lang="en-US" sz="2000" baseline="30000"/>
              <a:t>9 </a:t>
            </a:r>
            <a:r>
              <a:rPr lang="en-US" sz="2000"/>
              <a:t>/ 59 </a:t>
            </a:r>
            <a:r>
              <a:rPr lang="en-US" sz="2000">
                <a:sym typeface="Symbol" pitchFamily="18" charset="2"/>
              </a:rPr>
              <a:t> 50</a:t>
            </a:r>
            <a:r>
              <a:rPr lang="en-US" sz="2000"/>
              <a:t>x10</a:t>
            </a:r>
            <a:r>
              <a:rPr lang="en-US" sz="2000" baseline="30000"/>
              <a:t>6</a:t>
            </a:r>
            <a:r>
              <a:rPr lang="en-US" sz="2000"/>
              <a:t> </a:t>
            </a:r>
          </a:p>
        </p:txBody>
      </p:sp>
      <p:sp>
        <p:nvSpPr>
          <p:cNvPr id="400393" name="DNA vol"/>
          <p:cNvSpPr txBox="1">
            <a:spLocks noChangeArrowheads="1"/>
          </p:cNvSpPr>
          <p:nvPr/>
        </p:nvSpPr>
        <p:spPr bwMode="auto">
          <a:xfrm>
            <a:off x="3352800" y="4022725"/>
            <a:ext cx="5105400" cy="701675"/>
          </a:xfrm>
          <a:prstGeom prst="rect">
            <a:avLst/>
          </a:prstGeom>
          <a:noFill/>
          <a:ln w="9525">
            <a:noFill/>
            <a:miter lim="800000"/>
            <a:headEnd/>
            <a:tailEnd/>
          </a:ln>
        </p:spPr>
        <p:txBody>
          <a:bodyPr>
            <a:spAutoFit/>
          </a:bodyPr>
          <a:lstStyle/>
          <a:p>
            <a:pPr>
              <a:spcBef>
                <a:spcPct val="50000"/>
              </a:spcBef>
            </a:pPr>
            <a:r>
              <a:rPr lang="en-US" sz="2000"/>
              <a:t>Volume, sperm DNA:	</a:t>
            </a:r>
            <a:r>
              <a:rPr lang="en-US" sz="2000">
                <a:sym typeface="Symbol" pitchFamily="18" charset="2"/>
              </a:rPr>
              <a:t>50</a:t>
            </a:r>
            <a:r>
              <a:rPr lang="en-US" sz="2000"/>
              <a:t>x10</a:t>
            </a:r>
            <a:r>
              <a:rPr lang="en-US" sz="2000" baseline="30000"/>
              <a:t>6</a:t>
            </a:r>
            <a:r>
              <a:rPr lang="en-US" sz="2000"/>
              <a:t> x 100 m</a:t>
            </a:r>
            <a:r>
              <a:rPr lang="en-US" sz="2000">
                <a:sym typeface="Symbol" pitchFamily="18" charset="2"/>
              </a:rPr>
              <a:t></a:t>
            </a:r>
            <a:r>
              <a:rPr lang="en-US" sz="2000" baseline="30000"/>
              <a:t>3</a:t>
            </a:r>
            <a:r>
              <a:rPr lang="en-US" sz="2000"/>
              <a:t> =</a:t>
            </a:r>
            <a:br>
              <a:rPr lang="en-US" sz="2000"/>
            </a:br>
            <a:r>
              <a:rPr lang="en-US" sz="2000"/>
              <a:t>			5000 m</a:t>
            </a:r>
            <a:r>
              <a:rPr lang="en-US" sz="2000">
                <a:sym typeface="Symbol" pitchFamily="18" charset="2"/>
              </a:rPr>
              <a:t></a:t>
            </a:r>
            <a:r>
              <a:rPr lang="en-US" sz="2000" baseline="30000"/>
              <a:t>3 </a:t>
            </a:r>
            <a:r>
              <a:rPr lang="en-US" sz="2000"/>
              <a:t>= </a:t>
            </a:r>
            <a:r>
              <a:rPr lang="en-US" sz="2000">
                <a:solidFill>
                  <a:srgbClr val="FF0000"/>
                </a:solidFill>
              </a:rPr>
              <a:t>5 </a:t>
            </a:r>
            <a:r>
              <a:rPr lang="en-US" sz="2000">
                <a:solidFill>
                  <a:srgbClr val="FF0000"/>
                </a:solidFill>
                <a:sym typeface="Symbol" pitchFamily="18" charset="2"/>
              </a:rPr>
              <a:t></a:t>
            </a:r>
            <a:r>
              <a:rPr lang="en-US" sz="2000" baseline="30000">
                <a:solidFill>
                  <a:srgbClr val="FF0000"/>
                </a:solidFill>
              </a:rPr>
              <a:t>3</a:t>
            </a:r>
            <a:r>
              <a:rPr lang="en-US" sz="2000"/>
              <a:t> </a:t>
            </a:r>
          </a:p>
        </p:txBody>
      </p:sp>
      <p:sp>
        <p:nvSpPr>
          <p:cNvPr id="400394" name="Sperm vol"/>
          <p:cNvSpPr txBox="1">
            <a:spLocks noChangeArrowheads="1"/>
          </p:cNvSpPr>
          <p:nvPr/>
        </p:nvSpPr>
        <p:spPr bwMode="auto">
          <a:xfrm>
            <a:off x="3352800" y="5029200"/>
            <a:ext cx="5105400" cy="396875"/>
          </a:xfrm>
          <a:prstGeom prst="rect">
            <a:avLst/>
          </a:prstGeom>
          <a:noFill/>
          <a:ln w="9525">
            <a:noFill/>
            <a:miter lim="800000"/>
            <a:headEnd/>
            <a:tailEnd/>
          </a:ln>
        </p:spPr>
        <p:txBody>
          <a:bodyPr>
            <a:spAutoFit/>
          </a:bodyPr>
          <a:lstStyle/>
          <a:p>
            <a:pPr>
              <a:spcBef>
                <a:spcPct val="50000"/>
              </a:spcBef>
            </a:pPr>
            <a:r>
              <a:rPr lang="en-US" sz="2000"/>
              <a:t>Volume, sperm head:	40-</a:t>
            </a:r>
            <a:r>
              <a:rPr lang="en-US" sz="2000">
                <a:sym typeface="Symbol" pitchFamily="18" charset="2"/>
              </a:rPr>
              <a:t>50</a:t>
            </a:r>
            <a:r>
              <a:rPr lang="en-US" sz="2000"/>
              <a:t> </a:t>
            </a:r>
            <a:r>
              <a:rPr lang="en-US" sz="2000">
                <a:sym typeface="Symbol" pitchFamily="18" charset="2"/>
              </a:rPr>
              <a:t></a:t>
            </a:r>
            <a:r>
              <a:rPr lang="en-US" sz="2000" baseline="30000"/>
              <a:t>3</a:t>
            </a:r>
            <a:endParaRPr lang="en-US" sz="2000"/>
          </a:p>
        </p:txBody>
      </p:sp>
      <p:sp>
        <p:nvSpPr>
          <p:cNvPr id="213001" name="Transit"/>
          <p:cNvSpPr txBox="1">
            <a:spLocks noChangeArrowheads="1"/>
          </p:cNvSpPr>
          <p:nvPr/>
        </p:nvSpPr>
        <p:spPr bwMode="auto">
          <a:xfrm>
            <a:off x="7653338"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400396" name="slide_206.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9" cstate="print"/>
          <a:srcRect/>
          <a:stretch>
            <a:fillRect/>
          </a:stretch>
        </p:blipFill>
        <p:spPr bwMode="auto">
          <a:xfrm>
            <a:off x="8763000" y="838200"/>
            <a:ext cx="304800" cy="304800"/>
          </a:xfrm>
          <a:prstGeom prst="rect">
            <a:avLst/>
          </a:prstGeom>
          <a:noFill/>
          <a:ln w="9525">
            <a:noFill/>
            <a:miter lim="800000"/>
            <a:headEnd/>
            <a:tailEnd/>
          </a:ln>
        </p:spPr>
      </p:pic>
    </p:spTree>
    <p:custDataLst>
      <p:tags r:id="rId1"/>
    </p:custDataLst>
  </p:cSld>
  <p:clrMapOvr>
    <a:masterClrMapping/>
  </p:clrMapOvr>
  <p:transition advClick="0" advTm="4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00396"/>
                                        </p:tgtEl>
                                      </p:cBhvr>
                                    </p:cmd>
                                  </p:childTnLst>
                                </p:cTn>
                              </p:par>
                              <p:par>
                                <p:cTn id="7" presetID="2" presetClass="entr" presetSubtype="8" fill="hold" grpId="0" nodeType="withEffect">
                                  <p:stCondLst>
                                    <p:cond delay="3000"/>
                                  </p:stCondLst>
                                  <p:childTnLst>
                                    <p:set>
                                      <p:cBhvr>
                                        <p:cTn id="8" dur="1" fill="hold">
                                          <p:stCondLst>
                                            <p:cond delay="0"/>
                                          </p:stCondLst>
                                        </p:cTn>
                                        <p:tgtEl>
                                          <p:spTgt spid="400390"/>
                                        </p:tgtEl>
                                        <p:attrNameLst>
                                          <p:attrName>style.visibility</p:attrName>
                                        </p:attrNameLst>
                                      </p:cBhvr>
                                      <p:to>
                                        <p:strVal val="visible"/>
                                      </p:to>
                                    </p:set>
                                    <p:anim calcmode="lin" valueType="num">
                                      <p:cBhvr additive="base">
                                        <p:cTn id="9" dur="500" fill="hold"/>
                                        <p:tgtEl>
                                          <p:spTgt spid="400390"/>
                                        </p:tgtEl>
                                        <p:attrNameLst>
                                          <p:attrName>ppt_x</p:attrName>
                                        </p:attrNameLst>
                                      </p:cBhvr>
                                      <p:tavLst>
                                        <p:tav tm="0">
                                          <p:val>
                                            <p:strVal val="0-#ppt_w/2"/>
                                          </p:val>
                                        </p:tav>
                                        <p:tav tm="100000">
                                          <p:val>
                                            <p:strVal val="#ppt_x"/>
                                          </p:val>
                                        </p:tav>
                                      </p:tavLst>
                                    </p:anim>
                                    <p:anim calcmode="lin" valueType="num">
                                      <p:cBhvr additive="base">
                                        <p:cTn id="10" dur="500" fill="hold"/>
                                        <p:tgtEl>
                                          <p:spTgt spid="400390"/>
                                        </p:tgtEl>
                                        <p:attrNameLst>
                                          <p:attrName>ppt_y</p:attrName>
                                        </p:attrNameLst>
                                      </p:cBhvr>
                                      <p:tavLst>
                                        <p:tav tm="0">
                                          <p:val>
                                            <p:strVal val="#ppt_y"/>
                                          </p:val>
                                        </p:tav>
                                        <p:tav tm="100000">
                                          <p:val>
                                            <p:strVal val="#ppt_y"/>
                                          </p:val>
                                        </p:tav>
                                      </p:tavLst>
                                    </p:anim>
                                  </p:childTnLst>
                                </p:cTn>
                              </p:par>
                            </p:childTnLst>
                          </p:cTn>
                        </p:par>
                        <p:par>
                          <p:cTn id="11" fill="hold">
                            <p:stCondLst>
                              <p:cond delay="3500"/>
                            </p:stCondLst>
                            <p:childTnLst>
                              <p:par>
                                <p:cTn id="12" presetID="2" presetClass="entr" presetSubtype="8" fill="hold" grpId="0" nodeType="afterEffect">
                                  <p:stCondLst>
                                    <p:cond delay="4000"/>
                                  </p:stCondLst>
                                  <p:childTnLst>
                                    <p:set>
                                      <p:cBhvr>
                                        <p:cTn id="13" dur="1" fill="hold">
                                          <p:stCondLst>
                                            <p:cond delay="0"/>
                                          </p:stCondLst>
                                        </p:cTn>
                                        <p:tgtEl>
                                          <p:spTgt spid="400391"/>
                                        </p:tgtEl>
                                        <p:attrNameLst>
                                          <p:attrName>style.visibility</p:attrName>
                                        </p:attrNameLst>
                                      </p:cBhvr>
                                      <p:to>
                                        <p:strVal val="visible"/>
                                      </p:to>
                                    </p:set>
                                    <p:anim calcmode="lin" valueType="num">
                                      <p:cBhvr additive="base">
                                        <p:cTn id="14" dur="500" fill="hold"/>
                                        <p:tgtEl>
                                          <p:spTgt spid="400391"/>
                                        </p:tgtEl>
                                        <p:attrNameLst>
                                          <p:attrName>ppt_x</p:attrName>
                                        </p:attrNameLst>
                                      </p:cBhvr>
                                      <p:tavLst>
                                        <p:tav tm="0">
                                          <p:val>
                                            <p:strVal val="0-#ppt_w/2"/>
                                          </p:val>
                                        </p:tav>
                                        <p:tav tm="100000">
                                          <p:val>
                                            <p:strVal val="#ppt_x"/>
                                          </p:val>
                                        </p:tav>
                                      </p:tavLst>
                                    </p:anim>
                                    <p:anim calcmode="lin" valueType="num">
                                      <p:cBhvr additive="base">
                                        <p:cTn id="15" dur="500" fill="hold"/>
                                        <p:tgtEl>
                                          <p:spTgt spid="400391"/>
                                        </p:tgtEl>
                                        <p:attrNameLst>
                                          <p:attrName>ppt_y</p:attrName>
                                        </p:attrNameLst>
                                      </p:cBhvr>
                                      <p:tavLst>
                                        <p:tav tm="0">
                                          <p:val>
                                            <p:strVal val="#ppt_y"/>
                                          </p:val>
                                        </p:tav>
                                        <p:tav tm="100000">
                                          <p:val>
                                            <p:strVal val="#ppt_y"/>
                                          </p:val>
                                        </p:tav>
                                      </p:tavLst>
                                    </p:anim>
                                  </p:childTnLst>
                                </p:cTn>
                              </p:par>
                            </p:childTnLst>
                          </p:cTn>
                        </p:par>
                        <p:par>
                          <p:cTn id="16" fill="hold">
                            <p:stCondLst>
                              <p:cond delay="8000"/>
                            </p:stCondLst>
                            <p:childTnLst>
                              <p:par>
                                <p:cTn id="17" presetID="9" presetClass="entr" presetSubtype="0" fill="hold" nodeType="afterEffect">
                                  <p:stCondLst>
                                    <p:cond delay="0"/>
                                  </p:stCondLst>
                                  <p:childTnLst>
                                    <p:set>
                                      <p:cBhvr>
                                        <p:cTn id="18" dur="1" fill="hold">
                                          <p:stCondLst>
                                            <p:cond delay="0"/>
                                          </p:stCondLst>
                                        </p:cTn>
                                        <p:tgtEl>
                                          <p:spTgt spid="400389"/>
                                        </p:tgtEl>
                                        <p:attrNameLst>
                                          <p:attrName>style.visibility</p:attrName>
                                        </p:attrNameLst>
                                      </p:cBhvr>
                                      <p:to>
                                        <p:strVal val="visible"/>
                                      </p:to>
                                    </p:set>
                                    <p:animEffect transition="in" filter="dissolve">
                                      <p:cBhvr>
                                        <p:cTn id="19" dur="500"/>
                                        <p:tgtEl>
                                          <p:spTgt spid="400389"/>
                                        </p:tgtEl>
                                      </p:cBhvr>
                                    </p:animEffect>
                                  </p:childTnLst>
                                </p:cTn>
                              </p:par>
                            </p:childTnLst>
                          </p:cTn>
                        </p:par>
                        <p:par>
                          <p:cTn id="20" fill="hold">
                            <p:stCondLst>
                              <p:cond delay="8500"/>
                            </p:stCondLst>
                            <p:childTnLst>
                              <p:par>
                                <p:cTn id="21" presetID="2" presetClass="entr" presetSubtype="8" fill="hold" grpId="0" nodeType="afterEffect">
                                  <p:stCondLst>
                                    <p:cond delay="4000"/>
                                  </p:stCondLst>
                                  <p:childTnLst>
                                    <p:set>
                                      <p:cBhvr>
                                        <p:cTn id="22" dur="1" fill="hold">
                                          <p:stCondLst>
                                            <p:cond delay="0"/>
                                          </p:stCondLst>
                                        </p:cTn>
                                        <p:tgtEl>
                                          <p:spTgt spid="400392"/>
                                        </p:tgtEl>
                                        <p:attrNameLst>
                                          <p:attrName>style.visibility</p:attrName>
                                        </p:attrNameLst>
                                      </p:cBhvr>
                                      <p:to>
                                        <p:strVal val="visible"/>
                                      </p:to>
                                    </p:set>
                                    <p:anim calcmode="lin" valueType="num">
                                      <p:cBhvr additive="base">
                                        <p:cTn id="23" dur="500" fill="hold"/>
                                        <p:tgtEl>
                                          <p:spTgt spid="400392"/>
                                        </p:tgtEl>
                                        <p:attrNameLst>
                                          <p:attrName>ppt_x</p:attrName>
                                        </p:attrNameLst>
                                      </p:cBhvr>
                                      <p:tavLst>
                                        <p:tav tm="0">
                                          <p:val>
                                            <p:strVal val="0-#ppt_w/2"/>
                                          </p:val>
                                        </p:tav>
                                        <p:tav tm="100000">
                                          <p:val>
                                            <p:strVal val="#ppt_x"/>
                                          </p:val>
                                        </p:tav>
                                      </p:tavLst>
                                    </p:anim>
                                    <p:anim calcmode="lin" valueType="num">
                                      <p:cBhvr additive="base">
                                        <p:cTn id="24" dur="500" fill="hold"/>
                                        <p:tgtEl>
                                          <p:spTgt spid="400392"/>
                                        </p:tgtEl>
                                        <p:attrNameLst>
                                          <p:attrName>ppt_y</p:attrName>
                                        </p:attrNameLst>
                                      </p:cBhvr>
                                      <p:tavLst>
                                        <p:tav tm="0">
                                          <p:val>
                                            <p:strVal val="#ppt_y"/>
                                          </p:val>
                                        </p:tav>
                                        <p:tav tm="100000">
                                          <p:val>
                                            <p:strVal val="#ppt_y"/>
                                          </p:val>
                                        </p:tav>
                                      </p:tavLst>
                                    </p:anim>
                                  </p:childTnLst>
                                </p:cTn>
                              </p:par>
                            </p:childTnLst>
                          </p:cTn>
                        </p:par>
                        <p:par>
                          <p:cTn id="25" fill="hold">
                            <p:stCondLst>
                              <p:cond delay="13000"/>
                            </p:stCondLst>
                            <p:childTnLst>
                              <p:par>
                                <p:cTn id="26" presetID="2" presetClass="entr" presetSubtype="8" fill="hold" grpId="0" nodeType="afterEffect">
                                  <p:stCondLst>
                                    <p:cond delay="10000"/>
                                  </p:stCondLst>
                                  <p:childTnLst>
                                    <p:set>
                                      <p:cBhvr>
                                        <p:cTn id="27" dur="1" fill="hold">
                                          <p:stCondLst>
                                            <p:cond delay="0"/>
                                          </p:stCondLst>
                                        </p:cTn>
                                        <p:tgtEl>
                                          <p:spTgt spid="400393"/>
                                        </p:tgtEl>
                                        <p:attrNameLst>
                                          <p:attrName>style.visibility</p:attrName>
                                        </p:attrNameLst>
                                      </p:cBhvr>
                                      <p:to>
                                        <p:strVal val="visible"/>
                                      </p:to>
                                    </p:set>
                                    <p:anim calcmode="lin" valueType="num">
                                      <p:cBhvr additive="base">
                                        <p:cTn id="28" dur="500" fill="hold"/>
                                        <p:tgtEl>
                                          <p:spTgt spid="400393"/>
                                        </p:tgtEl>
                                        <p:attrNameLst>
                                          <p:attrName>ppt_x</p:attrName>
                                        </p:attrNameLst>
                                      </p:cBhvr>
                                      <p:tavLst>
                                        <p:tav tm="0">
                                          <p:val>
                                            <p:strVal val="0-#ppt_w/2"/>
                                          </p:val>
                                        </p:tav>
                                        <p:tav tm="100000">
                                          <p:val>
                                            <p:strVal val="#ppt_x"/>
                                          </p:val>
                                        </p:tav>
                                      </p:tavLst>
                                    </p:anim>
                                    <p:anim calcmode="lin" valueType="num">
                                      <p:cBhvr additive="base">
                                        <p:cTn id="29" dur="500" fill="hold"/>
                                        <p:tgtEl>
                                          <p:spTgt spid="400393"/>
                                        </p:tgtEl>
                                        <p:attrNameLst>
                                          <p:attrName>ppt_y</p:attrName>
                                        </p:attrNameLst>
                                      </p:cBhvr>
                                      <p:tavLst>
                                        <p:tav tm="0">
                                          <p:val>
                                            <p:strVal val="#ppt_y"/>
                                          </p:val>
                                        </p:tav>
                                        <p:tav tm="100000">
                                          <p:val>
                                            <p:strVal val="#ppt_y"/>
                                          </p:val>
                                        </p:tav>
                                      </p:tavLst>
                                    </p:anim>
                                  </p:childTnLst>
                                </p:cTn>
                              </p:par>
                            </p:childTnLst>
                          </p:cTn>
                        </p:par>
                        <p:par>
                          <p:cTn id="30" fill="hold">
                            <p:stCondLst>
                              <p:cond delay="23500"/>
                            </p:stCondLst>
                            <p:childTnLst>
                              <p:par>
                                <p:cTn id="31" presetID="2" presetClass="entr" presetSubtype="8" fill="hold" grpId="0" nodeType="afterEffect">
                                  <p:stCondLst>
                                    <p:cond delay="13000"/>
                                  </p:stCondLst>
                                  <p:childTnLst>
                                    <p:set>
                                      <p:cBhvr>
                                        <p:cTn id="32" dur="1" fill="hold">
                                          <p:stCondLst>
                                            <p:cond delay="0"/>
                                          </p:stCondLst>
                                        </p:cTn>
                                        <p:tgtEl>
                                          <p:spTgt spid="400394"/>
                                        </p:tgtEl>
                                        <p:attrNameLst>
                                          <p:attrName>style.visibility</p:attrName>
                                        </p:attrNameLst>
                                      </p:cBhvr>
                                      <p:to>
                                        <p:strVal val="visible"/>
                                      </p:to>
                                    </p:set>
                                    <p:anim calcmode="lin" valueType="num">
                                      <p:cBhvr additive="base">
                                        <p:cTn id="33" dur="500" fill="hold"/>
                                        <p:tgtEl>
                                          <p:spTgt spid="400394"/>
                                        </p:tgtEl>
                                        <p:attrNameLst>
                                          <p:attrName>ppt_x</p:attrName>
                                        </p:attrNameLst>
                                      </p:cBhvr>
                                      <p:tavLst>
                                        <p:tav tm="0">
                                          <p:val>
                                            <p:strVal val="0-#ppt_w/2"/>
                                          </p:val>
                                        </p:tav>
                                        <p:tav tm="100000">
                                          <p:val>
                                            <p:strVal val="#ppt_x"/>
                                          </p:val>
                                        </p:tav>
                                      </p:tavLst>
                                    </p:anim>
                                    <p:anim calcmode="lin" valueType="num">
                                      <p:cBhvr additive="base">
                                        <p:cTn id="34" dur="500" fill="hold"/>
                                        <p:tgtEl>
                                          <p:spTgt spid="4003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95122">
                <p:cTn id="35" fill="hold" display="0">
                  <p:stCondLst>
                    <p:cond delay="indefinite"/>
                  </p:stCondLst>
                  <p:endCondLst>
                    <p:cond evt="onPrev" delay="0">
                      <p:tgtEl>
                        <p:sldTgt/>
                      </p:tgtEl>
                    </p:cond>
                    <p:cond evt="onStopAudio" delay="0">
                      <p:tgtEl>
                        <p:sldTgt/>
                      </p:tgtEl>
                    </p:cond>
                  </p:endCondLst>
                </p:cTn>
                <p:tgtEl>
                  <p:spTgt spid="400396"/>
                </p:tgtEl>
              </p:cMediaNode>
            </p:audio>
          </p:childTnLst>
        </p:cTn>
      </p:par>
    </p:tnLst>
    <p:bldLst>
      <p:bldP spid="400390" grpId="0" autoUpdateAnimBg="0"/>
      <p:bldP spid="400391" grpId="0" autoUpdateAnimBg="0"/>
      <p:bldP spid="400392" grpId="0" autoUpdateAnimBg="0"/>
      <p:bldP spid="400393" grpId="0" autoUpdateAnimBg="0"/>
      <p:bldP spid="400394" grpId="0" autoUpdateAnimBg="0"/>
    </p:bld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ChangeArrowheads="1"/>
          </p:cNvSpPr>
          <p:nvPr>
            <p:ph type="title" idx="4294967295"/>
          </p:nvPr>
        </p:nvSpPr>
        <p:spPr>
          <a:xfrm>
            <a:off x="685800" y="2667000"/>
            <a:ext cx="7772400" cy="1143000"/>
          </a:xfrm>
        </p:spPr>
        <p:txBody>
          <a:bodyPr/>
          <a:lstStyle/>
          <a:p>
            <a:pPr eaLnBrk="1" hangingPunct="1"/>
            <a:r>
              <a:rPr lang="en-US"/>
              <a:t>SUMMARY AND CONCLUSIONS</a:t>
            </a:r>
          </a:p>
        </p:txBody>
      </p:sp>
      <p:sp>
        <p:nvSpPr>
          <p:cNvPr id="214019" name="Text Box 3"/>
          <p:cNvSpPr txBox="1">
            <a:spLocks noChangeArrowheads="1"/>
          </p:cNvSpPr>
          <p:nvPr/>
        </p:nvSpPr>
        <p:spPr bwMode="auto">
          <a:xfrm>
            <a:off x="7653338"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404484" name="slide_207.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53" fill="hold"/>
                                        <p:tgtEl>
                                          <p:spTgt spid="40448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1951">
                <p:cTn id="7" fill="hold" display="0">
                  <p:stCondLst>
                    <p:cond delay="indefinite"/>
                  </p:stCondLst>
                  <p:endCondLst>
                    <p:cond evt="onNext" delay="0">
                      <p:tgtEl>
                        <p:sldTgt/>
                      </p:tgtEl>
                    </p:cond>
                    <p:cond evt="onPrev" delay="0">
                      <p:tgtEl>
                        <p:sldTgt/>
                      </p:tgtEl>
                    </p:cond>
                    <p:cond evt="onStopAudio" delay="0">
                      <p:tgtEl>
                        <p:sldTgt/>
                      </p:tgtEl>
                    </p:cond>
                  </p:endCondLst>
                </p:cTn>
                <p:tgtEl>
                  <p:spTgt spid="404484"/>
                </p:tgtEl>
              </p:cMediaNode>
            </p:audio>
          </p:childTnLst>
        </p:cTn>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1650" name="nucleosome_zoom-in.avi">
            <a:hlinkClick r:id="" action="ppaction://media"/>
          </p:cNvPr>
          <p:cNvPicPr>
            <a:picLocks noChangeAspect="1" noChangeArrowheads="1"/>
          </p:cNvPicPr>
          <p:nvPr>
            <a:vide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1943100" y="661988"/>
            <a:ext cx="5257800" cy="5534025"/>
          </a:xfrm>
          <a:prstGeom prst="rect">
            <a:avLst/>
          </a:prstGeom>
          <a:noFill/>
          <a:ln w="9525">
            <a:solidFill>
              <a:schemeClr val="tx1"/>
            </a:solidFill>
            <a:miter lim="800000"/>
            <a:headEnd/>
            <a:tailEnd/>
          </a:ln>
        </p:spPr>
      </p:pic>
      <p:sp>
        <p:nvSpPr>
          <p:cNvPr id="215043" name="Text Box 3"/>
          <p:cNvSpPr txBox="1">
            <a:spLocks noChangeArrowheads="1"/>
          </p:cNvSpPr>
          <p:nvPr/>
        </p:nvSpPr>
        <p:spPr bwMode="auto">
          <a:xfrm>
            <a:off x="7653338"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pic>
        <p:nvPicPr>
          <p:cNvPr id="411652" name="slide_208.wav">
            <a:hlinkClick r:id="" action="ppaction://media"/>
          </p:cNvPr>
          <p:cNvPicPr>
            <a:picLocks noChangeAspect="1" noChangeArrowheads="1"/>
          </p:cNvPicPr>
          <p:nvPr>
            <a:audioFile r:link="rId5"/>
            <p:extLst>
              <p:ext uri="{DAA4B4D4-6D71-4841-9C94-3DE7FCFB9230}">
                <p14:media xmlns:p14="http://schemas.microsoft.com/office/powerpoint/2010/main" r:link="rId4"/>
              </p:ext>
            </p:extLst>
          </p:nvPr>
        </p:nvPicPr>
        <p:blipFill>
          <a:blip r:embed="rId10"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21" fill="hold"/>
                                        <p:tgtEl>
                                          <p:spTgt spid="411652"/>
                                        </p:tgtEl>
                                      </p:cBhvr>
                                    </p:cmd>
                                  </p:childTnLst>
                                </p:cTn>
                              </p:par>
                              <p:par>
                                <p:cTn id="7" presetID="1" presetClass="mediacall" presetSubtype="0" fill="hold" nodeType="withEffect">
                                  <p:stCondLst>
                                    <p:cond delay="2000"/>
                                  </p:stCondLst>
                                  <p:childTnLst>
                                    <p:cmd type="call" cmd="playFrom(0.0)">
                                      <p:cBhvr>
                                        <p:cTn id="8" dur="1266" fill="hold"/>
                                        <p:tgtEl>
                                          <p:spTgt spid="41165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0244">
                <p:cTn id="9" fill="hold" display="0">
                  <p:stCondLst>
                    <p:cond delay="indefinite"/>
                  </p:stCondLst>
                  <p:endCondLst>
                    <p:cond evt="onPrev" delay="0">
                      <p:tgtEl>
                        <p:sldTgt/>
                      </p:tgtEl>
                    </p:cond>
                    <p:cond evt="onStopAudio" delay="0">
                      <p:tgtEl>
                        <p:sldTgt/>
                      </p:tgtEl>
                    </p:cond>
                  </p:endCondLst>
                </p:cTn>
                <p:tgtEl>
                  <p:spTgt spid="411652"/>
                </p:tgtEl>
              </p:cMediaNode>
            </p:audio>
            <p:video>
              <p:cMediaNode>
                <p:cTn id="10" fill="hold" display="0">
                  <p:stCondLst>
                    <p:cond delay="indefinite"/>
                  </p:stCondLst>
                  <p:endCondLst>
                    <p:cond evt="onPrev" delay="0">
                      <p:tgtEl>
                        <p:sldTgt/>
                      </p:tgtEl>
                    </p:cond>
                  </p:endCondLst>
                </p:cTn>
                <p:tgtEl>
                  <p:spTgt spid="411650"/>
                </p:tgtEl>
              </p:cMediaNode>
            </p:video>
            <p:seq concurrent="1" nextAc="seek">
              <p:cTn id="11" restart="whenNotActive" fill="hold" evtFilter="cancelBubble" nodeType="interactiveSeq">
                <p:stCondLst>
                  <p:cond evt="onClick" delay="0">
                    <p:tgtEl>
                      <p:spTgt spid="411650"/>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411650"/>
                                        </p:tgtEl>
                                      </p:cBhvr>
                                    </p:cmd>
                                  </p:childTnLst>
                                </p:cTn>
                              </p:par>
                            </p:childTnLst>
                          </p:cTn>
                        </p:par>
                      </p:childTnLst>
                    </p:cTn>
                  </p:par>
                </p:childTnLst>
              </p:cTn>
              <p:nextCondLst>
                <p:cond evt="onClick" delay="0">
                  <p:tgtEl>
                    <p:spTgt spid="411650"/>
                  </p:tgtEl>
                </p:cond>
              </p:nextCondLst>
            </p:seq>
          </p:childTnLst>
        </p:cTn>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6066" name="Picture 2" descr="C:\Program Files\Amira-3.1.1\data\nucleosome files\AAA FINAL STRUCTURE\Animations\Picture Files\nucleosome_zoom-label.tif"/>
          <p:cNvPicPr>
            <a:picLocks noChangeAspect="1" noChangeArrowheads="1"/>
          </p:cNvPicPr>
          <p:nvPr/>
        </p:nvPicPr>
        <p:blipFill>
          <a:blip r:embed="rId6" cstate="print"/>
          <a:srcRect/>
          <a:stretch>
            <a:fillRect/>
          </a:stretch>
        </p:blipFill>
        <p:spPr bwMode="auto">
          <a:xfrm>
            <a:off x="1943100" y="661988"/>
            <a:ext cx="5257800" cy="5534025"/>
          </a:xfrm>
          <a:prstGeom prst="rect">
            <a:avLst/>
          </a:prstGeom>
          <a:noFill/>
          <a:ln w="9525">
            <a:solidFill>
              <a:schemeClr val="tx1"/>
            </a:solidFill>
            <a:miter lim="800000"/>
            <a:headEnd/>
            <a:tailEnd/>
          </a:ln>
        </p:spPr>
      </p:pic>
      <p:grpSp>
        <p:nvGrpSpPr>
          <p:cNvPr id="2" name="Group 9"/>
          <p:cNvGrpSpPr>
            <a:grpSpLocks/>
          </p:cNvGrpSpPr>
          <p:nvPr/>
        </p:nvGrpSpPr>
        <p:grpSpPr bwMode="auto">
          <a:xfrm>
            <a:off x="2011363" y="1401763"/>
            <a:ext cx="4984750" cy="3046412"/>
            <a:chOff x="1267" y="883"/>
            <a:chExt cx="3140" cy="1919"/>
          </a:xfrm>
        </p:grpSpPr>
        <p:sp>
          <p:nvSpPr>
            <p:cNvPr id="216070" name="Text Box 3"/>
            <p:cNvSpPr txBox="1">
              <a:spLocks noChangeArrowheads="1"/>
            </p:cNvSpPr>
            <p:nvPr/>
          </p:nvSpPr>
          <p:spPr bwMode="auto">
            <a:xfrm>
              <a:off x="1267" y="883"/>
              <a:ext cx="173" cy="173"/>
            </a:xfrm>
            <a:prstGeom prst="rect">
              <a:avLst/>
            </a:prstGeom>
            <a:noFill/>
            <a:ln w="38100">
              <a:solidFill>
                <a:srgbClr val="FF00FF"/>
              </a:solidFill>
              <a:miter lim="800000"/>
              <a:headEnd/>
              <a:tailEnd/>
            </a:ln>
          </p:spPr>
          <p:txBody>
            <a:bodyPr/>
            <a:lstStyle/>
            <a:p>
              <a:pPr>
                <a:spcBef>
                  <a:spcPct val="50000"/>
                </a:spcBef>
              </a:pPr>
              <a:r>
                <a:rPr lang="en-US" b="0"/>
                <a:t> </a:t>
              </a:r>
            </a:p>
          </p:txBody>
        </p:sp>
        <p:sp>
          <p:nvSpPr>
            <p:cNvPr id="216071" name="Text Box 4"/>
            <p:cNvSpPr txBox="1">
              <a:spLocks noChangeArrowheads="1"/>
            </p:cNvSpPr>
            <p:nvPr/>
          </p:nvSpPr>
          <p:spPr bwMode="auto">
            <a:xfrm>
              <a:off x="1432" y="1017"/>
              <a:ext cx="230" cy="230"/>
            </a:xfrm>
            <a:prstGeom prst="rect">
              <a:avLst/>
            </a:prstGeom>
            <a:noFill/>
            <a:ln w="38100">
              <a:solidFill>
                <a:srgbClr val="FF00FF"/>
              </a:solidFill>
              <a:miter lim="800000"/>
              <a:headEnd/>
              <a:tailEnd/>
            </a:ln>
          </p:spPr>
          <p:txBody>
            <a:bodyPr/>
            <a:lstStyle/>
            <a:p>
              <a:pPr>
                <a:spcBef>
                  <a:spcPct val="50000"/>
                </a:spcBef>
              </a:pPr>
              <a:r>
                <a:rPr lang="en-US" b="0"/>
                <a:t> </a:t>
              </a:r>
            </a:p>
          </p:txBody>
        </p:sp>
        <p:sp>
          <p:nvSpPr>
            <p:cNvPr id="216072" name="Text Box 5"/>
            <p:cNvSpPr txBox="1">
              <a:spLocks noChangeAspect="1" noChangeArrowheads="1"/>
            </p:cNvSpPr>
            <p:nvPr/>
          </p:nvSpPr>
          <p:spPr bwMode="auto">
            <a:xfrm>
              <a:off x="1575" y="1680"/>
              <a:ext cx="345" cy="297"/>
            </a:xfrm>
            <a:prstGeom prst="rect">
              <a:avLst/>
            </a:prstGeom>
            <a:noFill/>
            <a:ln w="38100">
              <a:solidFill>
                <a:srgbClr val="FF00FF"/>
              </a:solidFill>
              <a:miter lim="800000"/>
              <a:headEnd/>
              <a:tailEnd/>
            </a:ln>
          </p:spPr>
          <p:txBody>
            <a:bodyPr/>
            <a:lstStyle/>
            <a:p>
              <a:pPr>
                <a:spcBef>
                  <a:spcPct val="50000"/>
                </a:spcBef>
              </a:pPr>
              <a:r>
                <a:rPr lang="en-US" b="0"/>
                <a:t> </a:t>
              </a:r>
            </a:p>
          </p:txBody>
        </p:sp>
        <p:sp>
          <p:nvSpPr>
            <p:cNvPr id="216073" name="Text Box 6"/>
            <p:cNvSpPr txBox="1">
              <a:spLocks noChangeAspect="1" noChangeArrowheads="1"/>
            </p:cNvSpPr>
            <p:nvPr/>
          </p:nvSpPr>
          <p:spPr bwMode="auto">
            <a:xfrm>
              <a:off x="2400" y="1968"/>
              <a:ext cx="528" cy="345"/>
            </a:xfrm>
            <a:prstGeom prst="rect">
              <a:avLst/>
            </a:prstGeom>
            <a:noFill/>
            <a:ln w="38100">
              <a:solidFill>
                <a:srgbClr val="FF00FF"/>
              </a:solidFill>
              <a:miter lim="800000"/>
              <a:headEnd/>
              <a:tailEnd/>
            </a:ln>
          </p:spPr>
          <p:txBody>
            <a:bodyPr/>
            <a:lstStyle/>
            <a:p>
              <a:pPr>
                <a:spcBef>
                  <a:spcPct val="50000"/>
                </a:spcBef>
              </a:pPr>
              <a:r>
                <a:rPr lang="en-US" b="0"/>
                <a:t> </a:t>
              </a:r>
            </a:p>
          </p:txBody>
        </p:sp>
        <p:sp>
          <p:nvSpPr>
            <p:cNvPr id="216074" name="Text Box 7"/>
            <p:cNvSpPr txBox="1">
              <a:spLocks noChangeAspect="1" noChangeArrowheads="1"/>
            </p:cNvSpPr>
            <p:nvPr/>
          </p:nvSpPr>
          <p:spPr bwMode="auto">
            <a:xfrm>
              <a:off x="2928" y="2381"/>
              <a:ext cx="403" cy="403"/>
            </a:xfrm>
            <a:prstGeom prst="rect">
              <a:avLst/>
            </a:prstGeom>
            <a:noFill/>
            <a:ln w="38100">
              <a:solidFill>
                <a:srgbClr val="FF00FF"/>
              </a:solidFill>
              <a:miter lim="800000"/>
              <a:headEnd/>
              <a:tailEnd/>
            </a:ln>
          </p:spPr>
          <p:txBody>
            <a:bodyPr/>
            <a:lstStyle/>
            <a:p>
              <a:pPr>
                <a:spcBef>
                  <a:spcPct val="50000"/>
                </a:spcBef>
              </a:pPr>
              <a:r>
                <a:rPr lang="en-US" b="0"/>
                <a:t> </a:t>
              </a:r>
            </a:p>
          </p:txBody>
        </p:sp>
        <p:sp>
          <p:nvSpPr>
            <p:cNvPr id="216075" name="Text Box 8"/>
            <p:cNvSpPr txBox="1">
              <a:spLocks noChangeAspect="1" noChangeArrowheads="1"/>
            </p:cNvSpPr>
            <p:nvPr/>
          </p:nvSpPr>
          <p:spPr bwMode="auto">
            <a:xfrm>
              <a:off x="3543" y="1938"/>
              <a:ext cx="864" cy="864"/>
            </a:xfrm>
            <a:prstGeom prst="rect">
              <a:avLst/>
            </a:prstGeom>
            <a:noFill/>
            <a:ln w="38100">
              <a:solidFill>
                <a:srgbClr val="FF00FF"/>
              </a:solidFill>
              <a:miter lim="800000"/>
              <a:headEnd/>
              <a:tailEnd/>
            </a:ln>
          </p:spPr>
          <p:txBody>
            <a:bodyPr/>
            <a:lstStyle/>
            <a:p>
              <a:pPr>
                <a:spcBef>
                  <a:spcPct val="50000"/>
                </a:spcBef>
              </a:pPr>
              <a:r>
                <a:rPr lang="en-US" b="0"/>
                <a:t> </a:t>
              </a:r>
            </a:p>
          </p:txBody>
        </p:sp>
      </p:grpSp>
      <p:sp>
        <p:nvSpPr>
          <p:cNvPr id="216068" name="Text Box 10"/>
          <p:cNvSpPr txBox="1">
            <a:spLocks noChangeArrowheads="1"/>
          </p:cNvSpPr>
          <p:nvPr/>
        </p:nvSpPr>
        <p:spPr bwMode="auto">
          <a:xfrm>
            <a:off x="7653338"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413707" name="slide_209.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2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554" fill="hold"/>
                                        <p:tgtEl>
                                          <p:spTgt spid="413707"/>
                                        </p:tgtEl>
                                      </p:cBhvr>
                                    </p:cmd>
                                  </p:childTnLst>
                                </p:cTn>
                              </p:par>
                              <p:par>
                                <p:cTn id="7" presetID="9" presetClass="entr" presetSubtype="0" fill="hold" nodeType="withEffect">
                                  <p:stCondLst>
                                    <p:cond delay="1000"/>
                                  </p:stCondLst>
                                  <p:childTnLst>
                                    <p:set>
                                      <p:cBhvr>
                                        <p:cTn id="8" dur="1" fill="hold">
                                          <p:stCondLst>
                                            <p:cond delay="0"/>
                                          </p:stCondLst>
                                        </p:cTn>
                                        <p:tgtEl>
                                          <p:spTgt spid="2"/>
                                        </p:tgtEl>
                                        <p:attrNameLst>
                                          <p:attrName>style.visibility</p:attrName>
                                        </p:attrNameLst>
                                      </p:cBhvr>
                                      <p:to>
                                        <p:strVal val="visible"/>
                                      </p:to>
                                    </p:set>
                                    <p:animEffect transition="in" filter="dissolv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6585">
                <p:cTn id="10" fill="hold" display="0">
                  <p:stCondLst>
                    <p:cond delay="indefinite"/>
                  </p:stCondLst>
                  <p:endCondLst>
                    <p:cond evt="onPrev" delay="0">
                      <p:tgtEl>
                        <p:sldTgt/>
                      </p:tgtEl>
                    </p:cond>
                    <p:cond evt="onStopAudio" delay="0">
                      <p:tgtEl>
                        <p:sldTgt/>
                      </p:tgtEl>
                    </p:cond>
                  </p:endCondLst>
                </p:cTn>
                <p:tgtEl>
                  <p:spTgt spid="413707"/>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0" y="0"/>
            <a:ext cx="9144000" cy="457200"/>
          </a:xfrm>
          <a:prstGeom prst="rect">
            <a:avLst/>
          </a:prstGeom>
          <a:noFill/>
          <a:ln w="9525">
            <a:noFill/>
            <a:miter lim="800000"/>
            <a:headEnd/>
            <a:tailEnd/>
          </a:ln>
        </p:spPr>
        <p:txBody>
          <a:bodyPr>
            <a:spAutoFit/>
          </a:bodyPr>
          <a:lstStyle/>
          <a:p>
            <a:pPr>
              <a:spcBef>
                <a:spcPct val="50000"/>
              </a:spcBef>
            </a:pPr>
            <a:endParaRPr lang="en-US" b="0"/>
          </a:p>
        </p:txBody>
      </p:sp>
      <p:sp>
        <p:nvSpPr>
          <p:cNvPr id="24579" name="Text Box 3"/>
          <p:cNvSpPr txBox="1">
            <a:spLocks noChangeArrowheads="1"/>
          </p:cNvSpPr>
          <p:nvPr/>
        </p:nvSpPr>
        <p:spPr bwMode="auto">
          <a:xfrm>
            <a:off x="0" y="0"/>
            <a:ext cx="9144000" cy="7027863"/>
          </a:xfrm>
          <a:prstGeom prst="rect">
            <a:avLst/>
          </a:prstGeom>
          <a:noFill/>
          <a:ln w="9525">
            <a:noFill/>
            <a:miter lim="800000"/>
            <a:headEnd/>
            <a:tailEnd/>
          </a:ln>
        </p:spPr>
        <p:txBody>
          <a:bodyPr>
            <a:spAutoFit/>
          </a:bodyPr>
          <a:lstStyle/>
          <a:p>
            <a:pPr algn="ctr">
              <a:spcBef>
                <a:spcPct val="50000"/>
              </a:spcBef>
            </a:pPr>
            <a:endParaRPr lang="en-US" sz="800" u="sng" dirty="0">
              <a:solidFill>
                <a:srgbClr val="0000FF"/>
              </a:solidFill>
              <a:latin typeface="Arial Unicode MS" pitchFamily="34" charset="-128"/>
            </a:endParaRPr>
          </a:p>
          <a:p>
            <a:pPr algn="ctr">
              <a:spcBef>
                <a:spcPct val="50000"/>
              </a:spcBef>
            </a:pPr>
            <a:r>
              <a:rPr lang="en-US" sz="2800" u="sng" dirty="0">
                <a:solidFill>
                  <a:srgbClr val="0000FF"/>
                </a:solidFill>
                <a:latin typeface="Arial Unicode MS" pitchFamily="34" charset="-128"/>
              </a:rPr>
              <a:t>Basic Amino Acids in Nucleosome Core Particle</a:t>
            </a:r>
            <a:endParaRPr lang="en-US" sz="2800" b="0" dirty="0">
              <a:solidFill>
                <a:srgbClr val="0000FF"/>
              </a:solidFill>
              <a:latin typeface="Arial Unicode MS" pitchFamily="34" charset="-128"/>
              <a:ea typeface="Arial Unicode MS" pitchFamily="34" charset="-128"/>
              <a:cs typeface="Arial Unicode MS" pitchFamily="34" charset="-128"/>
            </a:endParaRPr>
          </a:p>
          <a:p>
            <a:pPr>
              <a:spcBef>
                <a:spcPct val="50000"/>
              </a:spcBef>
            </a:pPr>
            <a:r>
              <a:rPr lang="en-US" sz="800" dirty="0"/>
              <a:t> </a:t>
            </a:r>
            <a:endParaRPr lang="en-US" sz="800" b="0" dirty="0">
              <a:latin typeface="Arial Unicode MS" pitchFamily="34" charset="-128"/>
              <a:ea typeface="Arial Unicode MS" pitchFamily="34" charset="-128"/>
              <a:cs typeface="Arial Unicode MS" pitchFamily="34" charset="-128"/>
            </a:endParaRPr>
          </a:p>
          <a:p>
            <a:pPr>
              <a:spcBef>
                <a:spcPct val="50000"/>
              </a:spcBef>
            </a:pPr>
            <a:r>
              <a:rPr lang="en-US" dirty="0">
                <a:latin typeface="Arial Unicode MS" pitchFamily="34" charset="-128"/>
              </a:rPr>
              <a:t>                        </a:t>
            </a:r>
            <a:r>
              <a:rPr lang="en-US" sz="2000" dirty="0">
                <a:latin typeface="Arial Unicode MS" pitchFamily="34" charset="-128"/>
              </a:rPr>
              <a:t>Histone          Total Basic AA’s           Basic AA’s</a:t>
            </a:r>
          </a:p>
          <a:p>
            <a:pPr>
              <a:spcBef>
                <a:spcPct val="50000"/>
              </a:spcBef>
            </a:pPr>
            <a:r>
              <a:rPr lang="en-US" sz="2000" dirty="0">
                <a:latin typeface="Arial Unicode MS" pitchFamily="34" charset="-128"/>
              </a:rPr>
              <a:t>                             </a:t>
            </a:r>
            <a:r>
              <a:rPr lang="en-US" sz="2000" u="sng" dirty="0">
                <a:latin typeface="Arial Unicode MS" pitchFamily="34" charset="-128"/>
              </a:rPr>
              <a:t>Subunit</a:t>
            </a:r>
            <a:r>
              <a:rPr lang="en-US" sz="2000" dirty="0">
                <a:latin typeface="Arial Unicode MS" pitchFamily="34" charset="-128"/>
              </a:rPr>
              <a:t>          (</a:t>
            </a:r>
            <a:r>
              <a:rPr lang="en-US" sz="2000" u="sng" dirty="0" err="1">
                <a:latin typeface="Arial Unicode MS" pitchFamily="34" charset="-128"/>
              </a:rPr>
              <a:t>Arg+Lys+His</a:t>
            </a:r>
            <a:r>
              <a:rPr lang="en-US" sz="2000" u="sng" dirty="0">
                <a:latin typeface="Arial Unicode MS" pitchFamily="34" charset="-128"/>
              </a:rPr>
              <a:t>)</a:t>
            </a:r>
            <a:r>
              <a:rPr lang="en-US" sz="2000" dirty="0">
                <a:latin typeface="Arial Unicode MS" pitchFamily="34" charset="-128"/>
              </a:rPr>
              <a:t>              </a:t>
            </a:r>
            <a:r>
              <a:rPr lang="en-US" sz="2000" u="sng" dirty="0">
                <a:latin typeface="Arial Unicode MS" pitchFamily="34" charset="-128"/>
              </a:rPr>
              <a:t>in Helix II</a:t>
            </a:r>
            <a:endParaRPr lang="en-US" sz="2000" b="0" dirty="0">
              <a:latin typeface="Arial Unicode MS" pitchFamily="34" charset="-128"/>
              <a:ea typeface="Arial Unicode MS" pitchFamily="34" charset="-128"/>
              <a:cs typeface="Arial Unicode MS" pitchFamily="34" charset="-128"/>
            </a:endParaRPr>
          </a:p>
          <a:p>
            <a:pPr>
              <a:spcBef>
                <a:spcPct val="50000"/>
              </a:spcBef>
            </a:pPr>
            <a:r>
              <a:rPr lang="en-US" sz="800" b="0" dirty="0">
                <a:latin typeface="Arial Unicode MS" pitchFamily="34" charset="-128"/>
              </a:rPr>
              <a:t> </a:t>
            </a:r>
            <a:endParaRPr lang="en-US" sz="800" b="0" dirty="0">
              <a:latin typeface="Arial Unicode MS" pitchFamily="34" charset="-128"/>
              <a:ea typeface="Arial Unicode MS" pitchFamily="34" charset="-128"/>
              <a:cs typeface="Arial Unicode MS" pitchFamily="34" charset="-128"/>
            </a:endParaRPr>
          </a:p>
          <a:p>
            <a:pPr>
              <a:spcBef>
                <a:spcPct val="50000"/>
              </a:spcBef>
            </a:pPr>
            <a:r>
              <a:rPr lang="en-US" sz="2000" b="0" dirty="0">
                <a:latin typeface="Arial Unicode MS" pitchFamily="34" charset="-128"/>
              </a:rPr>
              <a:t>                               H3                        20                             0</a:t>
            </a:r>
            <a:endParaRPr lang="en-US" sz="2000" b="0" dirty="0">
              <a:latin typeface="Arial Unicode MS" pitchFamily="34" charset="-128"/>
              <a:ea typeface="Arial Unicode MS" pitchFamily="34" charset="-128"/>
              <a:cs typeface="Arial Unicode MS" pitchFamily="34" charset="-128"/>
            </a:endParaRPr>
          </a:p>
          <a:p>
            <a:pPr>
              <a:spcBef>
                <a:spcPct val="50000"/>
              </a:spcBef>
            </a:pPr>
            <a:r>
              <a:rPr lang="en-US" sz="2000" b="0" dirty="0">
                <a:latin typeface="Arial Unicode MS" pitchFamily="34" charset="-128"/>
              </a:rPr>
              <a:t>                               H4                        18                             4</a:t>
            </a:r>
            <a:endParaRPr lang="en-US" sz="2000" b="0" dirty="0">
              <a:latin typeface="Arial Unicode MS" pitchFamily="34" charset="-128"/>
              <a:ea typeface="Arial Unicode MS" pitchFamily="34" charset="-128"/>
              <a:cs typeface="Arial Unicode MS" pitchFamily="34" charset="-128"/>
            </a:endParaRPr>
          </a:p>
          <a:p>
            <a:pPr>
              <a:spcBef>
                <a:spcPct val="50000"/>
              </a:spcBef>
            </a:pPr>
            <a:r>
              <a:rPr lang="en-US" sz="2000" b="0" dirty="0">
                <a:latin typeface="Arial Unicode MS" pitchFamily="34" charset="-128"/>
              </a:rPr>
              <a:t>                               H2A                      22                             1</a:t>
            </a:r>
            <a:endParaRPr lang="en-US" sz="2000" b="0" dirty="0">
              <a:latin typeface="Arial Unicode MS" pitchFamily="34" charset="-128"/>
              <a:ea typeface="Arial Unicode MS" pitchFamily="34" charset="-128"/>
              <a:cs typeface="Arial Unicode MS" pitchFamily="34" charset="-128"/>
            </a:endParaRPr>
          </a:p>
          <a:p>
            <a:pPr>
              <a:spcBef>
                <a:spcPct val="50000"/>
              </a:spcBef>
            </a:pPr>
            <a:r>
              <a:rPr lang="en-US" sz="2000" b="0" dirty="0">
                <a:latin typeface="Arial Unicode MS" pitchFamily="34" charset="-128"/>
              </a:rPr>
              <a:t>                               H2B                      22                             4</a:t>
            </a:r>
            <a:endParaRPr lang="en-US" sz="2000" b="0" dirty="0">
              <a:latin typeface="Arial Unicode MS" pitchFamily="34" charset="-128"/>
              <a:ea typeface="Arial Unicode MS" pitchFamily="34" charset="-128"/>
              <a:cs typeface="Arial Unicode MS" pitchFamily="34" charset="-128"/>
            </a:endParaRPr>
          </a:p>
          <a:p>
            <a:pPr>
              <a:spcBef>
                <a:spcPct val="50000"/>
              </a:spcBef>
            </a:pPr>
            <a:r>
              <a:rPr lang="en-US" sz="2000" b="0" dirty="0">
                <a:latin typeface="Arial Unicode MS" pitchFamily="34" charset="-128"/>
              </a:rPr>
              <a:t>                     ----------------------------------------------------------------------------</a:t>
            </a:r>
            <a:endParaRPr lang="en-US" sz="2000" b="0" dirty="0">
              <a:latin typeface="Arial Unicode MS" pitchFamily="34" charset="-128"/>
              <a:ea typeface="Arial Unicode MS" pitchFamily="34" charset="-128"/>
              <a:cs typeface="Arial Unicode MS" pitchFamily="34" charset="-128"/>
            </a:endParaRPr>
          </a:p>
          <a:p>
            <a:pPr>
              <a:spcBef>
                <a:spcPct val="50000"/>
              </a:spcBef>
            </a:pPr>
            <a:r>
              <a:rPr lang="en-US" sz="2000" b="0" dirty="0">
                <a:latin typeface="Arial Unicode MS" pitchFamily="34" charset="-128"/>
              </a:rPr>
              <a:t>                             TOTAL:                   </a:t>
            </a:r>
            <a:r>
              <a:rPr lang="en-US" sz="2000" dirty="0">
                <a:latin typeface="Arial Unicode MS" pitchFamily="34" charset="-128"/>
              </a:rPr>
              <a:t>82                            </a:t>
            </a:r>
            <a:r>
              <a:rPr lang="en-US" sz="2000" b="0" dirty="0">
                <a:latin typeface="Arial Unicode MS" pitchFamily="34" charset="-128"/>
              </a:rPr>
              <a:t>9</a:t>
            </a:r>
            <a:endParaRPr lang="en-US" sz="2000" b="0" dirty="0">
              <a:latin typeface="Arial Unicode MS" pitchFamily="34" charset="-128"/>
              <a:ea typeface="Arial Unicode MS" pitchFamily="34" charset="-128"/>
              <a:cs typeface="Arial Unicode MS" pitchFamily="34" charset="-128"/>
            </a:endParaRPr>
          </a:p>
          <a:p>
            <a:pPr>
              <a:spcBef>
                <a:spcPct val="50000"/>
              </a:spcBef>
            </a:pPr>
            <a:r>
              <a:rPr lang="en-US" sz="2000" b="0" dirty="0">
                <a:latin typeface="Arial Unicode MS" pitchFamily="34" charset="-128"/>
              </a:rPr>
              <a:t>                             NET, 4 subunits:     </a:t>
            </a:r>
            <a:r>
              <a:rPr lang="en-US" sz="2000" dirty="0">
                <a:latin typeface="Arial Unicode MS" pitchFamily="34" charset="-128"/>
              </a:rPr>
              <a:t>73</a:t>
            </a:r>
            <a:r>
              <a:rPr lang="en-US" sz="2000" b="0" dirty="0">
                <a:latin typeface="Arial Unicode MS" pitchFamily="34" charset="-128"/>
              </a:rPr>
              <a:t> (excluding the 9 in Helix II)</a:t>
            </a:r>
            <a:endParaRPr lang="en-US" sz="2000" b="0" dirty="0">
              <a:latin typeface="Arial Unicode MS" pitchFamily="34" charset="-128"/>
              <a:ea typeface="Arial Unicode MS" pitchFamily="34" charset="-128"/>
              <a:cs typeface="Arial Unicode MS" pitchFamily="34" charset="-128"/>
            </a:endParaRPr>
          </a:p>
          <a:p>
            <a:pPr>
              <a:spcBef>
                <a:spcPct val="50000"/>
              </a:spcBef>
            </a:pPr>
            <a:r>
              <a:rPr lang="en-US" sz="2000" b="0" dirty="0">
                <a:latin typeface="Arial Unicode MS" pitchFamily="34" charset="-128"/>
              </a:rPr>
              <a:t>                             </a:t>
            </a:r>
            <a:r>
              <a:rPr lang="en-US" sz="2200" dirty="0">
                <a:solidFill>
                  <a:srgbClr val="FF00FF"/>
                </a:solidFill>
                <a:latin typeface="Arial Unicode MS" pitchFamily="34" charset="-128"/>
              </a:rPr>
              <a:t>ALL 8 subunits:  146</a:t>
            </a:r>
            <a:r>
              <a:rPr lang="en-US" b="0" dirty="0">
                <a:latin typeface="Arial Unicode MS" pitchFamily="34" charset="-128"/>
              </a:rPr>
              <a:t> </a:t>
            </a:r>
          </a:p>
          <a:p>
            <a:pPr>
              <a:spcBef>
                <a:spcPct val="50000"/>
              </a:spcBef>
            </a:pPr>
            <a:r>
              <a:rPr lang="en-US" sz="2200" dirty="0">
                <a:solidFill>
                  <a:srgbClr val="FF00FF"/>
                </a:solidFill>
                <a:latin typeface="Arial Unicode MS" pitchFamily="34" charset="-128"/>
              </a:rPr>
              <a:t> Base pairs in nucleosome core:  146 (!!)</a:t>
            </a:r>
            <a:endParaRPr lang="en-US" b="0" dirty="0"/>
          </a:p>
          <a:p>
            <a:pPr>
              <a:spcBef>
                <a:spcPct val="50000"/>
              </a:spcBef>
            </a:pPr>
            <a:endParaRPr lang="en-US" b="0" dirty="0"/>
          </a:p>
        </p:txBody>
      </p:sp>
      <p:grpSp>
        <p:nvGrpSpPr>
          <p:cNvPr id="2" name="Group 6"/>
          <p:cNvGrpSpPr>
            <a:grpSpLocks/>
          </p:cNvGrpSpPr>
          <p:nvPr/>
        </p:nvGrpSpPr>
        <p:grpSpPr bwMode="auto">
          <a:xfrm>
            <a:off x="5253038" y="5761038"/>
            <a:ext cx="919162" cy="490537"/>
            <a:chOff x="3309" y="3627"/>
            <a:chExt cx="579" cy="309"/>
          </a:xfrm>
        </p:grpSpPr>
        <p:sp>
          <p:nvSpPr>
            <p:cNvPr id="24583" name="Line 4"/>
            <p:cNvSpPr>
              <a:spLocks noChangeShapeType="1"/>
            </p:cNvSpPr>
            <p:nvPr/>
          </p:nvSpPr>
          <p:spPr bwMode="auto">
            <a:xfrm flipH="1">
              <a:off x="3312" y="3936"/>
              <a:ext cx="576" cy="0"/>
            </a:xfrm>
            <a:prstGeom prst="line">
              <a:avLst/>
            </a:prstGeom>
            <a:noFill/>
            <a:ln w="50800">
              <a:solidFill>
                <a:srgbClr val="0000FF"/>
              </a:solidFill>
              <a:round/>
              <a:headEnd/>
              <a:tailEnd type="triangle" w="med" len="med"/>
            </a:ln>
          </p:spPr>
          <p:txBody>
            <a:bodyPr/>
            <a:lstStyle/>
            <a:p>
              <a:endParaRPr lang="en-US"/>
            </a:p>
          </p:txBody>
        </p:sp>
        <p:sp>
          <p:nvSpPr>
            <p:cNvPr id="24584" name="Line 5"/>
            <p:cNvSpPr>
              <a:spLocks noChangeShapeType="1"/>
            </p:cNvSpPr>
            <p:nvPr/>
          </p:nvSpPr>
          <p:spPr bwMode="auto">
            <a:xfrm flipH="1">
              <a:off x="3309" y="3627"/>
              <a:ext cx="576" cy="0"/>
            </a:xfrm>
            <a:prstGeom prst="line">
              <a:avLst/>
            </a:prstGeom>
            <a:noFill/>
            <a:ln w="50800">
              <a:solidFill>
                <a:srgbClr val="0000FF"/>
              </a:solidFill>
              <a:round/>
              <a:headEnd/>
              <a:tailEnd type="triangle" w="med" len="med"/>
            </a:ln>
          </p:spPr>
          <p:txBody>
            <a:bodyPr/>
            <a:lstStyle/>
            <a:p>
              <a:endParaRPr lang="en-US"/>
            </a:p>
          </p:txBody>
        </p:sp>
      </p:grpSp>
      <p:pic>
        <p:nvPicPr>
          <p:cNvPr id="10247" name="slide_21.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8839200" y="3048000"/>
            <a:ext cx="304800" cy="304800"/>
          </a:xfrm>
          <a:prstGeom prst="rect">
            <a:avLst/>
          </a:prstGeom>
          <a:noFill/>
          <a:ln w="9525">
            <a:noFill/>
            <a:miter lim="800000"/>
            <a:headEnd/>
            <a:tailEnd/>
          </a:ln>
        </p:spPr>
      </p:pic>
      <p:sp>
        <p:nvSpPr>
          <p:cNvPr id="24582" name="Text Box 8"/>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ustDataLst>
      <p:tags r:id="rId1"/>
    </p:custDataLst>
  </p:cSld>
  <p:clrMapOvr>
    <a:masterClrMapping/>
  </p:clrMapOvr>
  <p:transition advClick="0" advTm="4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247"/>
                                        </p:tgtEl>
                                      </p:cBhvr>
                                    </p:cmd>
                                  </p:childTnLst>
                                </p:cTn>
                              </p:par>
                              <p:par>
                                <p:cTn id="7" presetID="2" presetClass="entr" presetSubtype="2" fill="hold" nodeType="withEffect">
                                  <p:stCondLst>
                                    <p:cond delay="800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1+#ppt_w/2"/>
                                          </p:val>
                                        </p:tav>
                                        <p:tav tm="100000">
                                          <p:val>
                                            <p:strVal val="#ppt_x"/>
                                          </p:val>
                                        </p:tav>
                                      </p:tavLst>
                                    </p:anim>
                                    <p:anim calcmode="lin" valueType="num">
                                      <p:cBhvr additive="base">
                                        <p:cTn id="10"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7805">
                <p:cTn id="11" fill="hold" display="0">
                  <p:stCondLst>
                    <p:cond delay="indefinite"/>
                  </p:stCondLst>
                  <p:endCondLst>
                    <p:cond evt="onPrev" delay="0">
                      <p:tgtEl>
                        <p:sldTgt/>
                      </p:tgtEl>
                    </p:cond>
                    <p:cond evt="onStopAudio" delay="0">
                      <p:tgtEl>
                        <p:sldTgt/>
                      </p:tgtEl>
                    </p:cond>
                  </p:endCondLst>
                </p:cTn>
                <p:tgtEl>
                  <p:spTgt spid="10247"/>
                </p:tgtEl>
              </p:cMediaNode>
            </p:audio>
          </p:childTnLst>
        </p:cTn>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7090" name="AA sequence" descr="C:\Program Files\Amira-3.1.1\data\nucleosome files\AAA FINAL STRUCTURE\Animations\Fig-3-Original_no-nu.jpg"/>
          <p:cNvPicPr>
            <a:picLocks noChangeAspect="1" noChangeArrowheads="1"/>
          </p:cNvPicPr>
          <p:nvPr/>
        </p:nvPicPr>
        <p:blipFill>
          <a:blip r:embed="rId6" cstate="print"/>
          <a:srcRect/>
          <a:stretch>
            <a:fillRect/>
          </a:stretch>
        </p:blipFill>
        <p:spPr bwMode="auto">
          <a:xfrm>
            <a:off x="227013" y="2586038"/>
            <a:ext cx="8683625" cy="1614487"/>
          </a:xfrm>
          <a:prstGeom prst="rect">
            <a:avLst/>
          </a:prstGeom>
          <a:noFill/>
          <a:ln w="9525">
            <a:noFill/>
            <a:miter lim="800000"/>
            <a:headEnd/>
            <a:tailEnd/>
          </a:ln>
        </p:spPr>
      </p:pic>
      <p:pic>
        <p:nvPicPr>
          <p:cNvPr id="405508" name="Red arginines" descr="C:\Program Files\Amira-3.1.1\data\nucleosome files\AAA FINAL STRUCTURE\Animations\Fig-3-Arg.jpg"/>
          <p:cNvPicPr>
            <a:picLocks noChangeAspect="1" noChangeArrowheads="1"/>
          </p:cNvPicPr>
          <p:nvPr/>
        </p:nvPicPr>
        <p:blipFill>
          <a:blip r:embed="rId7" cstate="print"/>
          <a:srcRect/>
          <a:stretch>
            <a:fillRect/>
          </a:stretch>
        </p:blipFill>
        <p:spPr bwMode="auto">
          <a:xfrm>
            <a:off x="227013" y="2586038"/>
            <a:ext cx="8683625" cy="1614487"/>
          </a:xfrm>
          <a:prstGeom prst="rect">
            <a:avLst/>
          </a:prstGeom>
          <a:noFill/>
          <a:ln w="9525">
            <a:noFill/>
            <a:miter lim="800000"/>
            <a:headEnd/>
            <a:tailEnd/>
          </a:ln>
        </p:spPr>
      </p:pic>
      <p:pic>
        <p:nvPicPr>
          <p:cNvPr id="405509" name="Blue Histidines" descr="C:\Program Files\Amira-3.1.1\data\nucleosome files\AAA FINAL STRUCTURE\Animations\Fig-3-Arg-Lys-His-1.jpg"/>
          <p:cNvPicPr>
            <a:picLocks noChangeAspect="1" noChangeArrowheads="1"/>
          </p:cNvPicPr>
          <p:nvPr/>
        </p:nvPicPr>
        <p:blipFill>
          <a:blip r:embed="rId8" cstate="print"/>
          <a:srcRect/>
          <a:stretch>
            <a:fillRect/>
          </a:stretch>
        </p:blipFill>
        <p:spPr bwMode="auto">
          <a:xfrm>
            <a:off x="227013" y="2586038"/>
            <a:ext cx="8683625" cy="1614487"/>
          </a:xfrm>
          <a:prstGeom prst="rect">
            <a:avLst/>
          </a:prstGeom>
          <a:noFill/>
          <a:ln w="9525">
            <a:noFill/>
            <a:miter lim="800000"/>
            <a:headEnd/>
            <a:tailEnd/>
          </a:ln>
        </p:spPr>
      </p:pic>
      <p:pic>
        <p:nvPicPr>
          <p:cNvPr id="405513" name="Red R+H" descr="C:\Program Files\Amira-3.1.1\data\nucleosome files\AAA FINAL STRUCTURE\Animations\Fig-3-Arg-Lys-His-2.jpg"/>
          <p:cNvPicPr>
            <a:picLocks noChangeAspect="1" noChangeArrowheads="1"/>
          </p:cNvPicPr>
          <p:nvPr/>
        </p:nvPicPr>
        <p:blipFill>
          <a:blip r:embed="rId9" cstate="print"/>
          <a:srcRect/>
          <a:stretch>
            <a:fillRect/>
          </a:stretch>
        </p:blipFill>
        <p:spPr bwMode="auto">
          <a:xfrm>
            <a:off x="227013" y="2586038"/>
            <a:ext cx="8683625" cy="1614487"/>
          </a:xfrm>
          <a:prstGeom prst="rect">
            <a:avLst/>
          </a:prstGeom>
          <a:noFill/>
          <a:ln w="9525">
            <a:noFill/>
            <a:miter lim="800000"/>
            <a:headEnd/>
            <a:tailEnd/>
          </a:ln>
        </p:spPr>
      </p:pic>
      <p:pic>
        <p:nvPicPr>
          <p:cNvPr id="405514" name="Blue hydrophilic" descr="C:\Program Files\Amira-3.1.1\data\nucleosome files\AAA FINAL STRUCTURE\Animations\Fig-3-Hydrophilic-1.jpg"/>
          <p:cNvPicPr>
            <a:picLocks noChangeAspect="1" noChangeArrowheads="1"/>
          </p:cNvPicPr>
          <p:nvPr/>
        </p:nvPicPr>
        <p:blipFill>
          <a:blip r:embed="rId10" cstate="print"/>
          <a:srcRect/>
          <a:stretch>
            <a:fillRect/>
          </a:stretch>
        </p:blipFill>
        <p:spPr bwMode="auto">
          <a:xfrm>
            <a:off x="227013" y="2586038"/>
            <a:ext cx="8683625" cy="1614487"/>
          </a:xfrm>
          <a:prstGeom prst="rect">
            <a:avLst/>
          </a:prstGeom>
          <a:noFill/>
          <a:ln w="9525">
            <a:noFill/>
            <a:miter lim="800000"/>
            <a:headEnd/>
            <a:tailEnd/>
          </a:ln>
        </p:spPr>
      </p:pic>
      <p:sp>
        <p:nvSpPr>
          <p:cNvPr id="405515" name="AA text box"/>
          <p:cNvSpPr txBox="1">
            <a:spLocks noChangeArrowheads="1"/>
          </p:cNvSpPr>
          <p:nvPr/>
        </p:nvSpPr>
        <p:spPr bwMode="auto">
          <a:xfrm>
            <a:off x="3505200" y="635000"/>
            <a:ext cx="2362200" cy="1927225"/>
          </a:xfrm>
          <a:prstGeom prst="rect">
            <a:avLst/>
          </a:prstGeom>
          <a:noFill/>
          <a:ln w="9525">
            <a:solidFill>
              <a:schemeClr val="tx1"/>
            </a:solidFill>
            <a:miter lim="800000"/>
            <a:headEnd/>
            <a:tailEnd/>
          </a:ln>
        </p:spPr>
        <p:txBody>
          <a:bodyPr>
            <a:spAutoFit/>
          </a:bodyPr>
          <a:lstStyle/>
          <a:p>
            <a:pPr>
              <a:spcBef>
                <a:spcPct val="50000"/>
              </a:spcBef>
            </a:pPr>
            <a:r>
              <a:rPr lang="en-US" b="0"/>
              <a:t>Tyr (—OH······) Ser (—OH······) Gln (—OH······) Thr (—OH······) Cys (—SH······)</a:t>
            </a:r>
          </a:p>
        </p:txBody>
      </p:sp>
      <p:pic>
        <p:nvPicPr>
          <p:cNvPr id="405516" name="Red R,H,hydrophilic" descr="C:\Program Files\Amira-3.1.1\data\nucleosome files\AAA FINAL STRUCTURE\Animations\Fig-3-Hydrophilic-2.jpg"/>
          <p:cNvPicPr>
            <a:picLocks noChangeAspect="1" noChangeArrowheads="1"/>
          </p:cNvPicPr>
          <p:nvPr/>
        </p:nvPicPr>
        <p:blipFill>
          <a:blip r:embed="rId11" cstate="print"/>
          <a:srcRect/>
          <a:stretch>
            <a:fillRect/>
          </a:stretch>
        </p:blipFill>
        <p:spPr bwMode="auto">
          <a:xfrm>
            <a:off x="227013" y="2586038"/>
            <a:ext cx="8683625" cy="1614487"/>
          </a:xfrm>
          <a:prstGeom prst="rect">
            <a:avLst/>
          </a:prstGeom>
          <a:noFill/>
          <a:ln w="9525">
            <a:noFill/>
            <a:miter lim="800000"/>
            <a:headEnd/>
            <a:tailEnd/>
          </a:ln>
        </p:spPr>
      </p:pic>
      <p:sp>
        <p:nvSpPr>
          <p:cNvPr id="217097" name="Transit"/>
          <p:cNvSpPr txBox="1">
            <a:spLocks noChangeArrowheads="1"/>
          </p:cNvSpPr>
          <p:nvPr/>
        </p:nvSpPr>
        <p:spPr bwMode="auto">
          <a:xfrm>
            <a:off x="7653338"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2" action="ppaction://hlinksldjump"/>
              </a:rPr>
              <a:t>Table Of Contents</a:t>
            </a:r>
            <a:endParaRPr lang="en-US" sz="1200"/>
          </a:p>
        </p:txBody>
      </p:sp>
      <p:pic>
        <p:nvPicPr>
          <p:cNvPr id="405518" name="slide_210.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13"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6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05518"/>
                                        </p:tgtEl>
                                      </p:cBhvr>
                                    </p:cmd>
                                  </p:childTnLst>
                                </p:cTn>
                              </p:par>
                              <p:par>
                                <p:cTn id="7" presetID="1" presetClass="entr" presetSubtype="0" fill="hold" nodeType="withEffect">
                                  <p:stCondLst>
                                    <p:cond delay="3000"/>
                                  </p:stCondLst>
                                  <p:childTnLst>
                                    <p:set>
                                      <p:cBhvr>
                                        <p:cTn id="8" dur="1" fill="hold">
                                          <p:stCondLst>
                                            <p:cond delay="499"/>
                                          </p:stCondLst>
                                        </p:cTn>
                                        <p:tgtEl>
                                          <p:spTgt spid="405508"/>
                                        </p:tgtEl>
                                        <p:attrNameLst>
                                          <p:attrName>style.visibility</p:attrName>
                                        </p:attrNameLst>
                                      </p:cBhvr>
                                      <p:to>
                                        <p:strVal val="visible"/>
                                      </p:to>
                                    </p:set>
                                  </p:childTnLst>
                                </p:cTn>
                              </p:par>
                              <p:par>
                                <p:cTn id="9" presetID="1" presetClass="entr" presetSubtype="0" fill="hold" nodeType="withEffect">
                                  <p:stCondLst>
                                    <p:cond delay="7000"/>
                                  </p:stCondLst>
                                  <p:childTnLst>
                                    <p:set>
                                      <p:cBhvr>
                                        <p:cTn id="10" dur="1" fill="hold">
                                          <p:stCondLst>
                                            <p:cond delay="499"/>
                                          </p:stCondLst>
                                        </p:cTn>
                                        <p:tgtEl>
                                          <p:spTgt spid="405509"/>
                                        </p:tgtEl>
                                        <p:attrNameLst>
                                          <p:attrName>style.visibility</p:attrName>
                                        </p:attrNameLst>
                                      </p:cBhvr>
                                      <p:to>
                                        <p:strVal val="visible"/>
                                      </p:to>
                                    </p:set>
                                  </p:childTnLst>
                                </p:cTn>
                              </p:par>
                              <p:par>
                                <p:cTn id="11" presetID="1" presetClass="entr" presetSubtype="0" fill="hold" nodeType="withEffect">
                                  <p:stCondLst>
                                    <p:cond delay="13000"/>
                                  </p:stCondLst>
                                  <p:childTnLst>
                                    <p:set>
                                      <p:cBhvr>
                                        <p:cTn id="12" dur="1" fill="hold">
                                          <p:stCondLst>
                                            <p:cond delay="499"/>
                                          </p:stCondLst>
                                        </p:cTn>
                                        <p:tgtEl>
                                          <p:spTgt spid="405513"/>
                                        </p:tgtEl>
                                        <p:attrNameLst>
                                          <p:attrName>style.visibility</p:attrName>
                                        </p:attrNameLst>
                                      </p:cBhvr>
                                      <p:to>
                                        <p:strVal val="visible"/>
                                      </p:to>
                                    </p:set>
                                  </p:childTnLst>
                                </p:cTn>
                              </p:par>
                              <p:par>
                                <p:cTn id="13" presetID="1" presetClass="entr" presetSubtype="0" fill="hold" nodeType="withEffect">
                                  <p:stCondLst>
                                    <p:cond delay="13000"/>
                                  </p:stCondLst>
                                  <p:childTnLst>
                                    <p:set>
                                      <p:cBhvr>
                                        <p:cTn id="14" dur="1" fill="hold">
                                          <p:stCondLst>
                                            <p:cond delay="499"/>
                                          </p:stCondLst>
                                        </p:cTn>
                                        <p:tgtEl>
                                          <p:spTgt spid="405514"/>
                                        </p:tgtEl>
                                        <p:attrNameLst>
                                          <p:attrName>style.visibility</p:attrName>
                                        </p:attrNameLst>
                                      </p:cBhvr>
                                      <p:to>
                                        <p:strVal val="visible"/>
                                      </p:to>
                                    </p:set>
                                  </p:childTnLst>
                                </p:cTn>
                              </p:par>
                              <p:par>
                                <p:cTn id="15" presetID="1" presetClass="entr" presetSubtype="0" fill="hold" grpId="0" nodeType="withEffect">
                                  <p:stCondLst>
                                    <p:cond delay="16000"/>
                                  </p:stCondLst>
                                  <p:childTnLst>
                                    <p:set>
                                      <p:cBhvr>
                                        <p:cTn id="16" dur="1" fill="hold">
                                          <p:stCondLst>
                                            <p:cond delay="499"/>
                                          </p:stCondLst>
                                        </p:cTn>
                                        <p:tgtEl>
                                          <p:spTgt spid="405515"/>
                                        </p:tgtEl>
                                        <p:attrNameLst>
                                          <p:attrName>style.visibility</p:attrName>
                                        </p:attrNameLst>
                                      </p:cBhvr>
                                      <p:to>
                                        <p:strVal val="visible"/>
                                      </p:to>
                                    </p:set>
                                  </p:childTnLst>
                                </p:cTn>
                              </p:par>
                              <p:par>
                                <p:cTn id="17" presetID="1" presetClass="entr" presetSubtype="0" fill="hold" nodeType="withEffect">
                                  <p:stCondLst>
                                    <p:cond delay="21000"/>
                                  </p:stCondLst>
                                  <p:childTnLst>
                                    <p:set>
                                      <p:cBhvr>
                                        <p:cTn id="18" dur="1" fill="hold">
                                          <p:stCondLst>
                                            <p:cond delay="499"/>
                                          </p:stCondLst>
                                        </p:cTn>
                                        <p:tgtEl>
                                          <p:spTgt spid="4055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2927">
                <p:cTn id="19" fill="hold" display="0">
                  <p:stCondLst>
                    <p:cond delay="indefinite"/>
                  </p:stCondLst>
                  <p:endCondLst>
                    <p:cond evt="onPrev" delay="0">
                      <p:tgtEl>
                        <p:sldTgt/>
                      </p:tgtEl>
                    </p:cond>
                    <p:cond evt="onStopAudio" delay="0">
                      <p:tgtEl>
                        <p:sldTgt/>
                      </p:tgtEl>
                    </p:cond>
                  </p:endCondLst>
                </p:cTn>
                <p:tgtEl>
                  <p:spTgt spid="405518"/>
                </p:tgtEl>
              </p:cMediaNode>
            </p:audio>
          </p:childTnLst>
        </p:cTn>
      </p:par>
    </p:tnLst>
    <p:bldLst>
      <p:bldP spid="405515" grpId="0" animBg="1" autoUpdateAnimBg="0"/>
    </p:bld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ChangeArrowheads="1"/>
          </p:cNvSpPr>
          <p:nvPr>
            <p:ph type="title"/>
          </p:nvPr>
        </p:nvSpPr>
        <p:spPr>
          <a:xfrm>
            <a:off x="685800" y="2514600"/>
            <a:ext cx="7772400" cy="1143000"/>
          </a:xfrm>
        </p:spPr>
        <p:txBody>
          <a:bodyPr/>
          <a:lstStyle/>
          <a:p>
            <a:pPr eaLnBrk="1" hangingPunct="1"/>
            <a:r>
              <a:rPr lang="en-US" sz="6600">
                <a:sym typeface="Symbol" pitchFamily="18" charset="2"/>
              </a:rPr>
              <a:t></a:t>
            </a:r>
            <a:r>
              <a:rPr lang="en-US">
                <a:sym typeface="Symbol" pitchFamily="18" charset="2"/>
              </a:rPr>
              <a:t>-</a:t>
            </a:r>
            <a:r>
              <a:rPr lang="en-US" sz="6600">
                <a:sym typeface="Symbol" pitchFamily="18" charset="2"/>
              </a:rPr>
              <a:t>Helix</a:t>
            </a:r>
            <a:endParaRPr lang="en-US" sz="6600"/>
          </a:p>
        </p:txBody>
      </p:sp>
      <p:grpSp>
        <p:nvGrpSpPr>
          <p:cNvPr id="218115" name="Group 3"/>
          <p:cNvGrpSpPr>
            <a:grpSpLocks/>
          </p:cNvGrpSpPr>
          <p:nvPr/>
        </p:nvGrpSpPr>
        <p:grpSpPr bwMode="auto">
          <a:xfrm>
            <a:off x="3581400" y="1600200"/>
            <a:ext cx="2514600" cy="3429000"/>
            <a:chOff x="2256" y="1008"/>
            <a:chExt cx="1584" cy="2160"/>
          </a:xfrm>
        </p:grpSpPr>
        <p:sp>
          <p:nvSpPr>
            <p:cNvPr id="218118" name="Line 4"/>
            <p:cNvSpPr>
              <a:spLocks noChangeShapeType="1"/>
            </p:cNvSpPr>
            <p:nvPr/>
          </p:nvSpPr>
          <p:spPr bwMode="auto">
            <a:xfrm flipV="1">
              <a:off x="2256" y="1056"/>
              <a:ext cx="1488" cy="2016"/>
            </a:xfrm>
            <a:prstGeom prst="line">
              <a:avLst/>
            </a:prstGeom>
            <a:noFill/>
            <a:ln w="76200">
              <a:solidFill>
                <a:srgbClr val="FF3300"/>
              </a:solidFill>
              <a:round/>
              <a:headEnd/>
              <a:tailEnd/>
            </a:ln>
          </p:spPr>
          <p:txBody>
            <a:bodyPr/>
            <a:lstStyle/>
            <a:p>
              <a:endParaRPr lang="en-US"/>
            </a:p>
          </p:txBody>
        </p:sp>
        <p:sp>
          <p:nvSpPr>
            <p:cNvPr id="218119" name="Line 5"/>
            <p:cNvSpPr>
              <a:spLocks noChangeShapeType="1"/>
            </p:cNvSpPr>
            <p:nvPr/>
          </p:nvSpPr>
          <p:spPr bwMode="auto">
            <a:xfrm flipH="1" flipV="1">
              <a:off x="2256" y="1008"/>
              <a:ext cx="1584" cy="2160"/>
            </a:xfrm>
            <a:prstGeom prst="line">
              <a:avLst/>
            </a:prstGeom>
            <a:noFill/>
            <a:ln w="76200">
              <a:solidFill>
                <a:srgbClr val="FF3300"/>
              </a:solidFill>
              <a:round/>
              <a:headEnd/>
              <a:tailEnd/>
            </a:ln>
          </p:spPr>
          <p:txBody>
            <a:bodyPr/>
            <a:lstStyle/>
            <a:p>
              <a:endParaRPr lang="en-US"/>
            </a:p>
          </p:txBody>
        </p:sp>
      </p:grpSp>
      <p:sp>
        <p:nvSpPr>
          <p:cNvPr id="218116" name="Text Box 6"/>
          <p:cNvSpPr txBox="1">
            <a:spLocks noChangeArrowheads="1"/>
          </p:cNvSpPr>
          <p:nvPr/>
        </p:nvSpPr>
        <p:spPr bwMode="auto">
          <a:xfrm>
            <a:off x="7653338"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420871" name="slide_211.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361" fill="hold"/>
                                        <p:tgtEl>
                                          <p:spTgt spid="42087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8049">
                <p:cTn id="7" fill="hold" display="0">
                  <p:stCondLst>
                    <p:cond delay="indefinite"/>
                  </p:stCondLst>
                  <p:endCondLst>
                    <p:cond evt="onNext" delay="0">
                      <p:tgtEl>
                        <p:sldTgt/>
                      </p:tgtEl>
                    </p:cond>
                    <p:cond evt="onPrev" delay="0">
                      <p:tgtEl>
                        <p:sldTgt/>
                      </p:tgtEl>
                    </p:cond>
                    <p:cond evt="onStopAudio" delay="0">
                      <p:tgtEl>
                        <p:sldTgt/>
                      </p:tgtEl>
                    </p:cond>
                  </p:endCondLst>
                </p:cTn>
                <p:tgtEl>
                  <p:spTgt spid="420871"/>
                </p:tgtEl>
              </p:cMediaNode>
            </p:audio>
          </p:childTnLst>
        </p:cTn>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6770" name="alpha-helix-w_DNA.avi">
            <a:hlinkClick r:id="" action="ppaction://media"/>
          </p:cNvPr>
          <p:cNvPicPr>
            <a:picLocks noChangeAspect="1" noChangeArrowheads="1"/>
          </p:cNvPicPr>
          <p:nvPr>
            <a:vide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2493963" y="1233488"/>
            <a:ext cx="4149725" cy="4394200"/>
          </a:xfrm>
          <a:prstGeom prst="rect">
            <a:avLst/>
          </a:prstGeom>
          <a:noFill/>
          <a:ln w="9525">
            <a:solidFill>
              <a:schemeClr val="tx1"/>
            </a:solidFill>
            <a:miter lim="800000"/>
            <a:headEnd/>
            <a:tailEnd/>
          </a:ln>
        </p:spPr>
      </p:pic>
      <p:sp>
        <p:nvSpPr>
          <p:cNvPr id="219139" name="Text Box 3"/>
          <p:cNvSpPr txBox="1">
            <a:spLocks noChangeArrowheads="1"/>
          </p:cNvSpPr>
          <p:nvPr/>
        </p:nvSpPr>
        <p:spPr bwMode="auto">
          <a:xfrm>
            <a:off x="7653338"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pic>
        <p:nvPicPr>
          <p:cNvPr id="416772" name="slide_212.wav">
            <a:hlinkClick r:id="" action="ppaction://media"/>
          </p:cNvPr>
          <p:cNvPicPr>
            <a:picLocks noChangeAspect="1" noChangeArrowheads="1"/>
          </p:cNvPicPr>
          <p:nvPr>
            <a:audioFile r:link="rId6"/>
            <p:extLst>
              <p:ext uri="{DAA4B4D4-6D71-4841-9C94-3DE7FCFB9230}">
                <p14:media xmlns:p14="http://schemas.microsoft.com/office/powerpoint/2010/main" r:link="rId5"/>
              </p:ext>
            </p:extLst>
          </p:nvPr>
        </p:nvPicPr>
        <p:blipFill>
          <a:blip r:embed="rId11"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2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978" fill="hold"/>
                                        <p:tgtEl>
                                          <p:spTgt spid="416772"/>
                                        </p:tgtEl>
                                      </p:cBhvr>
                                    </p:cmd>
                                  </p:childTnLst>
                                </p:cTn>
                              </p:par>
                              <p:par>
                                <p:cTn id="7" presetID="1" presetClass="mediacall" presetSubtype="0" fill="hold" nodeType="withEffect">
                                  <p:stCondLst>
                                    <p:cond delay="0"/>
                                  </p:stCondLst>
                                  <p:childTnLst>
                                    <p:cmd type="call" cmd="playFrom(0.0)">
                                      <p:cBhvr>
                                        <p:cTn id="8" dur="6600" fill="hold"/>
                                        <p:tgtEl>
                                          <p:spTgt spid="41677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0244">
                <p:cTn id="9" fill="hold" display="0">
                  <p:stCondLst>
                    <p:cond delay="indefinite"/>
                  </p:stCondLst>
                  <p:endCondLst>
                    <p:cond evt="onPrev" delay="0">
                      <p:tgtEl>
                        <p:sldTgt/>
                      </p:tgtEl>
                    </p:cond>
                    <p:cond evt="onStopAudio" delay="0">
                      <p:tgtEl>
                        <p:sldTgt/>
                      </p:tgtEl>
                    </p:cond>
                  </p:endCondLst>
                </p:cTn>
                <p:tgtEl>
                  <p:spTgt spid="416772"/>
                </p:tgtEl>
              </p:cMediaNode>
            </p:audio>
            <p:video>
              <p:cMediaNode>
                <p:cTn id="10" repeatCount="indefinite" fill="hold" display="0">
                  <p:stCondLst>
                    <p:cond delay="indefinite"/>
                  </p:stCondLst>
                  <p:endCondLst>
                    <p:cond evt="onPrev" delay="0">
                      <p:tgtEl>
                        <p:sldTgt/>
                      </p:tgtEl>
                    </p:cond>
                  </p:endCondLst>
                </p:cTn>
                <p:tgtEl>
                  <p:spTgt spid="416770"/>
                </p:tgtEl>
              </p:cMediaNode>
            </p:video>
            <p:seq concurrent="1" nextAc="seek">
              <p:cTn id="11" restart="whenNotActive" fill="hold" evtFilter="cancelBubble" nodeType="interactiveSeq">
                <p:stCondLst>
                  <p:cond evt="onClick" delay="0">
                    <p:tgtEl>
                      <p:spTgt spid="416770"/>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416770"/>
                                        </p:tgtEl>
                                      </p:cBhvr>
                                    </p:cmd>
                                  </p:childTnLst>
                                </p:cTn>
                              </p:par>
                            </p:childTnLst>
                          </p:cTn>
                        </p:par>
                      </p:childTnLst>
                    </p:cTn>
                  </p:par>
                </p:childTnLst>
              </p:cTn>
              <p:nextCondLst>
                <p:cond evt="onClick" delay="0">
                  <p:tgtEl>
                    <p:spTgt spid="416770"/>
                  </p:tgtEl>
                </p:cond>
              </p:nextCondLst>
            </p:seq>
          </p:childTnLst>
        </p:cTn>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Text Box 2"/>
          <p:cNvSpPr txBox="1">
            <a:spLocks noChangeArrowheads="1"/>
          </p:cNvSpPr>
          <p:nvPr/>
        </p:nvSpPr>
        <p:spPr bwMode="auto">
          <a:xfrm>
            <a:off x="0" y="0"/>
            <a:ext cx="9296400" cy="457200"/>
          </a:xfrm>
          <a:prstGeom prst="rect">
            <a:avLst/>
          </a:prstGeom>
          <a:noFill/>
          <a:ln w="9525">
            <a:noFill/>
            <a:miter lim="800000"/>
            <a:headEnd/>
            <a:tailEnd/>
          </a:ln>
        </p:spPr>
        <p:txBody>
          <a:bodyPr>
            <a:spAutoFit/>
          </a:bodyPr>
          <a:lstStyle/>
          <a:p>
            <a:pPr>
              <a:spcBef>
                <a:spcPct val="50000"/>
              </a:spcBef>
            </a:pPr>
            <a:endParaRPr lang="en-US" b="0"/>
          </a:p>
        </p:txBody>
      </p:sp>
      <p:pic>
        <p:nvPicPr>
          <p:cNvPr id="418819" name="tube-view.avi">
            <a:hlinkClick r:id="" action="ppaction://media"/>
          </p:cNvPr>
          <p:cNvPicPr preferRelativeResize="0">
            <a:picLocks noChangeArrowheads="1"/>
          </p:cNvPicPr>
          <p:nvPr>
            <a:vide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684213" y="0"/>
            <a:ext cx="7761287" cy="6608763"/>
          </a:xfrm>
          <a:prstGeom prst="rect">
            <a:avLst/>
          </a:prstGeom>
          <a:noFill/>
          <a:ln w="9525">
            <a:noFill/>
            <a:miter lim="800000"/>
            <a:headEnd/>
            <a:tailEnd/>
          </a:ln>
        </p:spPr>
      </p:pic>
      <p:sp>
        <p:nvSpPr>
          <p:cNvPr id="220164" name="Text Box 4"/>
          <p:cNvSpPr txBox="1">
            <a:spLocks noChangeArrowheads="1"/>
          </p:cNvSpPr>
          <p:nvPr/>
        </p:nvSpPr>
        <p:spPr bwMode="auto">
          <a:xfrm>
            <a:off x="7653338"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pic>
        <p:nvPicPr>
          <p:cNvPr id="418822" name="slide_213.wav">
            <a:hlinkClick r:id="" action="ppaction://media"/>
          </p:cNvPr>
          <p:cNvPicPr>
            <a:picLocks noChangeAspect="1" noChangeArrowheads="1"/>
          </p:cNvPicPr>
          <p:nvPr>
            <a:audioFile r:link="rId5"/>
            <p:extLst>
              <p:ext uri="{DAA4B4D4-6D71-4841-9C94-3DE7FCFB9230}">
                <p14:media xmlns:p14="http://schemas.microsoft.com/office/powerpoint/2010/main" r:link="rId4"/>
              </p:ext>
            </p:extLst>
          </p:nvPr>
        </p:nvPicPr>
        <p:blipFill>
          <a:blip r:embed="rId10"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2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430" fill="hold"/>
                                        <p:tgtEl>
                                          <p:spTgt spid="418822"/>
                                        </p:tgtEl>
                                      </p:cBhvr>
                                    </p:cmd>
                                  </p:childTnLst>
                                </p:cTn>
                              </p:par>
                              <p:par>
                                <p:cTn id="7" presetID="1" presetClass="mediacall" presetSubtype="0" fill="hold" nodeType="withEffect">
                                  <p:stCondLst>
                                    <p:cond delay="0"/>
                                  </p:stCondLst>
                                  <p:childTnLst>
                                    <p:cmd type="call" cmd="playFrom(0.0)">
                                      <p:cBhvr>
                                        <p:cTn id="8" dur="1668" fill="hold"/>
                                        <p:tgtEl>
                                          <p:spTgt spid="4188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2683">
                <p:cTn id="9" fill="hold" display="0">
                  <p:stCondLst>
                    <p:cond delay="indefinite"/>
                  </p:stCondLst>
                  <p:endCondLst>
                    <p:cond evt="onPrev" delay="0">
                      <p:tgtEl>
                        <p:sldTgt/>
                      </p:tgtEl>
                    </p:cond>
                    <p:cond evt="onStopAudio" delay="0">
                      <p:tgtEl>
                        <p:sldTgt/>
                      </p:tgtEl>
                    </p:cond>
                  </p:endCondLst>
                </p:cTn>
                <p:tgtEl>
                  <p:spTgt spid="418822"/>
                </p:tgtEl>
              </p:cMediaNode>
            </p:audio>
            <p:video>
              <p:cMediaNode>
                <p:cTn id="10" repeatCount="indefinite" fill="hold" display="0">
                  <p:stCondLst>
                    <p:cond delay="indefinite"/>
                  </p:stCondLst>
                  <p:endCondLst>
                    <p:cond evt="onPrev" delay="0">
                      <p:tgtEl>
                        <p:sldTgt/>
                      </p:tgtEl>
                    </p:cond>
                  </p:endCondLst>
                </p:cTn>
                <p:tgtEl>
                  <p:spTgt spid="418819"/>
                </p:tgtEl>
              </p:cMediaNode>
            </p:video>
            <p:seq concurrent="1" nextAc="seek">
              <p:cTn id="11" restart="whenNotActive" fill="hold" evtFilter="cancelBubble" nodeType="interactiveSeq">
                <p:stCondLst>
                  <p:cond evt="onClick" delay="0">
                    <p:tgtEl>
                      <p:spTgt spid="418819"/>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418819"/>
                                        </p:tgtEl>
                                      </p:cBhvr>
                                    </p:cmd>
                                  </p:childTnLst>
                                </p:cTn>
                              </p:par>
                            </p:childTnLst>
                          </p:cTn>
                        </p:par>
                      </p:childTnLst>
                    </p:cTn>
                  </p:par>
                </p:childTnLst>
              </p:cTn>
              <p:nextCondLst>
                <p:cond evt="onClick" delay="0">
                  <p:tgtEl>
                    <p:spTgt spid="418819"/>
                  </p:tgtEl>
                </p:cond>
              </p:nextCondLst>
            </p:seq>
          </p:childTnLst>
        </p:cTn>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1186" name="Picture 2" descr="C:\Program Files\Amira-3.1.1\data\nucleosome files\AAA FINAL STRUCTURE\Animations\Picture Files\protein folding\beta-length131-labeled.tif"/>
          <p:cNvPicPr>
            <a:picLocks noChangeAspect="1" noChangeArrowheads="1"/>
          </p:cNvPicPr>
          <p:nvPr/>
        </p:nvPicPr>
        <p:blipFill>
          <a:blip r:embed="rId7" cstate="print"/>
          <a:srcRect/>
          <a:stretch>
            <a:fillRect/>
          </a:stretch>
        </p:blipFill>
        <p:spPr bwMode="auto">
          <a:xfrm>
            <a:off x="228600" y="1143000"/>
            <a:ext cx="4324350" cy="4578350"/>
          </a:xfrm>
          <a:prstGeom prst="rect">
            <a:avLst/>
          </a:prstGeom>
          <a:noFill/>
          <a:ln w="9525">
            <a:solidFill>
              <a:schemeClr val="tx1"/>
            </a:solidFill>
            <a:miter lim="800000"/>
            <a:headEnd/>
            <a:tailEnd/>
          </a:ln>
        </p:spPr>
      </p:pic>
      <p:pic>
        <p:nvPicPr>
          <p:cNvPr id="221187" name="Picture 3" descr="C:\Program Files\Amira-3.1.1\data\nucleosome files\AAA FINAL STRUCTURE\Animations\Picture Files\BNA-P-to-P-3.tif"/>
          <p:cNvPicPr preferRelativeResize="0">
            <a:picLocks noChangeArrowheads="1"/>
          </p:cNvPicPr>
          <p:nvPr/>
        </p:nvPicPr>
        <p:blipFill>
          <a:blip r:embed="rId8" cstate="print"/>
          <a:srcRect/>
          <a:stretch>
            <a:fillRect/>
          </a:stretch>
        </p:blipFill>
        <p:spPr bwMode="auto">
          <a:xfrm>
            <a:off x="4800600" y="1143000"/>
            <a:ext cx="4140200" cy="4570413"/>
          </a:xfrm>
          <a:prstGeom prst="rect">
            <a:avLst/>
          </a:prstGeom>
          <a:noFill/>
          <a:ln w="9525">
            <a:solidFill>
              <a:schemeClr val="tx1"/>
            </a:solidFill>
            <a:miter lim="800000"/>
            <a:headEnd/>
            <a:tailEnd/>
          </a:ln>
        </p:spPr>
      </p:pic>
      <p:sp>
        <p:nvSpPr>
          <p:cNvPr id="221188" name="Text Box 4"/>
          <p:cNvSpPr txBox="1">
            <a:spLocks noChangeArrowheads="1"/>
          </p:cNvSpPr>
          <p:nvPr/>
        </p:nvSpPr>
        <p:spPr bwMode="auto">
          <a:xfrm>
            <a:off x="7653338"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pic>
        <p:nvPicPr>
          <p:cNvPr id="421893" name="slide_214.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10"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2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079" fill="hold"/>
                                        <p:tgtEl>
                                          <p:spTgt spid="42189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Next" delay="0">
                      <p:tgtEl>
                        <p:sldTgt/>
                      </p:tgtEl>
                    </p:cond>
                    <p:cond evt="onPrev" delay="0">
                      <p:tgtEl>
                        <p:sldTgt/>
                      </p:tgtEl>
                    </p:cond>
                    <p:cond evt="onStopAudio" delay="0">
                      <p:tgtEl>
                        <p:sldTgt/>
                      </p:tgtEl>
                    </p:cond>
                  </p:endCondLst>
                </p:cTn>
                <p:tgtEl>
                  <p:spTgt spid="421893"/>
                </p:tgtEl>
              </p:cMediaNode>
            </p:audio>
          </p:childTnLst>
        </p:cTn>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2210" name="Picture 2" descr="C:\Program Files\Amira-3.1.1\data\nucleosome files\AAA FINAL STRUCTURE\Animations\Picture Files\ramachandran.jpg"/>
          <p:cNvPicPr>
            <a:picLocks noChangeAspect="1" noChangeArrowheads="1"/>
          </p:cNvPicPr>
          <p:nvPr/>
        </p:nvPicPr>
        <p:blipFill>
          <a:blip r:embed="rId6" cstate="print"/>
          <a:srcRect/>
          <a:stretch>
            <a:fillRect/>
          </a:stretch>
        </p:blipFill>
        <p:spPr bwMode="auto">
          <a:xfrm>
            <a:off x="1982788" y="684213"/>
            <a:ext cx="5429250" cy="5494337"/>
          </a:xfrm>
          <a:prstGeom prst="rect">
            <a:avLst/>
          </a:prstGeom>
          <a:noFill/>
          <a:ln w="9525">
            <a:noFill/>
            <a:miter lim="800000"/>
            <a:headEnd/>
            <a:tailEnd/>
          </a:ln>
        </p:spPr>
      </p:pic>
      <p:sp>
        <p:nvSpPr>
          <p:cNvPr id="222211" name="Text Box 3"/>
          <p:cNvSpPr txBox="1">
            <a:spLocks noChangeArrowheads="1"/>
          </p:cNvSpPr>
          <p:nvPr/>
        </p:nvSpPr>
        <p:spPr bwMode="auto">
          <a:xfrm>
            <a:off x="7653338"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423940" name="slide_215.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2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327" fill="hold"/>
                                        <p:tgtEl>
                                          <p:spTgt spid="42394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0244">
                <p:cTn id="7" fill="hold" display="0">
                  <p:stCondLst>
                    <p:cond delay="indefinite"/>
                  </p:stCondLst>
                  <p:endCondLst>
                    <p:cond evt="onNext" delay="0">
                      <p:tgtEl>
                        <p:sldTgt/>
                      </p:tgtEl>
                    </p:cond>
                    <p:cond evt="onPrev" delay="0">
                      <p:tgtEl>
                        <p:sldTgt/>
                      </p:tgtEl>
                    </p:cond>
                    <p:cond evt="onStopAudio" delay="0">
                      <p:tgtEl>
                        <p:sldTgt/>
                      </p:tgtEl>
                    </p:cond>
                  </p:endCondLst>
                </p:cTn>
                <p:tgtEl>
                  <p:spTgt spid="423940"/>
                </p:tgtEl>
              </p:cMediaNode>
            </p:audio>
          </p:childTnLst>
        </p:cTn>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Text Box 2"/>
          <p:cNvSpPr txBox="1">
            <a:spLocks noChangeArrowheads="1"/>
          </p:cNvSpPr>
          <p:nvPr/>
        </p:nvSpPr>
        <p:spPr bwMode="auto">
          <a:xfrm>
            <a:off x="0" y="0"/>
            <a:ext cx="9144000" cy="6846888"/>
          </a:xfrm>
          <a:prstGeom prst="rect">
            <a:avLst/>
          </a:prstGeom>
          <a:noFill/>
          <a:ln w="9525">
            <a:noFill/>
            <a:miter lim="800000"/>
            <a:headEnd/>
            <a:tailEnd/>
          </a:ln>
        </p:spPr>
        <p:txBody>
          <a:bodyPr>
            <a:spAutoFit/>
          </a:bodyPr>
          <a:lstStyle/>
          <a:p>
            <a:pPr algn="ctr">
              <a:lnSpc>
                <a:spcPts val="800"/>
              </a:lnSpc>
              <a:spcBef>
                <a:spcPct val="50000"/>
              </a:spcBef>
            </a:pPr>
            <a:endParaRPr lang="en-US" sz="1600">
              <a:latin typeface="Courier New" pitchFamily="49" charset="0"/>
              <a:ea typeface="MS Mincho" pitchFamily="49" charset="-128"/>
            </a:endParaRPr>
          </a:p>
          <a:p>
            <a:pPr algn="ctr">
              <a:lnSpc>
                <a:spcPts val="800"/>
              </a:lnSpc>
              <a:spcBef>
                <a:spcPct val="50000"/>
              </a:spcBef>
            </a:pPr>
            <a:r>
              <a:rPr lang="en-US" sz="1600">
                <a:latin typeface="Courier New" pitchFamily="49" charset="0"/>
                <a:ea typeface="MS Mincho" pitchFamily="49" charset="-128"/>
              </a:rPr>
              <a:t>HUMAN                      </a:t>
            </a:r>
            <a:endParaRPr lang="en-US" sz="1600" b="0">
              <a:latin typeface="Courier New" pitchFamily="49" charset="0"/>
              <a:cs typeface="Courier New" pitchFamily="49" charset="0"/>
            </a:endParaRPr>
          </a:p>
          <a:p>
            <a:pPr>
              <a:lnSpc>
                <a:spcPts val="800"/>
              </a:lnSpc>
              <a:spcBef>
                <a:spcPct val="50000"/>
              </a:spcBef>
            </a:pPr>
            <a:endParaRPr lang="en-US" sz="1200" b="0">
              <a:latin typeface="Courier New" pitchFamily="49" charset="0"/>
              <a:ea typeface="MS Mincho" pitchFamily="49" charset="-128"/>
            </a:endParaRPr>
          </a:p>
          <a:p>
            <a:pPr>
              <a:lnSpc>
                <a:spcPts val="800"/>
              </a:lnSpc>
              <a:spcBef>
                <a:spcPct val="50000"/>
              </a:spcBef>
            </a:pPr>
            <a:r>
              <a:rPr lang="en-US" sz="1600" b="0">
                <a:latin typeface="Courier New" pitchFamily="49" charset="0"/>
                <a:ea typeface="MS Mincho" pitchFamily="49" charset="-128"/>
              </a:rPr>
              <a:t>                      &lt;----------23---------&gt; &lt;---9---&gt; &lt;--7--&gt;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P1:             MARYR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CRSQSRSRYYRQRQRSRRRRRRS</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QTRRRAMRC</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RPRYRPR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RRH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200">
                <a:latin typeface="Courier New" pitchFamily="49" charset="0"/>
                <a:ea typeface="MS Mincho" pitchFamily="49" charset="-128"/>
              </a:rPr>
              <a:t> </a:t>
            </a:r>
            <a:r>
              <a:rPr lang="en-US" sz="1600">
                <a:latin typeface="Courier New" pitchFamily="49" charset="0"/>
                <a:ea typeface="MS Mincho" pitchFamily="49" charset="-128"/>
              </a:rPr>
              <a:t> /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P2:      RTHGGSHYRRRH</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SRRRLHRIHRRQHRSCRRRKRRS</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RHRRRHRRG</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RTRKRT</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RRH        </a:t>
            </a:r>
            <a:endParaRPr lang="en-US" sz="1600" b="0">
              <a:latin typeface="Courier New" pitchFamily="49" charset="0"/>
              <a:cs typeface="Courier New" pitchFamily="49" charset="0"/>
            </a:endParaRPr>
          </a:p>
          <a:p>
            <a:pPr>
              <a:lnSpc>
                <a:spcPts val="800"/>
              </a:lnSpc>
              <a:spcBef>
                <a:spcPct val="50000"/>
              </a:spcBef>
            </a:pPr>
            <a:r>
              <a:rPr lang="en-US" sz="1600" b="0">
                <a:latin typeface="Courier New" pitchFamily="49" charset="0"/>
                <a:ea typeface="MS Mincho" pitchFamily="49" charset="-128"/>
              </a:rPr>
              <a:t>                     </a:t>
            </a:r>
            <a:r>
              <a:rPr lang="en-US" sz="1600" b="0">
                <a:ea typeface="MS Mincho" pitchFamily="49" charset="-128"/>
              </a:rPr>
              <a:t> </a:t>
            </a:r>
            <a:r>
              <a:rPr lang="en-US" sz="1600" b="0">
                <a:latin typeface="Courier New" pitchFamily="49" charset="0"/>
                <a:ea typeface="MS Mincho" pitchFamily="49" charset="-128"/>
              </a:rPr>
              <a:t> &lt;----------23---------&gt; &lt;---9---&gt; &lt;-6--&gt; </a:t>
            </a:r>
          </a:p>
          <a:p>
            <a:pPr>
              <a:lnSpc>
                <a:spcPts val="800"/>
              </a:lnSpc>
              <a:spcBef>
                <a:spcPct val="50000"/>
              </a:spcBef>
            </a:pPr>
            <a:endParaRPr lang="en-US" sz="1400" b="0">
              <a:latin typeface="Courier New" pitchFamily="49" charset="0"/>
              <a:ea typeface="MS Mincho" pitchFamily="49" charset="-128"/>
            </a:endParaRPr>
          </a:p>
          <a:p>
            <a:pPr>
              <a:lnSpc>
                <a:spcPts val="800"/>
              </a:lnSpc>
              <a:spcBef>
                <a:spcPct val="50000"/>
              </a:spcBef>
            </a:pPr>
            <a:endParaRPr lang="en-US" sz="1400" b="0">
              <a:latin typeface="Courier New" pitchFamily="49" charset="0"/>
              <a:cs typeface="Courier New" pitchFamily="49" charset="0"/>
            </a:endParaRPr>
          </a:p>
          <a:p>
            <a:pPr algn="ctr">
              <a:lnSpc>
                <a:spcPts val="800"/>
              </a:lnSpc>
              <a:spcBef>
                <a:spcPct val="50000"/>
              </a:spcBef>
            </a:pPr>
            <a:r>
              <a:rPr lang="en-US" sz="1600">
                <a:latin typeface="Courier New" pitchFamily="49" charset="0"/>
                <a:ea typeface="MS Mincho" pitchFamily="49" charset="-128"/>
              </a:rPr>
              <a:t>RAT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P1:             ARYR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CRSKSRSRCRRRRRRCRRRRRRCCRRRRRR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CRRRRSYTFR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KRY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    </a:t>
            </a:r>
            <a:r>
              <a:rPr lang="en-US" sz="1600">
                <a:latin typeface="Courier New" pitchFamily="49" charset="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P2:    GRTERGHHHRHRR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KRLHRIHKRRRSCRRRRRHSCRHRRRHRRG</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RRSRRRRSCR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RKCRWHYY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gn="ctr">
              <a:lnSpc>
                <a:spcPts val="800"/>
              </a:lnSpc>
              <a:spcBef>
                <a:spcPct val="50000"/>
              </a:spcBef>
            </a:pPr>
            <a:r>
              <a:rPr lang="en-US" sz="1600">
                <a:latin typeface="Courier New" pitchFamily="49" charset="0"/>
                <a:ea typeface="MS Mincho" pitchFamily="49" charset="-128"/>
              </a:rPr>
              <a:t>MOUSE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P1:            RYRC</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RSKSRSRCRRRRRR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RRRRRRC</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RRRRRRCCRRRRSYTIR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KKY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    </a:t>
            </a:r>
            <a:r>
              <a:rPr lang="en-US" sz="1600">
                <a:latin typeface="Courier New" pitchFamily="49" charset="0"/>
                <a:ea typeface="MS Mincho" pitchFamily="49" charset="-128"/>
              </a:rPr>
              <a:t>            </a:t>
            </a:r>
            <a:r>
              <a:rPr lang="en-US" sz="1000">
                <a:latin typeface="Courier New" pitchFamily="49" charset="0"/>
                <a:ea typeface="MS Mincho" pitchFamily="49" charset="-128"/>
              </a:rPr>
              <a:t> </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 </a:t>
            </a:r>
            <a:r>
              <a:rPr lang="en-US" sz="1600">
                <a:latin typeface="Courier New" pitchFamily="49" charset="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P2:   RTHRGHHHHRHRR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SRKRLHRIHYRRRS</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RRRRRHS</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RHRRRHRRGCRRSRRRRR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RCRYCRRHHH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gn="ctr">
              <a:lnSpc>
                <a:spcPts val="800"/>
              </a:lnSpc>
              <a:spcBef>
                <a:spcPct val="50000"/>
              </a:spcBef>
            </a:pPr>
            <a:r>
              <a:rPr lang="en-US" sz="1600">
                <a:latin typeface="Courier New" pitchFamily="49" charset="0"/>
                <a:ea typeface="MS Mincho" pitchFamily="49" charset="-128"/>
              </a:rPr>
              <a:t>STALLION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P1:                ARYR</a:t>
            </a:r>
            <a:r>
              <a:rPr lang="en-US" sz="1600">
                <a:solidFill>
                  <a:srgbClr val="0000FF"/>
                </a:solidFill>
                <a:latin typeface="Courier New" pitchFamily="49" charset="0"/>
                <a:ea typeface="MS Mincho" pitchFamily="49" charset="-128"/>
              </a:rPr>
              <a:t>CC</a:t>
            </a:r>
            <a:r>
              <a:rPr lang="en-US" sz="1600">
                <a:latin typeface="Courier New" pitchFamily="49" charset="0"/>
                <a:ea typeface="MS Mincho" pitchFamily="49" charset="-128"/>
              </a:rPr>
              <a:t>RSQSQSRCRRRRRRRCRRRRRRSVRQRRV</a:t>
            </a:r>
            <a:r>
              <a:rPr lang="en-US" sz="1600">
                <a:solidFill>
                  <a:srgbClr val="0000FF"/>
                </a:solidFill>
                <a:latin typeface="Courier New" pitchFamily="49" charset="0"/>
                <a:ea typeface="MS Mincho" pitchFamily="49" charset="-128"/>
              </a:rPr>
              <a:t>CC</a:t>
            </a:r>
            <a:r>
              <a:rPr lang="en-US" sz="1600">
                <a:latin typeface="Courier New" pitchFamily="49" charset="0"/>
                <a:ea typeface="MS Mincho" pitchFamily="49" charset="-128"/>
              </a:rPr>
              <a:t>RRYTVLR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RRRR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                     </a:t>
            </a:r>
            <a:r>
              <a:rPr lang="en-US" sz="1000">
                <a:latin typeface="Courier New" pitchFamily="49" charset="0"/>
                <a:ea typeface="MS Mincho" pitchFamily="49" charset="-128"/>
              </a:rPr>
              <a:t> </a:t>
            </a:r>
            <a:r>
              <a:rPr lang="en-US" sz="1600">
                <a:latin typeface="Courier New" pitchFamily="49" charset="0"/>
                <a:ea typeface="MS Mincho" pitchFamily="49" charset="-128"/>
              </a:rPr>
              <a:t> /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 </a:t>
            </a:r>
            <a:r>
              <a:rPr lang="en-US" sz="1600">
                <a:latin typeface="Courier New" pitchFamily="49" charset="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P2:    ARTTAGSYRRYRRR</a:t>
            </a:r>
            <a:r>
              <a:rPr lang="en-US" sz="1600">
                <a:solidFill>
                  <a:srgbClr val="0000FF"/>
                </a:solidFill>
                <a:latin typeface="Courier New" pitchFamily="49" charset="0"/>
                <a:ea typeface="MS Mincho" pitchFamily="49" charset="-128"/>
              </a:rPr>
              <a:t>CC</a:t>
            </a:r>
            <a:r>
              <a:rPr lang="en-US" sz="1600">
                <a:latin typeface="Courier New" pitchFamily="49" charset="0"/>
                <a:ea typeface="MS Mincho" pitchFamily="49" charset="-128"/>
              </a:rPr>
              <a:t>SPRRLYRLRRRRYRSSRRRRRRPCRRRRHRRV</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RRVRRRRR</a:t>
            </a:r>
            <a:r>
              <a:rPr lang="en-US" sz="1600">
                <a:solidFill>
                  <a:srgbClr val="0000FF"/>
                </a:solidFill>
                <a:latin typeface="Courier New" pitchFamily="49" charset="0"/>
                <a:ea typeface="MS Mincho" pitchFamily="49" charset="-128"/>
              </a:rPr>
              <a:t>CC</a:t>
            </a:r>
            <a:r>
              <a:rPr lang="en-US" sz="1600">
                <a:latin typeface="Courier New" pitchFamily="49" charset="0"/>
                <a:ea typeface="MS Mincho" pitchFamily="49" charset="-128"/>
              </a:rPr>
              <a:t>RRR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endParaRPr lang="en-US" sz="1600" b="0"/>
          </a:p>
        </p:txBody>
      </p:sp>
      <p:sp>
        <p:nvSpPr>
          <p:cNvPr id="425987" name="Rectangle 3"/>
          <p:cNvSpPr>
            <a:spLocks noChangeArrowheads="1"/>
          </p:cNvSpPr>
          <p:nvPr/>
        </p:nvSpPr>
        <p:spPr bwMode="auto">
          <a:xfrm>
            <a:off x="0" y="76200"/>
            <a:ext cx="8915400" cy="1828800"/>
          </a:xfrm>
          <a:prstGeom prst="rect">
            <a:avLst/>
          </a:prstGeom>
          <a:noFill/>
          <a:ln w="76200">
            <a:solidFill>
              <a:srgbClr val="FF00FF"/>
            </a:solidFill>
            <a:miter lim="800000"/>
            <a:headEnd/>
            <a:tailEnd/>
          </a:ln>
        </p:spPr>
        <p:txBody>
          <a:bodyPr wrap="none" anchor="ctr"/>
          <a:lstStyle/>
          <a:p>
            <a:endParaRPr lang="en-US"/>
          </a:p>
        </p:txBody>
      </p:sp>
      <p:pic>
        <p:nvPicPr>
          <p:cNvPr id="425988" name="slide_216.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8796338" y="6491288"/>
            <a:ext cx="304800" cy="304800"/>
          </a:xfrm>
          <a:prstGeom prst="rect">
            <a:avLst/>
          </a:prstGeom>
          <a:noFill/>
          <a:ln w="9525">
            <a:noFill/>
            <a:miter lim="800000"/>
            <a:headEnd/>
            <a:tailEnd/>
          </a:ln>
        </p:spPr>
      </p:pic>
    </p:spTree>
    <p:custDataLst>
      <p:tags r:id="rId1"/>
    </p:custDataLst>
  </p:cSld>
  <p:clrMapOvr>
    <a:masterClrMapping/>
  </p:clrMapOvr>
  <p:transition advClick="0"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776" fill="hold"/>
                                        <p:tgtEl>
                                          <p:spTgt spid="425988"/>
                                        </p:tgtEl>
                                      </p:cBhvr>
                                    </p:cmd>
                                  </p:childTnLst>
                                </p:cTn>
                              </p:par>
                              <p:par>
                                <p:cTn id="7" presetID="2" presetClass="entr" presetSubtype="4" fill="hold" grpId="0" nodeType="withEffect">
                                  <p:stCondLst>
                                    <p:cond delay="2000"/>
                                  </p:stCondLst>
                                  <p:childTnLst>
                                    <p:set>
                                      <p:cBhvr>
                                        <p:cTn id="8" dur="1" fill="hold">
                                          <p:stCondLst>
                                            <p:cond delay="0"/>
                                          </p:stCondLst>
                                        </p:cTn>
                                        <p:tgtEl>
                                          <p:spTgt spid="425987"/>
                                        </p:tgtEl>
                                        <p:attrNameLst>
                                          <p:attrName>style.visibility</p:attrName>
                                        </p:attrNameLst>
                                      </p:cBhvr>
                                      <p:to>
                                        <p:strVal val="visible"/>
                                      </p:to>
                                    </p:set>
                                    <p:anim calcmode="lin" valueType="num">
                                      <p:cBhvr additive="base">
                                        <p:cTn id="9" dur="500" fill="hold"/>
                                        <p:tgtEl>
                                          <p:spTgt spid="425987"/>
                                        </p:tgtEl>
                                        <p:attrNameLst>
                                          <p:attrName>ppt_x</p:attrName>
                                        </p:attrNameLst>
                                      </p:cBhvr>
                                      <p:tavLst>
                                        <p:tav tm="0">
                                          <p:val>
                                            <p:strVal val="#ppt_x"/>
                                          </p:val>
                                        </p:tav>
                                        <p:tav tm="100000">
                                          <p:val>
                                            <p:strVal val="#ppt_x"/>
                                          </p:val>
                                        </p:tav>
                                      </p:tavLst>
                                    </p:anim>
                                    <p:anim calcmode="lin" valueType="num">
                                      <p:cBhvr additive="base">
                                        <p:cTn id="10" dur="500" fill="hold"/>
                                        <p:tgtEl>
                                          <p:spTgt spid="4259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5366">
                <p:cTn id="11" fill="hold" display="0">
                  <p:stCondLst>
                    <p:cond delay="indefinite"/>
                  </p:stCondLst>
                  <p:endCondLst>
                    <p:cond evt="onNext" delay="0">
                      <p:tgtEl>
                        <p:sldTgt/>
                      </p:tgtEl>
                    </p:cond>
                    <p:cond evt="onPrev" delay="0">
                      <p:tgtEl>
                        <p:sldTgt/>
                      </p:tgtEl>
                    </p:cond>
                    <p:cond evt="onStopAudio" delay="0">
                      <p:tgtEl>
                        <p:sldTgt/>
                      </p:tgtEl>
                    </p:cond>
                  </p:endCondLst>
                </p:cTn>
                <p:tgtEl>
                  <p:spTgt spid="425988"/>
                </p:tgtEl>
              </p:cMediaNode>
            </p:audio>
          </p:childTnLst>
        </p:cTn>
      </p:par>
    </p:tnLst>
    <p:bldLst>
      <p:bldP spid="425987" grpId="0" animBg="1"/>
    </p:bld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Program Files\Amira-3.1.1\data\nucleosome files\AAA FINAL STRUCTURE\Animations\Picture Files\prot-and-DNA streching\schematic-shrink-100.tif"/>
          <p:cNvPicPr>
            <a:picLocks noChangeAspect="1" noChangeArrowheads="1"/>
          </p:cNvPicPr>
          <p:nvPr/>
        </p:nvPicPr>
        <p:blipFill>
          <a:blip r:embed="rId7" cstate="print"/>
          <a:srcRect/>
          <a:stretch>
            <a:fillRect/>
          </a:stretch>
        </p:blipFill>
        <p:spPr bwMode="auto">
          <a:xfrm>
            <a:off x="2668588" y="1104900"/>
            <a:ext cx="3811587" cy="4649788"/>
          </a:xfrm>
          <a:prstGeom prst="rect">
            <a:avLst/>
          </a:prstGeom>
          <a:noFill/>
          <a:ln w="9525">
            <a:solidFill>
              <a:schemeClr val="tx1"/>
            </a:solidFill>
            <a:miter lim="800000"/>
            <a:headEnd/>
            <a:tailEnd/>
          </a:ln>
        </p:spPr>
      </p:pic>
      <p:sp>
        <p:nvSpPr>
          <p:cNvPr id="224259" name="Text Box 3"/>
          <p:cNvSpPr txBox="1">
            <a:spLocks noChangeArrowheads="1"/>
          </p:cNvSpPr>
          <p:nvPr/>
        </p:nvSpPr>
        <p:spPr bwMode="auto">
          <a:xfrm>
            <a:off x="7010400" y="2667000"/>
            <a:ext cx="1676400" cy="822325"/>
          </a:xfrm>
          <a:prstGeom prst="rect">
            <a:avLst/>
          </a:prstGeom>
          <a:noFill/>
          <a:ln w="9525">
            <a:noFill/>
            <a:miter lim="800000"/>
            <a:headEnd/>
            <a:tailEnd/>
          </a:ln>
        </p:spPr>
        <p:txBody>
          <a:bodyPr>
            <a:spAutoFit/>
          </a:bodyPr>
          <a:lstStyle/>
          <a:p>
            <a:pPr>
              <a:spcBef>
                <a:spcPct val="50000"/>
              </a:spcBef>
            </a:pPr>
            <a:r>
              <a:rPr lang="en-US" b="0"/>
              <a:t>Residue spacing:</a:t>
            </a:r>
          </a:p>
        </p:txBody>
      </p:sp>
      <p:sp>
        <p:nvSpPr>
          <p:cNvPr id="224260" name="Text Box 4"/>
          <p:cNvSpPr txBox="1">
            <a:spLocks noChangeArrowheads="1"/>
          </p:cNvSpPr>
          <p:nvPr/>
        </p:nvSpPr>
        <p:spPr bwMode="auto">
          <a:xfrm>
            <a:off x="7010400" y="3581400"/>
            <a:ext cx="1295400" cy="641350"/>
          </a:xfrm>
          <a:prstGeom prst="rect">
            <a:avLst/>
          </a:prstGeom>
          <a:solidFill>
            <a:schemeClr val="bg1"/>
          </a:solidFill>
          <a:ln w="9525">
            <a:noFill/>
            <a:miter lim="800000"/>
            <a:headEnd/>
            <a:tailEnd/>
          </a:ln>
        </p:spPr>
        <p:txBody>
          <a:bodyPr>
            <a:spAutoFit/>
          </a:bodyPr>
          <a:lstStyle/>
          <a:p>
            <a:pPr algn="ctr">
              <a:spcBef>
                <a:spcPct val="50000"/>
              </a:spcBef>
            </a:pPr>
            <a:r>
              <a:rPr lang="en-US" sz="3600" b="0">
                <a:solidFill>
                  <a:srgbClr val="FF0000"/>
                </a:solidFill>
              </a:rPr>
              <a:t>6.8 Å </a:t>
            </a:r>
          </a:p>
        </p:txBody>
      </p:sp>
      <p:sp>
        <p:nvSpPr>
          <p:cNvPr id="224261" name="Text Box 5"/>
          <p:cNvSpPr txBox="1">
            <a:spLocks noChangeArrowheads="1"/>
          </p:cNvSpPr>
          <p:nvPr/>
        </p:nvSpPr>
        <p:spPr bwMode="auto">
          <a:xfrm>
            <a:off x="7010400" y="4295775"/>
            <a:ext cx="1676400" cy="822325"/>
          </a:xfrm>
          <a:prstGeom prst="rect">
            <a:avLst/>
          </a:prstGeom>
          <a:noFill/>
          <a:ln w="9525">
            <a:noFill/>
            <a:miter lim="800000"/>
            <a:headEnd/>
            <a:tailEnd/>
          </a:ln>
        </p:spPr>
        <p:txBody>
          <a:bodyPr>
            <a:spAutoFit/>
          </a:bodyPr>
          <a:lstStyle/>
          <a:p>
            <a:pPr>
              <a:spcBef>
                <a:spcPct val="50000"/>
              </a:spcBef>
            </a:pPr>
            <a:r>
              <a:rPr lang="en-US" b="0"/>
              <a:t>(Fully-extended)</a:t>
            </a:r>
          </a:p>
        </p:txBody>
      </p:sp>
      <p:sp>
        <p:nvSpPr>
          <p:cNvPr id="224262" name="Text Box 6"/>
          <p:cNvSpPr txBox="1">
            <a:spLocks noChangeArrowheads="1"/>
          </p:cNvSpPr>
          <p:nvPr/>
        </p:nvSpPr>
        <p:spPr bwMode="auto">
          <a:xfrm>
            <a:off x="85725" y="9366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429063" name="slide_217.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8763000" y="8382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2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692" fill="hold"/>
                                        <p:tgtEl>
                                          <p:spTgt spid="42906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9024">
                <p:cTn id="7" fill="hold" display="0">
                  <p:stCondLst>
                    <p:cond delay="indefinite"/>
                  </p:stCondLst>
                  <p:endCondLst>
                    <p:cond evt="onNext" delay="0">
                      <p:tgtEl>
                        <p:sldTgt/>
                      </p:tgtEl>
                    </p:cond>
                    <p:cond evt="onPrev" delay="0">
                      <p:tgtEl>
                        <p:sldTgt/>
                      </p:tgtEl>
                    </p:cond>
                    <p:cond evt="onStopAudio" delay="0">
                      <p:tgtEl>
                        <p:sldTgt/>
                      </p:tgtEl>
                    </p:cond>
                  </p:endCondLst>
                </p:cTn>
                <p:tgtEl>
                  <p:spTgt spid="429063"/>
                </p:tgtEl>
              </p:cMediaNode>
            </p:audio>
          </p:childTnLst>
        </p:cTn>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7010" name="intercolate.avi">
            <a:hlinkClick r:id="" action="ppaction://media"/>
          </p:cNvPr>
          <p:cNvPicPr>
            <a:picLocks noChangeAspect="1" noChangeArrowheads="1"/>
          </p:cNvPicPr>
          <p:nvPr>
            <a:vide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1828800" y="684213"/>
            <a:ext cx="5365750" cy="5499100"/>
          </a:xfrm>
          <a:prstGeom prst="rect">
            <a:avLst/>
          </a:prstGeom>
          <a:noFill/>
          <a:ln w="9525">
            <a:solidFill>
              <a:schemeClr val="tx1"/>
            </a:solidFill>
            <a:miter lim="800000"/>
            <a:headEnd/>
            <a:tailEnd/>
          </a:ln>
        </p:spPr>
      </p:pic>
      <p:sp>
        <p:nvSpPr>
          <p:cNvPr id="225283" name="Text Box 3"/>
          <p:cNvSpPr txBox="1">
            <a:spLocks noChangeArrowheads="1"/>
          </p:cNvSpPr>
          <p:nvPr/>
        </p:nvSpPr>
        <p:spPr bwMode="auto">
          <a:xfrm>
            <a:off x="7653338"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pic>
        <p:nvPicPr>
          <p:cNvPr id="427012" name="slide_218.wav">
            <a:hlinkClick r:id="" action="ppaction://media"/>
          </p:cNvPr>
          <p:cNvPicPr>
            <a:picLocks noChangeAspect="1" noChangeArrowheads="1"/>
          </p:cNvPicPr>
          <p:nvPr>
            <a:audioFile r:link="rId6"/>
            <p:extLst>
              <p:ext uri="{DAA4B4D4-6D71-4841-9C94-3DE7FCFB9230}">
                <p14:media xmlns:p14="http://schemas.microsoft.com/office/powerpoint/2010/main" r:link="rId5"/>
              </p:ext>
            </p:extLst>
          </p:nvPr>
        </p:nvPicPr>
        <p:blipFill>
          <a:blip r:embed="rId11"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2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782" fill="hold"/>
                                        <p:tgtEl>
                                          <p:spTgt spid="427012"/>
                                        </p:tgtEl>
                                      </p:cBhvr>
                                    </p:cmd>
                                  </p:childTnLst>
                                </p:cTn>
                              </p:par>
                              <p:par>
                                <p:cTn id="7" presetID="1" presetClass="mediacall" presetSubtype="0" fill="hold" nodeType="withEffect">
                                  <p:stCondLst>
                                    <p:cond delay="3000"/>
                                  </p:stCondLst>
                                  <p:childTnLst>
                                    <p:cmd type="call" cmd="playFrom(0.0)">
                                      <p:cBhvr>
                                        <p:cTn id="8" dur="2666" fill="hold"/>
                                        <p:tgtEl>
                                          <p:spTgt spid="4270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9024">
                <p:cTn id="9" fill="hold" display="0">
                  <p:stCondLst>
                    <p:cond delay="indefinite"/>
                  </p:stCondLst>
                  <p:endCondLst>
                    <p:cond evt="onPrev" delay="0">
                      <p:tgtEl>
                        <p:sldTgt/>
                      </p:tgtEl>
                    </p:cond>
                    <p:cond evt="onStopAudio" delay="0">
                      <p:tgtEl>
                        <p:sldTgt/>
                      </p:tgtEl>
                    </p:cond>
                  </p:endCondLst>
                </p:cTn>
                <p:tgtEl>
                  <p:spTgt spid="427012"/>
                </p:tgtEl>
              </p:cMediaNode>
            </p:audio>
            <p:video>
              <p:cMediaNode>
                <p:cTn id="10" fill="hold" display="0">
                  <p:stCondLst>
                    <p:cond delay="indefinite"/>
                  </p:stCondLst>
                  <p:endCondLst>
                    <p:cond evt="onPrev" delay="0">
                      <p:tgtEl>
                        <p:sldTgt/>
                      </p:tgtEl>
                    </p:cond>
                  </p:endCondLst>
                </p:cTn>
                <p:tgtEl>
                  <p:spTgt spid="427010"/>
                </p:tgtEl>
              </p:cMediaNode>
            </p:video>
            <p:seq concurrent="1" nextAc="seek">
              <p:cTn id="11" restart="whenNotActive" fill="hold" evtFilter="cancelBubble" nodeType="interactiveSeq">
                <p:stCondLst>
                  <p:cond evt="onClick" delay="0">
                    <p:tgtEl>
                      <p:spTgt spid="427010"/>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427010"/>
                                        </p:tgtEl>
                                      </p:cBhvr>
                                    </p:cmd>
                                  </p:childTnLst>
                                </p:cTn>
                              </p:par>
                            </p:childTnLst>
                          </p:cTn>
                        </p:par>
                      </p:childTnLst>
                    </p:cTn>
                  </p:par>
                </p:childTnLst>
              </p:cTn>
              <p:nextCondLst>
                <p:cond evt="onClick" delay="0">
                  <p:tgtEl>
                    <p:spTgt spid="427010"/>
                  </p:tgtEl>
                </p:cond>
              </p:nextCondLst>
            </p:seq>
          </p:childTnLst>
        </p:cTn>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1106" name="Gehring-tetramer.avi">
            <a:hlinkClick r:id="" action="ppaction://media"/>
          </p:cNvPr>
          <p:cNvPicPr>
            <a:picLocks noChangeAspect="1" noChangeArrowheads="1"/>
          </p:cNvPicPr>
          <p:nvPr>
            <a:vide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2498725" y="1233488"/>
            <a:ext cx="4144963" cy="4389437"/>
          </a:xfrm>
          <a:prstGeom prst="rect">
            <a:avLst/>
          </a:prstGeom>
          <a:noFill/>
          <a:ln w="9525">
            <a:solidFill>
              <a:schemeClr val="tx1"/>
            </a:solidFill>
            <a:miter lim="800000"/>
            <a:headEnd/>
            <a:tailEnd/>
          </a:ln>
        </p:spPr>
      </p:pic>
      <p:sp>
        <p:nvSpPr>
          <p:cNvPr id="226307" name="Text Box 3"/>
          <p:cNvSpPr txBox="1">
            <a:spLocks noChangeArrowheads="1"/>
          </p:cNvSpPr>
          <p:nvPr/>
        </p:nvSpPr>
        <p:spPr bwMode="auto">
          <a:xfrm>
            <a:off x="7653338"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pic>
        <p:nvPicPr>
          <p:cNvPr id="431108" name="slide_219.wav">
            <a:hlinkClick r:id="" action="ppaction://media"/>
          </p:cNvPr>
          <p:cNvPicPr>
            <a:picLocks noChangeAspect="1" noChangeArrowheads="1"/>
          </p:cNvPicPr>
          <p:nvPr>
            <a:audioFile r:link="rId6"/>
            <p:extLst>
              <p:ext uri="{DAA4B4D4-6D71-4841-9C94-3DE7FCFB9230}">
                <p14:media xmlns:p14="http://schemas.microsoft.com/office/powerpoint/2010/main" r:link="rId5"/>
              </p:ext>
            </p:extLst>
          </p:nvPr>
        </p:nvPicPr>
        <p:blipFill>
          <a:blip r:embed="rId11"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31108"/>
                                        </p:tgtEl>
                                      </p:cBhvr>
                                    </p:cmd>
                                  </p:childTnLst>
                                </p:cTn>
                              </p:par>
                              <p:par>
                                <p:cTn id="7" presetID="1" presetClass="mediacall" presetSubtype="0" fill="hold" nodeType="withEffect">
                                  <p:stCondLst>
                                    <p:cond delay="0"/>
                                  </p:stCondLst>
                                  <p:childTnLst>
                                    <p:cmd type="call" cmd="playFrom(0.0)">
                                      <p:cBhvr>
                                        <p:cTn id="8" dur="6533" fill="hold"/>
                                        <p:tgtEl>
                                          <p:spTgt spid="43110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7805">
                <p:cTn id="9" fill="hold" display="0">
                  <p:stCondLst>
                    <p:cond delay="indefinite"/>
                  </p:stCondLst>
                  <p:endCondLst>
                    <p:cond evt="onPrev" delay="0">
                      <p:tgtEl>
                        <p:sldTgt/>
                      </p:tgtEl>
                    </p:cond>
                    <p:cond evt="onStopAudio" delay="0">
                      <p:tgtEl>
                        <p:sldTgt/>
                      </p:tgtEl>
                    </p:cond>
                  </p:endCondLst>
                </p:cTn>
                <p:tgtEl>
                  <p:spTgt spid="431108"/>
                </p:tgtEl>
              </p:cMediaNode>
            </p:audio>
            <p:video>
              <p:cMediaNode>
                <p:cTn id="10" repeatCount="indefinite" fill="hold" display="0">
                  <p:stCondLst>
                    <p:cond delay="indefinite"/>
                  </p:stCondLst>
                  <p:endCondLst>
                    <p:cond evt="onPrev" delay="0">
                      <p:tgtEl>
                        <p:sldTgt/>
                      </p:tgtEl>
                    </p:cond>
                  </p:endCondLst>
                </p:cTn>
                <p:tgtEl>
                  <p:spTgt spid="431106"/>
                </p:tgtEl>
              </p:cMediaNode>
            </p:video>
            <p:seq concurrent="1" nextAc="seek">
              <p:cTn id="11" restart="whenNotActive" fill="hold" evtFilter="cancelBubble" nodeType="interactiveSeq">
                <p:stCondLst>
                  <p:cond evt="onClick" delay="0">
                    <p:tgtEl>
                      <p:spTgt spid="431106"/>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431106"/>
                                        </p:tgtEl>
                                      </p:cBhvr>
                                    </p:cmd>
                                  </p:childTnLst>
                                </p:cTn>
                              </p:par>
                            </p:childTnLst>
                          </p:cTn>
                        </p:par>
                      </p:childTnLst>
                    </p:cTn>
                  </p:par>
                </p:childTnLst>
              </p:cTn>
              <p:nextCondLst>
                <p:cond evt="onClick" delay="0">
                  <p:tgtEl>
                    <p:spTgt spid="431106"/>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ChangeArrowheads="1"/>
          </p:cNvSpPr>
          <p:nvPr>
            <p:ph type="subTitle" idx="1"/>
          </p:nvPr>
        </p:nvSpPr>
        <p:spPr>
          <a:xfrm>
            <a:off x="1524000" y="2286000"/>
            <a:ext cx="6400800" cy="1752600"/>
          </a:xfrm>
        </p:spPr>
        <p:txBody>
          <a:bodyPr/>
          <a:lstStyle/>
          <a:p>
            <a:pPr algn="l" eaLnBrk="1" hangingPunct="1"/>
            <a:r>
              <a:rPr lang="en-US"/>
              <a:t>It ought to be possible to demonstrate some </a:t>
            </a:r>
            <a:r>
              <a:rPr lang="en-US" b="1" i="1"/>
              <a:t>alignment</a:t>
            </a:r>
            <a:r>
              <a:rPr lang="en-US"/>
              <a:t> between the (+) charges of the Histone Octamer and the (–) charges of DNA. </a:t>
            </a:r>
          </a:p>
        </p:txBody>
      </p:sp>
      <p:pic>
        <p:nvPicPr>
          <p:cNvPr id="17414" name="slide_22.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76200" y="6477000"/>
            <a:ext cx="304800" cy="304800"/>
          </a:xfrm>
          <a:prstGeom prst="rect">
            <a:avLst/>
          </a:prstGeom>
          <a:noFill/>
          <a:ln w="9525">
            <a:noFill/>
            <a:miter lim="800000"/>
            <a:headEnd/>
            <a:tailEnd/>
          </a:ln>
        </p:spPr>
      </p:pic>
      <p:sp>
        <p:nvSpPr>
          <p:cNvPr id="25604" name="Text Box 7"/>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spTree>
    <p:custDataLst>
      <p:tags r:id="rId1"/>
    </p:custDataLst>
  </p:cSld>
  <p:clrMapOvr>
    <a:masterClrMapping/>
  </p:clrMapOvr>
  <p:transition advClick="0"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088" fill="hold"/>
                                        <p:tgtEl>
                                          <p:spTgt spid="174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5366">
                <p:cTn id="7" fill="hold" display="0">
                  <p:stCondLst>
                    <p:cond delay="indefinite"/>
                  </p:stCondLst>
                  <p:endCondLst>
                    <p:cond evt="onNext" delay="0">
                      <p:tgtEl>
                        <p:sldTgt/>
                      </p:tgtEl>
                    </p:cond>
                    <p:cond evt="onPrev" delay="0">
                      <p:tgtEl>
                        <p:sldTgt/>
                      </p:tgtEl>
                    </p:cond>
                    <p:cond evt="onStopAudio" delay="0">
                      <p:tgtEl>
                        <p:sldTgt/>
                      </p:tgtEl>
                    </p:cond>
                  </p:endCondLst>
                </p:cTn>
                <p:tgtEl>
                  <p:spTgt spid="17414"/>
                </p:tgtEl>
              </p:cMediaNode>
            </p:audio>
          </p:childTnLst>
        </p:cTn>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7330" name="Picture 2" descr="C:\Program Files\Amira-3.1.1\data\nucleosome files\AAA FINAL STRUCTURE\Animations\Picture Files\arg-and-disulfide.tif"/>
          <p:cNvPicPr preferRelativeResize="0">
            <a:picLocks noChangeArrowheads="1"/>
          </p:cNvPicPr>
          <p:nvPr/>
        </p:nvPicPr>
        <p:blipFill>
          <a:blip r:embed="rId7" cstate="print"/>
          <a:srcRect/>
          <a:stretch>
            <a:fillRect/>
          </a:stretch>
        </p:blipFill>
        <p:spPr bwMode="auto">
          <a:xfrm>
            <a:off x="2493963" y="1233488"/>
            <a:ext cx="4140200" cy="4387850"/>
          </a:xfrm>
          <a:prstGeom prst="rect">
            <a:avLst/>
          </a:prstGeom>
          <a:noFill/>
          <a:ln w="9525">
            <a:solidFill>
              <a:schemeClr val="tx1"/>
            </a:solidFill>
            <a:miter lim="800000"/>
            <a:headEnd/>
            <a:tailEnd/>
          </a:ln>
        </p:spPr>
      </p:pic>
      <p:sp>
        <p:nvSpPr>
          <p:cNvPr id="227331" name="Text Box 3"/>
          <p:cNvSpPr txBox="1">
            <a:spLocks noChangeArrowheads="1"/>
          </p:cNvSpPr>
          <p:nvPr/>
        </p:nvSpPr>
        <p:spPr bwMode="auto">
          <a:xfrm>
            <a:off x="7653338"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433156" name="slide_220.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1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191" fill="hold"/>
                                        <p:tgtEl>
                                          <p:spTgt spid="43315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7805">
                <p:cTn id="7" fill="hold" display="0">
                  <p:stCondLst>
                    <p:cond delay="indefinite"/>
                  </p:stCondLst>
                  <p:endCondLst>
                    <p:cond evt="onNext" delay="0">
                      <p:tgtEl>
                        <p:sldTgt/>
                      </p:tgtEl>
                    </p:cond>
                    <p:cond evt="onPrev" delay="0">
                      <p:tgtEl>
                        <p:sldTgt/>
                      </p:tgtEl>
                    </p:cond>
                    <p:cond evt="onStopAudio" delay="0">
                      <p:tgtEl>
                        <p:sldTgt/>
                      </p:tgtEl>
                    </p:cond>
                  </p:endCondLst>
                </p:cTn>
                <p:tgtEl>
                  <p:spTgt spid="433156"/>
                </p:tgtEl>
              </p:cMediaNode>
            </p:audio>
          </p:childTnLst>
        </p:cTn>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8354" name="Mol model" descr="C:\Program Files\Amira-3.1.1\data\nucleosome files\AAA FINAL STRUCTURE\Animations\Picture Files\Fig-4A-amira-proj2.tif"/>
          <p:cNvPicPr>
            <a:picLocks noChangeAspect="1" noChangeArrowheads="1"/>
          </p:cNvPicPr>
          <p:nvPr/>
        </p:nvPicPr>
        <p:blipFill>
          <a:blip r:embed="rId7" cstate="print"/>
          <a:srcRect/>
          <a:stretch>
            <a:fillRect/>
          </a:stretch>
        </p:blipFill>
        <p:spPr bwMode="auto">
          <a:xfrm>
            <a:off x="1943100" y="647700"/>
            <a:ext cx="5257800" cy="5562600"/>
          </a:xfrm>
          <a:prstGeom prst="rect">
            <a:avLst/>
          </a:prstGeom>
          <a:noFill/>
          <a:ln w="9525">
            <a:solidFill>
              <a:schemeClr val="tx1"/>
            </a:solidFill>
            <a:miter lim="800000"/>
            <a:headEnd/>
            <a:tailEnd/>
          </a:ln>
        </p:spPr>
      </p:pic>
      <p:grpSp>
        <p:nvGrpSpPr>
          <p:cNvPr id="2" name="20 Ang"/>
          <p:cNvGrpSpPr>
            <a:grpSpLocks/>
          </p:cNvGrpSpPr>
          <p:nvPr/>
        </p:nvGrpSpPr>
        <p:grpSpPr bwMode="auto">
          <a:xfrm>
            <a:off x="3167063" y="3671888"/>
            <a:ext cx="2562225" cy="290512"/>
            <a:chOff x="1986" y="2334"/>
            <a:chExt cx="1614" cy="183"/>
          </a:xfrm>
        </p:grpSpPr>
        <p:sp>
          <p:nvSpPr>
            <p:cNvPr id="228371" name="Line 4"/>
            <p:cNvSpPr>
              <a:spLocks noChangeShapeType="1"/>
            </p:cNvSpPr>
            <p:nvPr/>
          </p:nvSpPr>
          <p:spPr bwMode="auto">
            <a:xfrm flipH="1">
              <a:off x="1986" y="2412"/>
              <a:ext cx="672" cy="0"/>
            </a:xfrm>
            <a:prstGeom prst="line">
              <a:avLst/>
            </a:prstGeom>
            <a:noFill/>
            <a:ln w="22225">
              <a:solidFill>
                <a:schemeClr val="tx1"/>
              </a:solidFill>
              <a:round/>
              <a:headEnd/>
              <a:tailEnd type="triangle" w="med" len="med"/>
            </a:ln>
          </p:spPr>
          <p:txBody>
            <a:bodyPr/>
            <a:lstStyle/>
            <a:p>
              <a:endParaRPr lang="en-US"/>
            </a:p>
          </p:txBody>
        </p:sp>
        <p:sp>
          <p:nvSpPr>
            <p:cNvPr id="228372" name="Line 5"/>
            <p:cNvSpPr>
              <a:spLocks noChangeShapeType="1"/>
            </p:cNvSpPr>
            <p:nvPr/>
          </p:nvSpPr>
          <p:spPr bwMode="auto">
            <a:xfrm>
              <a:off x="2928" y="2412"/>
              <a:ext cx="672" cy="0"/>
            </a:xfrm>
            <a:prstGeom prst="line">
              <a:avLst/>
            </a:prstGeom>
            <a:noFill/>
            <a:ln w="22225">
              <a:solidFill>
                <a:schemeClr val="tx1"/>
              </a:solidFill>
              <a:round/>
              <a:headEnd/>
              <a:tailEnd type="triangle" w="med" len="med"/>
            </a:ln>
          </p:spPr>
          <p:txBody>
            <a:bodyPr/>
            <a:lstStyle/>
            <a:p>
              <a:endParaRPr lang="en-US"/>
            </a:p>
          </p:txBody>
        </p:sp>
        <p:sp>
          <p:nvSpPr>
            <p:cNvPr id="228373" name="Text Box 6"/>
            <p:cNvSpPr txBox="1">
              <a:spLocks noChangeArrowheads="1"/>
            </p:cNvSpPr>
            <p:nvPr/>
          </p:nvSpPr>
          <p:spPr bwMode="auto">
            <a:xfrm>
              <a:off x="2631" y="2334"/>
              <a:ext cx="336" cy="183"/>
            </a:xfrm>
            <a:prstGeom prst="rect">
              <a:avLst/>
            </a:prstGeom>
            <a:noFill/>
            <a:ln w="22225">
              <a:noFill/>
              <a:miter lim="800000"/>
              <a:headEnd/>
              <a:tailEnd/>
            </a:ln>
          </p:spPr>
          <p:txBody>
            <a:bodyPr>
              <a:spAutoFit/>
            </a:bodyPr>
            <a:lstStyle/>
            <a:p>
              <a:pPr algn="ctr">
                <a:spcBef>
                  <a:spcPct val="50000"/>
                </a:spcBef>
              </a:pPr>
              <a:r>
                <a:rPr lang="en-US" sz="1300"/>
                <a:t>20 Å </a:t>
              </a:r>
            </a:p>
          </p:txBody>
        </p:sp>
      </p:grpSp>
      <p:grpSp>
        <p:nvGrpSpPr>
          <p:cNvPr id="3" name="14 Ang"/>
          <p:cNvGrpSpPr>
            <a:grpSpLocks/>
          </p:cNvGrpSpPr>
          <p:nvPr/>
        </p:nvGrpSpPr>
        <p:grpSpPr bwMode="auto">
          <a:xfrm>
            <a:off x="3505200" y="2962275"/>
            <a:ext cx="1676400" cy="290513"/>
            <a:chOff x="2208" y="1917"/>
            <a:chExt cx="1056" cy="183"/>
          </a:xfrm>
        </p:grpSpPr>
        <p:sp>
          <p:nvSpPr>
            <p:cNvPr id="228368" name="Line 8"/>
            <p:cNvSpPr>
              <a:spLocks noChangeShapeType="1"/>
            </p:cNvSpPr>
            <p:nvPr/>
          </p:nvSpPr>
          <p:spPr bwMode="auto">
            <a:xfrm flipH="1">
              <a:off x="2208" y="2016"/>
              <a:ext cx="432" cy="0"/>
            </a:xfrm>
            <a:prstGeom prst="line">
              <a:avLst/>
            </a:prstGeom>
            <a:noFill/>
            <a:ln w="22225">
              <a:solidFill>
                <a:schemeClr val="tx1"/>
              </a:solidFill>
              <a:round/>
              <a:headEnd/>
              <a:tailEnd type="triangle" w="med" len="med"/>
            </a:ln>
          </p:spPr>
          <p:txBody>
            <a:bodyPr/>
            <a:lstStyle/>
            <a:p>
              <a:endParaRPr lang="en-US"/>
            </a:p>
          </p:txBody>
        </p:sp>
        <p:sp>
          <p:nvSpPr>
            <p:cNvPr id="228369" name="Line 9"/>
            <p:cNvSpPr>
              <a:spLocks noChangeShapeType="1"/>
            </p:cNvSpPr>
            <p:nvPr/>
          </p:nvSpPr>
          <p:spPr bwMode="auto">
            <a:xfrm>
              <a:off x="2880" y="2016"/>
              <a:ext cx="384" cy="0"/>
            </a:xfrm>
            <a:prstGeom prst="line">
              <a:avLst/>
            </a:prstGeom>
            <a:noFill/>
            <a:ln w="22225">
              <a:solidFill>
                <a:schemeClr val="tx1"/>
              </a:solidFill>
              <a:round/>
              <a:headEnd/>
              <a:tailEnd type="triangle" w="med" len="med"/>
            </a:ln>
          </p:spPr>
          <p:txBody>
            <a:bodyPr/>
            <a:lstStyle/>
            <a:p>
              <a:endParaRPr lang="en-US"/>
            </a:p>
          </p:txBody>
        </p:sp>
        <p:sp>
          <p:nvSpPr>
            <p:cNvPr id="228370" name="Text Box 10"/>
            <p:cNvSpPr txBox="1">
              <a:spLocks noChangeArrowheads="1"/>
            </p:cNvSpPr>
            <p:nvPr/>
          </p:nvSpPr>
          <p:spPr bwMode="auto">
            <a:xfrm>
              <a:off x="2592" y="1917"/>
              <a:ext cx="336" cy="183"/>
            </a:xfrm>
            <a:prstGeom prst="rect">
              <a:avLst/>
            </a:prstGeom>
            <a:noFill/>
            <a:ln w="22225">
              <a:noFill/>
              <a:miter lim="800000"/>
              <a:headEnd/>
              <a:tailEnd/>
            </a:ln>
          </p:spPr>
          <p:txBody>
            <a:bodyPr>
              <a:spAutoFit/>
            </a:bodyPr>
            <a:lstStyle/>
            <a:p>
              <a:pPr algn="ctr">
                <a:spcBef>
                  <a:spcPct val="50000"/>
                </a:spcBef>
              </a:pPr>
              <a:r>
                <a:rPr lang="en-US" sz="1300"/>
                <a:t>14 Å </a:t>
              </a:r>
              <a:endParaRPr lang="en-US" b="0"/>
            </a:p>
          </p:txBody>
        </p:sp>
      </p:grpSp>
      <p:grpSp>
        <p:nvGrpSpPr>
          <p:cNvPr id="4" name="L, 3 angstroms"/>
          <p:cNvGrpSpPr>
            <a:grpSpLocks/>
          </p:cNvGrpSpPr>
          <p:nvPr/>
        </p:nvGrpSpPr>
        <p:grpSpPr bwMode="auto">
          <a:xfrm>
            <a:off x="3033713" y="3114675"/>
            <a:ext cx="533400" cy="619125"/>
            <a:chOff x="1920" y="1971"/>
            <a:chExt cx="336" cy="390"/>
          </a:xfrm>
        </p:grpSpPr>
        <p:grpSp>
          <p:nvGrpSpPr>
            <p:cNvPr id="228364" name="Group 12"/>
            <p:cNvGrpSpPr>
              <a:grpSpLocks/>
            </p:cNvGrpSpPr>
            <p:nvPr/>
          </p:nvGrpSpPr>
          <p:grpSpPr bwMode="auto">
            <a:xfrm rot="-60000">
              <a:off x="1998" y="1971"/>
              <a:ext cx="162" cy="390"/>
              <a:chOff x="1998" y="1971"/>
              <a:chExt cx="162" cy="390"/>
            </a:xfrm>
          </p:grpSpPr>
          <p:sp>
            <p:nvSpPr>
              <p:cNvPr id="228366" name="Line 13"/>
              <p:cNvSpPr>
                <a:spLocks noChangeShapeType="1"/>
              </p:cNvSpPr>
              <p:nvPr/>
            </p:nvSpPr>
            <p:spPr bwMode="auto">
              <a:xfrm rot="-3300000">
                <a:off x="2094" y="2037"/>
                <a:ext cx="132" cy="0"/>
              </a:xfrm>
              <a:prstGeom prst="line">
                <a:avLst/>
              </a:prstGeom>
              <a:noFill/>
              <a:ln w="9525">
                <a:solidFill>
                  <a:schemeClr val="tx1"/>
                </a:solidFill>
                <a:round/>
                <a:headEnd/>
                <a:tailEnd type="triangle" w="med" len="med"/>
              </a:ln>
            </p:spPr>
            <p:txBody>
              <a:bodyPr/>
              <a:lstStyle/>
              <a:p>
                <a:endParaRPr lang="en-US"/>
              </a:p>
            </p:txBody>
          </p:sp>
          <p:sp>
            <p:nvSpPr>
              <p:cNvPr id="228367" name="Line 14"/>
              <p:cNvSpPr>
                <a:spLocks noChangeShapeType="1"/>
              </p:cNvSpPr>
              <p:nvPr/>
            </p:nvSpPr>
            <p:spPr bwMode="auto">
              <a:xfrm rot="-3420000" flipH="1" flipV="1">
                <a:off x="1932" y="2295"/>
                <a:ext cx="132" cy="0"/>
              </a:xfrm>
              <a:prstGeom prst="line">
                <a:avLst/>
              </a:prstGeom>
              <a:noFill/>
              <a:ln w="9525">
                <a:solidFill>
                  <a:schemeClr val="tx1"/>
                </a:solidFill>
                <a:round/>
                <a:headEnd/>
                <a:tailEnd type="triangle" w="med" len="med"/>
              </a:ln>
            </p:spPr>
            <p:txBody>
              <a:bodyPr/>
              <a:lstStyle/>
              <a:p>
                <a:endParaRPr lang="en-US"/>
              </a:p>
            </p:txBody>
          </p:sp>
        </p:grpSp>
        <p:sp>
          <p:nvSpPr>
            <p:cNvPr id="228365" name="Text Box 15"/>
            <p:cNvSpPr txBox="1">
              <a:spLocks noChangeArrowheads="1"/>
            </p:cNvSpPr>
            <p:nvPr/>
          </p:nvSpPr>
          <p:spPr bwMode="auto">
            <a:xfrm>
              <a:off x="1920" y="2074"/>
              <a:ext cx="336" cy="192"/>
            </a:xfrm>
            <a:prstGeom prst="rect">
              <a:avLst/>
            </a:prstGeom>
            <a:noFill/>
            <a:ln w="9525">
              <a:noFill/>
              <a:miter lim="800000"/>
              <a:headEnd/>
              <a:tailEnd/>
            </a:ln>
          </p:spPr>
          <p:txBody>
            <a:bodyPr>
              <a:spAutoFit/>
            </a:bodyPr>
            <a:lstStyle/>
            <a:p>
              <a:pPr algn="ctr">
                <a:spcBef>
                  <a:spcPct val="50000"/>
                </a:spcBef>
              </a:pPr>
              <a:r>
                <a:rPr lang="en-US" sz="1400"/>
                <a:t>3 Å </a:t>
              </a:r>
            </a:p>
          </p:txBody>
        </p:sp>
      </p:grpSp>
      <p:grpSp>
        <p:nvGrpSpPr>
          <p:cNvPr id="6" name="R, 3 angstroms"/>
          <p:cNvGrpSpPr>
            <a:grpSpLocks/>
          </p:cNvGrpSpPr>
          <p:nvPr/>
        </p:nvGrpSpPr>
        <p:grpSpPr bwMode="auto">
          <a:xfrm>
            <a:off x="5229225" y="3200400"/>
            <a:ext cx="595313" cy="304800"/>
            <a:chOff x="3283" y="2016"/>
            <a:chExt cx="375" cy="192"/>
          </a:xfrm>
        </p:grpSpPr>
        <p:sp>
          <p:nvSpPr>
            <p:cNvPr id="228361" name="Line 17"/>
            <p:cNvSpPr>
              <a:spLocks noChangeShapeType="1"/>
            </p:cNvSpPr>
            <p:nvPr/>
          </p:nvSpPr>
          <p:spPr bwMode="auto">
            <a:xfrm rot="-8400000">
              <a:off x="3283" y="2023"/>
              <a:ext cx="132" cy="0"/>
            </a:xfrm>
            <a:prstGeom prst="line">
              <a:avLst/>
            </a:prstGeom>
            <a:noFill/>
            <a:ln w="9525">
              <a:solidFill>
                <a:schemeClr val="tx1"/>
              </a:solidFill>
              <a:round/>
              <a:headEnd/>
              <a:tailEnd type="triangle" w="med" len="med"/>
            </a:ln>
          </p:spPr>
          <p:txBody>
            <a:bodyPr/>
            <a:lstStyle/>
            <a:p>
              <a:endParaRPr lang="en-US"/>
            </a:p>
          </p:txBody>
        </p:sp>
        <p:sp>
          <p:nvSpPr>
            <p:cNvPr id="228362" name="Line 18"/>
            <p:cNvSpPr>
              <a:spLocks noChangeShapeType="1"/>
            </p:cNvSpPr>
            <p:nvPr/>
          </p:nvSpPr>
          <p:spPr bwMode="auto">
            <a:xfrm rot="-8520000" flipH="1" flipV="1">
              <a:off x="3526" y="2206"/>
              <a:ext cx="132" cy="0"/>
            </a:xfrm>
            <a:prstGeom prst="line">
              <a:avLst/>
            </a:prstGeom>
            <a:noFill/>
            <a:ln w="9525">
              <a:solidFill>
                <a:schemeClr val="tx1"/>
              </a:solidFill>
              <a:round/>
              <a:headEnd/>
              <a:tailEnd type="triangle" w="med" len="med"/>
            </a:ln>
          </p:spPr>
          <p:txBody>
            <a:bodyPr/>
            <a:lstStyle/>
            <a:p>
              <a:endParaRPr lang="en-US"/>
            </a:p>
          </p:txBody>
        </p:sp>
        <p:sp>
          <p:nvSpPr>
            <p:cNvPr id="228363" name="Text Box 19"/>
            <p:cNvSpPr txBox="1">
              <a:spLocks noChangeArrowheads="1"/>
            </p:cNvSpPr>
            <p:nvPr/>
          </p:nvSpPr>
          <p:spPr bwMode="auto">
            <a:xfrm>
              <a:off x="3348" y="2016"/>
              <a:ext cx="288" cy="192"/>
            </a:xfrm>
            <a:prstGeom prst="rect">
              <a:avLst/>
            </a:prstGeom>
            <a:noFill/>
            <a:ln w="9525">
              <a:noFill/>
              <a:miter lim="800000"/>
              <a:headEnd/>
              <a:tailEnd/>
            </a:ln>
          </p:spPr>
          <p:txBody>
            <a:bodyPr>
              <a:spAutoFit/>
            </a:bodyPr>
            <a:lstStyle/>
            <a:p>
              <a:pPr algn="ctr">
                <a:spcBef>
                  <a:spcPct val="50000"/>
                </a:spcBef>
              </a:pPr>
              <a:r>
                <a:rPr lang="en-US" sz="1400"/>
                <a:t>3 Å </a:t>
              </a:r>
            </a:p>
          </p:txBody>
        </p:sp>
      </p:grpSp>
      <p:sp>
        <p:nvSpPr>
          <p:cNvPr id="228359" name="Transit"/>
          <p:cNvSpPr txBox="1">
            <a:spLocks noChangeArrowheads="1"/>
          </p:cNvSpPr>
          <p:nvPr/>
        </p:nvSpPr>
        <p:spPr bwMode="auto">
          <a:xfrm>
            <a:off x="7653338"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435221" name="slide_221.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35221"/>
                                        </p:tgtEl>
                                      </p:cBhvr>
                                    </p:cmd>
                                  </p:childTnLst>
                                </p:cTn>
                              </p:par>
                              <p:par>
                                <p:cTn id="7" presetID="2" presetClass="entr" presetSubtype="1" fill="hold" nodeType="withEffect">
                                  <p:stCondLst>
                                    <p:cond delay="1000"/>
                                  </p:stCondLst>
                                  <p:childTnLst>
                                    <p:set>
                                      <p:cBhvr>
                                        <p:cTn id="8" dur="1" fill="hold">
                                          <p:stCondLst>
                                            <p:cond delay="0"/>
                                          </p:stCondLst>
                                        </p:cTn>
                                        <p:tgtEl>
                                          <p:spTgt spid="3"/>
                                        </p:tgtEl>
                                        <p:attrNameLst>
                                          <p:attrName>style.visibility</p:attrName>
                                        </p:attrNameLst>
                                      </p:cBhvr>
                                      <p:to>
                                        <p:strVal val="visible"/>
                                      </p:to>
                                    </p:set>
                                    <p:anim calcmode="lin" valueType="num">
                                      <p:cBhvr additive="base">
                                        <p:cTn id="9" dur="500" fill="hold"/>
                                        <p:tgtEl>
                                          <p:spTgt spid="3"/>
                                        </p:tgtEl>
                                        <p:attrNameLst>
                                          <p:attrName>ppt_x</p:attrName>
                                        </p:attrNameLst>
                                      </p:cBhvr>
                                      <p:tavLst>
                                        <p:tav tm="0">
                                          <p:val>
                                            <p:strVal val="#ppt_x"/>
                                          </p:val>
                                        </p:tav>
                                        <p:tav tm="100000">
                                          <p:val>
                                            <p:strVal val="#ppt_x"/>
                                          </p:val>
                                        </p:tav>
                                      </p:tavLst>
                                    </p:anim>
                                    <p:anim calcmode="lin" valueType="num">
                                      <p:cBhvr additive="base">
                                        <p:cTn id="10" dur="500" fill="hold"/>
                                        <p:tgtEl>
                                          <p:spTgt spid="3"/>
                                        </p:tgtEl>
                                        <p:attrNameLst>
                                          <p:attrName>ppt_y</p:attrName>
                                        </p:attrNameLst>
                                      </p:cBhvr>
                                      <p:tavLst>
                                        <p:tav tm="0">
                                          <p:val>
                                            <p:strVal val="0-#ppt_h/2"/>
                                          </p:val>
                                        </p:tav>
                                        <p:tav tm="100000">
                                          <p:val>
                                            <p:strVal val="#ppt_y"/>
                                          </p:val>
                                        </p:tav>
                                      </p:tavLst>
                                    </p:anim>
                                  </p:childTnLst>
                                </p:cTn>
                              </p:par>
                              <p:par>
                                <p:cTn id="11" presetID="2" presetClass="entr" presetSubtype="4" fill="hold" nodeType="withEffect">
                                  <p:stCondLst>
                                    <p:cond delay="500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par>
                                <p:cTn id="15" presetID="2" presetClass="entr" presetSubtype="8" fill="hold" nodeType="withEffect">
                                  <p:stCondLst>
                                    <p:cond delay="1000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1000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5366">
                <p:cTn id="23" fill="hold" display="0">
                  <p:stCondLst>
                    <p:cond delay="indefinite"/>
                  </p:stCondLst>
                  <p:endCondLst>
                    <p:cond evt="onPrev" delay="0">
                      <p:tgtEl>
                        <p:sldTgt/>
                      </p:tgtEl>
                    </p:cond>
                    <p:cond evt="onStopAudio" delay="0">
                      <p:tgtEl>
                        <p:sldTgt/>
                      </p:tgtEl>
                    </p:cond>
                  </p:endCondLst>
                </p:cTn>
                <p:tgtEl>
                  <p:spTgt spid="435221"/>
                </p:tgtEl>
              </p:cMediaNode>
            </p:audio>
          </p:childTnLst>
        </p:cTn>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9378" name="Picture 2" descr="C:\Program Files\Amira-3.1.1\data\nucleosome files\AAA FINAL STRUCTURE\Animations\Picture Files\Fig-4A.tif"/>
          <p:cNvPicPr>
            <a:picLocks noChangeAspect="1" noChangeArrowheads="1"/>
          </p:cNvPicPr>
          <p:nvPr/>
        </p:nvPicPr>
        <p:blipFill>
          <a:blip r:embed="rId7" cstate="print"/>
          <a:srcRect/>
          <a:stretch>
            <a:fillRect/>
          </a:stretch>
        </p:blipFill>
        <p:spPr bwMode="auto">
          <a:xfrm>
            <a:off x="2514600" y="304800"/>
            <a:ext cx="4287838" cy="5565775"/>
          </a:xfrm>
          <a:prstGeom prst="rect">
            <a:avLst/>
          </a:prstGeom>
          <a:noFill/>
          <a:ln w="9525">
            <a:noFill/>
            <a:miter lim="800000"/>
            <a:headEnd/>
            <a:tailEnd/>
          </a:ln>
        </p:spPr>
      </p:pic>
      <p:sp>
        <p:nvSpPr>
          <p:cNvPr id="229379" name="Text Box 4"/>
          <p:cNvSpPr txBox="1">
            <a:spLocks noChangeArrowheads="1"/>
          </p:cNvSpPr>
          <p:nvPr/>
        </p:nvSpPr>
        <p:spPr bwMode="auto">
          <a:xfrm>
            <a:off x="457200" y="6096000"/>
            <a:ext cx="8229600" cy="457200"/>
          </a:xfrm>
          <a:prstGeom prst="rect">
            <a:avLst/>
          </a:prstGeom>
          <a:noFill/>
          <a:ln w="9525">
            <a:noFill/>
            <a:miter lim="800000"/>
            <a:headEnd/>
            <a:tailEnd/>
          </a:ln>
        </p:spPr>
        <p:txBody>
          <a:bodyPr>
            <a:spAutoFit/>
          </a:bodyPr>
          <a:lstStyle/>
          <a:p>
            <a:pPr algn="ctr">
              <a:spcBef>
                <a:spcPct val="50000"/>
              </a:spcBef>
            </a:pPr>
            <a:r>
              <a:rPr lang="en-US" b="0"/>
              <a:t>Complete Unit Cell of Protamine-DNA Structure; Axial View</a:t>
            </a:r>
          </a:p>
        </p:txBody>
      </p:sp>
      <p:sp>
        <p:nvSpPr>
          <p:cNvPr id="229380" name="Text Box 5"/>
          <p:cNvSpPr txBox="1">
            <a:spLocks noChangeArrowheads="1"/>
          </p:cNvSpPr>
          <p:nvPr/>
        </p:nvSpPr>
        <p:spPr bwMode="auto">
          <a:xfrm>
            <a:off x="7620000" y="9366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437254" name="slide_222.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627" fill="hold"/>
                                        <p:tgtEl>
                                          <p:spTgt spid="43725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3902">
                <p:cTn id="7" fill="hold" display="0">
                  <p:stCondLst>
                    <p:cond delay="indefinite"/>
                  </p:stCondLst>
                  <p:endCondLst>
                    <p:cond evt="onNext" delay="0">
                      <p:tgtEl>
                        <p:sldTgt/>
                      </p:tgtEl>
                    </p:cond>
                    <p:cond evt="onPrev" delay="0">
                      <p:tgtEl>
                        <p:sldTgt/>
                      </p:tgtEl>
                    </p:cond>
                    <p:cond evt="onStopAudio" delay="0">
                      <p:tgtEl>
                        <p:sldTgt/>
                      </p:tgtEl>
                    </p:cond>
                  </p:endCondLst>
                </p:cTn>
                <p:tgtEl>
                  <p:spTgt spid="437254"/>
                </p:tgtEl>
              </p:cMediaNode>
            </p:audio>
          </p:childTnLst>
        </p:cTn>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9298" name="wu-CDEF.avi">
            <a:hlinkClick r:id="" action="ppaction://media"/>
          </p:cNvPr>
          <p:cNvPicPr preferRelativeResize="0">
            <a:picLocks noChangeArrowheads="1"/>
          </p:cNvPicPr>
          <p:nvPr>
            <a:vide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2498725" y="1233488"/>
            <a:ext cx="4144963" cy="4389437"/>
          </a:xfrm>
          <a:prstGeom prst="rect">
            <a:avLst/>
          </a:prstGeom>
          <a:noFill/>
          <a:ln w="9525">
            <a:solidFill>
              <a:schemeClr val="tx1"/>
            </a:solidFill>
            <a:miter lim="800000"/>
            <a:headEnd/>
            <a:tailEnd/>
          </a:ln>
        </p:spPr>
      </p:pic>
      <p:sp>
        <p:nvSpPr>
          <p:cNvPr id="230403" name="AutoShape 3"/>
          <p:cNvSpPr>
            <a:spLocks noChangeArrowheads="1"/>
          </p:cNvSpPr>
          <p:nvPr/>
        </p:nvSpPr>
        <p:spPr bwMode="auto">
          <a:xfrm>
            <a:off x="4419600" y="5776913"/>
            <a:ext cx="457200" cy="985837"/>
          </a:xfrm>
          <a:prstGeom prst="curvedRightArrow">
            <a:avLst>
              <a:gd name="adj1" fmla="val 43125"/>
              <a:gd name="adj2" fmla="val 86250"/>
              <a:gd name="adj3" fmla="val 33333"/>
            </a:avLst>
          </a:prstGeom>
          <a:solidFill>
            <a:srgbClr val="FF99CC"/>
          </a:solidFill>
          <a:ln w="9525">
            <a:solidFill>
              <a:schemeClr val="tx1"/>
            </a:solidFill>
            <a:miter lim="800000"/>
            <a:headEnd/>
            <a:tailEnd/>
          </a:ln>
        </p:spPr>
        <p:txBody>
          <a:bodyPr wrap="none" anchor="ctr"/>
          <a:lstStyle/>
          <a:p>
            <a:endParaRPr lang="en-US"/>
          </a:p>
        </p:txBody>
      </p:sp>
      <p:sp>
        <p:nvSpPr>
          <p:cNvPr id="230404" name="AutoShape 4"/>
          <p:cNvSpPr>
            <a:spLocks noChangeArrowheads="1"/>
          </p:cNvSpPr>
          <p:nvPr/>
        </p:nvSpPr>
        <p:spPr bwMode="auto">
          <a:xfrm>
            <a:off x="4419600" y="147638"/>
            <a:ext cx="457200" cy="985837"/>
          </a:xfrm>
          <a:prstGeom prst="curvedRightArrow">
            <a:avLst>
              <a:gd name="adj1" fmla="val 43125"/>
              <a:gd name="adj2" fmla="val 86250"/>
              <a:gd name="adj3" fmla="val 33333"/>
            </a:avLst>
          </a:prstGeom>
          <a:solidFill>
            <a:srgbClr val="FF99CC"/>
          </a:solidFill>
          <a:ln w="9525">
            <a:solidFill>
              <a:schemeClr val="tx1"/>
            </a:solidFill>
            <a:miter lim="800000"/>
            <a:headEnd/>
            <a:tailEnd/>
          </a:ln>
        </p:spPr>
        <p:txBody>
          <a:bodyPr wrap="none" anchor="ctr"/>
          <a:lstStyle/>
          <a:p>
            <a:endParaRPr lang="en-US"/>
          </a:p>
        </p:txBody>
      </p:sp>
      <p:sp>
        <p:nvSpPr>
          <p:cNvPr id="230405" name="Text Box 5"/>
          <p:cNvSpPr txBox="1">
            <a:spLocks noChangeArrowheads="1"/>
          </p:cNvSpPr>
          <p:nvPr/>
        </p:nvSpPr>
        <p:spPr bwMode="auto">
          <a:xfrm>
            <a:off x="7620000" y="9366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pic>
        <p:nvPicPr>
          <p:cNvPr id="439302" name="slide_223.wav">
            <a:hlinkClick r:id="" action="ppaction://media"/>
          </p:cNvPr>
          <p:cNvPicPr>
            <a:picLocks noChangeAspect="1" noChangeArrowheads="1"/>
          </p:cNvPicPr>
          <p:nvPr>
            <a:audioFile r:link="rId6"/>
            <p:extLst>
              <p:ext uri="{DAA4B4D4-6D71-4841-9C94-3DE7FCFB9230}">
                <p14:media xmlns:p14="http://schemas.microsoft.com/office/powerpoint/2010/main" r:link="rId5"/>
              </p:ext>
            </p:extLst>
          </p:nvPr>
        </p:nvPicPr>
        <p:blipFill>
          <a:blip r:embed="rId11" cstate="print"/>
          <a:srcRect/>
          <a:stretch>
            <a:fillRect/>
          </a:stretch>
        </p:blipFill>
        <p:spPr bwMode="auto">
          <a:xfrm>
            <a:off x="76200" y="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2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39302"/>
                                        </p:tgtEl>
                                      </p:cBhvr>
                                    </p:cmd>
                                  </p:childTnLst>
                                </p:cTn>
                              </p:par>
                              <p:par>
                                <p:cTn id="7" presetID="1" presetClass="mediacall" presetSubtype="0" fill="hold" nodeType="withEffect">
                                  <p:stCondLst>
                                    <p:cond delay="0"/>
                                  </p:stCondLst>
                                  <p:childTnLst>
                                    <p:cmd type="call" cmd="playFrom(0.0)">
                                      <p:cBhvr>
                                        <p:cTn id="8" dur="6600" fill="hold"/>
                                        <p:tgtEl>
                                          <p:spTgt spid="43929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3902">
                <p:cTn id="9" fill="hold" display="0">
                  <p:stCondLst>
                    <p:cond delay="indefinite"/>
                  </p:stCondLst>
                  <p:endCondLst>
                    <p:cond evt="onPrev" delay="0">
                      <p:tgtEl>
                        <p:sldTgt/>
                      </p:tgtEl>
                    </p:cond>
                    <p:cond evt="onStopAudio" delay="0">
                      <p:tgtEl>
                        <p:sldTgt/>
                      </p:tgtEl>
                    </p:cond>
                  </p:endCondLst>
                </p:cTn>
                <p:tgtEl>
                  <p:spTgt spid="439302"/>
                </p:tgtEl>
              </p:cMediaNode>
            </p:audio>
            <p:video>
              <p:cMediaNode>
                <p:cTn id="10" repeatCount="indefinite" fill="hold" display="0">
                  <p:stCondLst>
                    <p:cond delay="indefinite"/>
                  </p:stCondLst>
                  <p:endCondLst>
                    <p:cond evt="onPrev" delay="0">
                      <p:tgtEl>
                        <p:sldTgt/>
                      </p:tgtEl>
                    </p:cond>
                  </p:endCondLst>
                </p:cTn>
                <p:tgtEl>
                  <p:spTgt spid="439298"/>
                </p:tgtEl>
              </p:cMediaNode>
            </p:video>
            <p:seq concurrent="1" nextAc="seek">
              <p:cTn id="11" restart="whenNotActive" fill="hold" evtFilter="cancelBubble" nodeType="interactiveSeq">
                <p:stCondLst>
                  <p:cond evt="onClick" delay="0">
                    <p:tgtEl>
                      <p:spTgt spid="439298"/>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439298"/>
                                        </p:tgtEl>
                                      </p:cBhvr>
                                    </p:cmd>
                                  </p:childTnLst>
                                </p:cTn>
                              </p:par>
                            </p:childTnLst>
                          </p:cTn>
                        </p:par>
                      </p:childTnLst>
                    </p:cTn>
                  </p:par>
                </p:childTnLst>
              </p:cTn>
              <p:nextCondLst>
                <p:cond evt="onClick" delay="0">
                  <p:tgtEl>
                    <p:spTgt spid="439298"/>
                  </p:tgtEl>
                </p:cond>
              </p:nextCondLst>
            </p:seq>
          </p:childTnLst>
        </p:cTn>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1346" name="complete-FOR-MOVE.avi">
            <a:hlinkClick r:id="" action="ppaction://media"/>
          </p:cNvPr>
          <p:cNvPicPr>
            <a:picLocks noChangeAspect="1" noChangeArrowheads="1"/>
          </p:cNvPicPr>
          <p:nvPr>
            <a:vide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1943100" y="661988"/>
            <a:ext cx="5257800" cy="5534025"/>
          </a:xfrm>
          <a:prstGeom prst="rect">
            <a:avLst/>
          </a:prstGeom>
          <a:noFill/>
          <a:ln w="9525">
            <a:solidFill>
              <a:schemeClr val="tx1"/>
            </a:solidFill>
            <a:miter lim="800000"/>
            <a:headEnd/>
            <a:tailEnd/>
          </a:ln>
        </p:spPr>
      </p:pic>
      <p:sp>
        <p:nvSpPr>
          <p:cNvPr id="231427" name="Text Box 3"/>
          <p:cNvSpPr txBox="1">
            <a:spLocks noChangeArrowheads="1"/>
          </p:cNvSpPr>
          <p:nvPr/>
        </p:nvSpPr>
        <p:spPr bwMode="auto">
          <a:xfrm>
            <a:off x="7620000" y="9366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pic>
        <p:nvPicPr>
          <p:cNvPr id="441348" name="slide_224.wav">
            <a:hlinkClick r:id="" action="ppaction://media"/>
          </p:cNvPr>
          <p:cNvPicPr>
            <a:picLocks noChangeAspect="1" noChangeArrowheads="1"/>
          </p:cNvPicPr>
          <p:nvPr>
            <a:audioFile r:link="rId6"/>
            <p:extLst>
              <p:ext uri="{DAA4B4D4-6D71-4841-9C94-3DE7FCFB9230}">
                <p14:media xmlns:p14="http://schemas.microsoft.com/office/powerpoint/2010/main" r:link="rId5"/>
              </p:ext>
            </p:extLst>
          </p:nvPr>
        </p:nvPicPr>
        <p:blipFill>
          <a:blip r:embed="rId11" cstate="print"/>
          <a:srcRect/>
          <a:stretch>
            <a:fillRect/>
          </a:stretch>
        </p:blipFill>
        <p:spPr bwMode="auto">
          <a:xfrm>
            <a:off x="76200" y="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1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41348"/>
                                        </p:tgtEl>
                                      </p:cBhvr>
                                    </p:cmd>
                                  </p:childTnLst>
                                </p:cTn>
                              </p:par>
                              <p:par>
                                <p:cTn id="7" presetID="1" presetClass="mediacall" presetSubtype="0" fill="hold" nodeType="withEffect">
                                  <p:stCondLst>
                                    <p:cond delay="2000"/>
                                  </p:stCondLst>
                                  <p:childTnLst>
                                    <p:cmd type="call" cmd="playFrom(0.0)">
                                      <p:cBhvr>
                                        <p:cTn id="8" dur="1" fill="hold"/>
                                        <p:tgtEl>
                                          <p:spTgt spid="44134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0244">
                <p:cTn id="9" fill="hold" display="0">
                  <p:stCondLst>
                    <p:cond delay="indefinite"/>
                  </p:stCondLst>
                  <p:endCondLst>
                    <p:cond evt="onPrev" delay="0">
                      <p:tgtEl>
                        <p:sldTgt/>
                      </p:tgtEl>
                    </p:cond>
                    <p:cond evt="onStopAudio" delay="0">
                      <p:tgtEl>
                        <p:sldTgt/>
                      </p:tgtEl>
                    </p:cond>
                  </p:endCondLst>
                </p:cTn>
                <p:tgtEl>
                  <p:spTgt spid="441348"/>
                </p:tgtEl>
              </p:cMediaNode>
            </p:audio>
            <p:video>
              <p:cMediaNode>
                <p:cTn id="10" fill="hold" display="0">
                  <p:stCondLst>
                    <p:cond delay="indefinite"/>
                  </p:stCondLst>
                  <p:endCondLst>
                    <p:cond evt="onPrev" delay="0">
                      <p:tgtEl>
                        <p:sldTgt/>
                      </p:tgtEl>
                    </p:cond>
                  </p:endCondLst>
                </p:cTn>
                <p:tgtEl>
                  <p:spTgt spid="441346"/>
                </p:tgtEl>
              </p:cMediaNode>
            </p:video>
            <p:seq concurrent="1" nextAc="seek">
              <p:cTn id="11" restart="whenNotActive" fill="hold" evtFilter="cancelBubble" nodeType="interactiveSeq">
                <p:stCondLst>
                  <p:cond evt="onClick" delay="0">
                    <p:tgtEl>
                      <p:spTgt spid="441346"/>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441346"/>
                                        </p:tgtEl>
                                      </p:cBhvr>
                                    </p:cmd>
                                  </p:childTnLst>
                                </p:cTn>
                              </p:par>
                            </p:childTnLst>
                          </p:cTn>
                        </p:par>
                      </p:childTnLst>
                    </p:cTn>
                  </p:par>
                </p:childTnLst>
              </p:cTn>
              <p:nextCondLst>
                <p:cond evt="onClick" delay="0">
                  <p:tgtEl>
                    <p:spTgt spid="441346"/>
                  </p:tgtEl>
                </p:cond>
              </p:nextCondLst>
            </p:seq>
          </p:childTnLst>
        </p:cTn>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3394" name="rotate_to_top_A.avi">
            <a:hlinkClick r:id="" action="ppaction://media"/>
          </p:cNvPr>
          <p:cNvPicPr>
            <a:picLocks noChangeAspect="1" noChangeArrowheads="1"/>
          </p:cNvPicPr>
          <p:nvPr>
            <a:vide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1943100" y="647700"/>
            <a:ext cx="5257800" cy="5562600"/>
          </a:xfrm>
          <a:prstGeom prst="rect">
            <a:avLst/>
          </a:prstGeom>
          <a:noFill/>
          <a:ln w="9525">
            <a:solidFill>
              <a:schemeClr val="tx1"/>
            </a:solidFill>
            <a:miter lim="800000"/>
            <a:headEnd/>
            <a:tailEnd/>
          </a:ln>
        </p:spPr>
      </p:pic>
      <p:sp>
        <p:nvSpPr>
          <p:cNvPr id="232451" name="Text Box 3"/>
          <p:cNvSpPr txBox="1">
            <a:spLocks noChangeArrowheads="1"/>
          </p:cNvSpPr>
          <p:nvPr/>
        </p:nvSpPr>
        <p:spPr bwMode="auto">
          <a:xfrm>
            <a:off x="7620000" y="9366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pic>
        <p:nvPicPr>
          <p:cNvPr id="443398" name="slide_225.wav">
            <a:hlinkClick r:id="" action="ppaction://media"/>
          </p:cNvPr>
          <p:cNvPicPr>
            <a:picLocks noChangeAspect="1" noChangeArrowheads="1"/>
          </p:cNvPicPr>
          <p:nvPr>
            <a:audioFile r:link="rId6"/>
            <p:extLst>
              <p:ext uri="{DAA4B4D4-6D71-4841-9C94-3DE7FCFB9230}">
                <p14:media xmlns:p14="http://schemas.microsoft.com/office/powerpoint/2010/main" r:link="rId5"/>
              </p:ext>
            </p:extLst>
          </p:nvPr>
        </p:nvPicPr>
        <p:blipFill>
          <a:blip r:embed="rId11" cstate="print"/>
          <a:srcRect/>
          <a:stretch>
            <a:fillRect/>
          </a:stretch>
        </p:blipFill>
        <p:spPr bwMode="auto">
          <a:xfrm>
            <a:off x="76200" y="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83" fill="hold"/>
                                        <p:tgtEl>
                                          <p:spTgt spid="443398"/>
                                        </p:tgtEl>
                                      </p:cBhvr>
                                    </p:cmd>
                                  </p:childTnLst>
                                </p:cTn>
                              </p:par>
                              <p:par>
                                <p:cTn id="7" presetID="1" presetClass="mediacall" presetSubtype="0" fill="hold" nodeType="withEffect">
                                  <p:stCondLst>
                                    <p:cond delay="0"/>
                                  </p:stCondLst>
                                  <p:childTnLst>
                                    <p:cmd type="call" cmd="playFrom(0.0)">
                                      <p:cBhvr>
                                        <p:cTn id="8" dur="1733" fill="hold"/>
                                        <p:tgtEl>
                                          <p:spTgt spid="44339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69512">
                <p:cTn id="9" fill="hold" display="0">
                  <p:stCondLst>
                    <p:cond delay="indefinite"/>
                  </p:stCondLst>
                  <p:endCondLst>
                    <p:cond evt="onPrev" delay="0">
                      <p:tgtEl>
                        <p:sldTgt/>
                      </p:tgtEl>
                    </p:cond>
                    <p:cond evt="onStopAudio" delay="0">
                      <p:tgtEl>
                        <p:sldTgt/>
                      </p:tgtEl>
                    </p:cond>
                  </p:endCondLst>
                </p:cTn>
                <p:tgtEl>
                  <p:spTgt spid="443398"/>
                </p:tgtEl>
              </p:cMediaNode>
            </p:audio>
            <p:video>
              <p:cMediaNode>
                <p:cTn id="10" fill="hold" display="0">
                  <p:stCondLst>
                    <p:cond delay="indefinite"/>
                  </p:stCondLst>
                  <p:endCondLst>
                    <p:cond evt="onPrev" delay="0">
                      <p:tgtEl>
                        <p:sldTgt/>
                      </p:tgtEl>
                    </p:cond>
                  </p:endCondLst>
                </p:cTn>
                <p:tgtEl>
                  <p:spTgt spid="443394"/>
                </p:tgtEl>
              </p:cMediaNode>
            </p:video>
            <p:seq concurrent="1" nextAc="seek">
              <p:cTn id="11" restart="whenNotActive" fill="hold" evtFilter="cancelBubble" nodeType="interactiveSeq">
                <p:stCondLst>
                  <p:cond evt="onClick" delay="0">
                    <p:tgtEl>
                      <p:spTgt spid="443394"/>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443394"/>
                                        </p:tgtEl>
                                      </p:cBhvr>
                                    </p:cmd>
                                  </p:childTnLst>
                                </p:cTn>
                              </p:par>
                            </p:childTnLst>
                          </p:cTn>
                        </p:par>
                      </p:childTnLst>
                    </p:cTn>
                  </p:par>
                </p:childTnLst>
              </p:cTn>
              <p:nextCondLst>
                <p:cond evt="onClick" delay="0">
                  <p:tgtEl>
                    <p:spTgt spid="443394"/>
                  </p:tgtEl>
                </p:cond>
              </p:nextCondLst>
            </p:seq>
          </p:childTnLst>
        </p:cTn>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5442" name="rotate_to_top_B.avi">
            <a:hlinkClick r:id="" action="ppaction://media"/>
          </p:cNvPr>
          <p:cNvPicPr>
            <a:picLocks noChangeAspect="1" noChangeArrowheads="1"/>
          </p:cNvPicPr>
          <p:nvPr>
            <a:videoFile r:link="rId4"/>
            <p:extLst>
              <p:ext uri="{DAA4B4D4-6D71-4841-9C94-3DE7FCFB9230}">
                <p14:media xmlns:p14="http://schemas.microsoft.com/office/powerpoint/2010/main" r:link="rId3"/>
              </p:ext>
            </p:extLst>
          </p:nvPr>
        </p:nvPicPr>
        <p:blipFill>
          <a:blip r:embed="rId7" cstate="print"/>
          <a:srcRect/>
          <a:stretch>
            <a:fillRect/>
          </a:stretch>
        </p:blipFill>
        <p:spPr bwMode="auto">
          <a:xfrm>
            <a:off x="2038350" y="647700"/>
            <a:ext cx="5257800" cy="5562600"/>
          </a:xfrm>
          <a:prstGeom prst="rect">
            <a:avLst/>
          </a:prstGeom>
          <a:noFill/>
          <a:ln w="9525">
            <a:solidFill>
              <a:schemeClr val="tx1"/>
            </a:solidFill>
            <a:miter lim="800000"/>
            <a:headEnd/>
            <a:tailEnd/>
          </a:ln>
        </p:spPr>
      </p:pic>
      <p:sp>
        <p:nvSpPr>
          <p:cNvPr id="233475" name="Text Box 3"/>
          <p:cNvSpPr txBox="1">
            <a:spLocks noChangeArrowheads="1"/>
          </p:cNvSpPr>
          <p:nvPr/>
        </p:nvSpPr>
        <p:spPr bwMode="auto">
          <a:xfrm>
            <a:off x="7620000" y="9366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ustDataLst>
      <p:tags r:id="rId2"/>
    </p:custDataLst>
  </p:cSld>
  <p:clrMapOvr>
    <a:overrideClrMapping bg1="lt1" tx1="dk1" bg2="lt2" tx2="dk2" accent1="accent1" accent2="accent2" accent3="accent3" accent4="accent4" accent5="accent5" accent6="accent6" hlink="hlink" folHlink="folHlink"/>
  </p:clrMapOvr>
  <p:transition advClick="0" advTm="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733" fill="hold"/>
                                        <p:tgtEl>
                                          <p:spTgt spid="44544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Prev" delay="0">
                      <p:tgtEl>
                        <p:sldTgt/>
                      </p:tgtEl>
                    </p:cond>
                  </p:endCondLst>
                </p:cTn>
                <p:tgtEl>
                  <p:spTgt spid="445442"/>
                </p:tgtEl>
              </p:cMediaNode>
            </p:video>
            <p:seq concurrent="1" nextAc="seek">
              <p:cTn id="8" restart="whenNotActive" fill="hold" evtFilter="cancelBubble" nodeType="interactiveSeq">
                <p:stCondLst>
                  <p:cond evt="onClick" delay="0">
                    <p:tgtEl>
                      <p:spTgt spid="44544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45442"/>
                                        </p:tgtEl>
                                      </p:cBhvr>
                                    </p:cmd>
                                  </p:childTnLst>
                                </p:cTn>
                              </p:par>
                            </p:childTnLst>
                          </p:cTn>
                        </p:par>
                      </p:childTnLst>
                    </p:cTn>
                  </p:par>
                </p:childTnLst>
              </p:cTn>
              <p:nextCondLst>
                <p:cond evt="onClick" delay="0">
                  <p:tgtEl>
                    <p:spTgt spid="445442"/>
                  </p:tgtEl>
                </p:cond>
              </p:nextCondLst>
            </p:seq>
          </p:childTnLst>
        </p:cTn>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498" name="Picture 2" descr="C:\Program Files\Amira-3.1.1\data\nucleosome files\AAA FINAL STRUCTURE\Animations\Picture Files\whole structure\LARGE-top_view-4e.jpg"/>
          <p:cNvPicPr preferRelativeResize="0">
            <a:picLocks noChangeArrowheads="1"/>
          </p:cNvPicPr>
          <p:nvPr/>
        </p:nvPicPr>
        <p:blipFill>
          <a:blip r:embed="rId7" cstate="print"/>
          <a:srcRect/>
          <a:stretch>
            <a:fillRect/>
          </a:stretch>
        </p:blipFill>
        <p:spPr bwMode="auto">
          <a:xfrm>
            <a:off x="1946275" y="685800"/>
            <a:ext cx="5256213" cy="5530850"/>
          </a:xfrm>
          <a:prstGeom prst="rect">
            <a:avLst/>
          </a:prstGeom>
          <a:noFill/>
          <a:ln w="9525">
            <a:solidFill>
              <a:schemeClr val="tx1"/>
            </a:solidFill>
            <a:miter lim="800000"/>
            <a:headEnd/>
            <a:tailEnd/>
          </a:ln>
        </p:spPr>
      </p:pic>
      <p:sp>
        <p:nvSpPr>
          <p:cNvPr id="234499" name="Text Box 3"/>
          <p:cNvSpPr txBox="1">
            <a:spLocks noChangeArrowheads="1"/>
          </p:cNvSpPr>
          <p:nvPr/>
        </p:nvSpPr>
        <p:spPr bwMode="auto">
          <a:xfrm>
            <a:off x="7620000" y="93663"/>
            <a:ext cx="1447800" cy="639762"/>
          </a:xfrm>
          <a:prstGeom prst="rect">
            <a:avLst/>
          </a:prstGeom>
          <a:noFill/>
          <a:ln w="9525">
            <a:noFill/>
            <a:miter lim="800000"/>
            <a:headEnd/>
            <a:tailEnd/>
          </a:ln>
        </p:spPr>
        <p:txBody>
          <a:bodyPr>
            <a:spAutoFit/>
          </a:bodyPr>
          <a:lstStyle/>
          <a:p>
            <a:pPr>
              <a:spcBef>
                <a:spcPct val="50000"/>
              </a:spcBef>
            </a:pPr>
            <a:r>
              <a:rPr lang="en-US" sz="1200" dirty="0">
                <a:hlinkClick r:id="" action="ppaction://hlinkshowjump?jump=previousslide"/>
              </a:rPr>
              <a:t>Previous slide</a:t>
            </a:r>
            <a:br>
              <a:rPr lang="en-US" sz="1200" dirty="0"/>
            </a:br>
            <a:r>
              <a:rPr lang="en-US" sz="1200" dirty="0">
                <a:hlinkClick r:id="" action="ppaction://hlinkshowjump?jump=nextslide"/>
              </a:rPr>
              <a:t>Next slide</a:t>
            </a:r>
            <a:br>
              <a:rPr lang="en-US" sz="1200" dirty="0"/>
            </a:br>
            <a:r>
              <a:rPr lang="en-US" sz="1200" dirty="0">
                <a:hlinkClick r:id="rId8" action="ppaction://hlinksldjump"/>
              </a:rPr>
              <a:t>Table Of Contents</a:t>
            </a:r>
            <a:endParaRPr lang="en-US" sz="1200" dirty="0"/>
          </a:p>
        </p:txBody>
      </p:sp>
      <p:pic>
        <p:nvPicPr>
          <p:cNvPr id="447492" name="slide_227.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155" fill="hold"/>
                                        <p:tgtEl>
                                          <p:spTgt spid="44749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9268">
                <p:cTn id="7" fill="hold" display="0">
                  <p:stCondLst>
                    <p:cond delay="indefinite"/>
                  </p:stCondLst>
                  <p:endCondLst>
                    <p:cond evt="onNext" delay="0">
                      <p:tgtEl>
                        <p:sldTgt/>
                      </p:tgtEl>
                    </p:cond>
                    <p:cond evt="onPrev" delay="0">
                      <p:tgtEl>
                        <p:sldTgt/>
                      </p:tgtEl>
                    </p:cond>
                    <p:cond evt="onStopAudio" delay="0">
                      <p:tgtEl>
                        <p:sldTgt/>
                      </p:tgtEl>
                    </p:cond>
                  </p:endCondLst>
                </p:cTn>
                <p:tgtEl>
                  <p:spTgt spid="447492"/>
                </p:tgtEl>
              </p:cMediaNode>
            </p:audio>
          </p:childTnLst>
        </p:cTn>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9538" name="LARGE-move.avi">
            <a:hlinkClick r:id="" action="ppaction://media"/>
          </p:cNvPr>
          <p:cNvPicPr preferRelativeResize="0">
            <a:picLocks noChangeArrowheads="1"/>
          </p:cNvPicPr>
          <p:nvPr>
            <a:vide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1946275" y="685800"/>
            <a:ext cx="5256213" cy="5530850"/>
          </a:xfrm>
          <a:prstGeom prst="rect">
            <a:avLst/>
          </a:prstGeom>
          <a:noFill/>
          <a:ln w="9525">
            <a:solidFill>
              <a:schemeClr val="tx1"/>
            </a:solidFill>
            <a:miter lim="800000"/>
            <a:headEnd/>
            <a:tailEnd/>
          </a:ln>
        </p:spPr>
      </p:pic>
      <p:sp>
        <p:nvSpPr>
          <p:cNvPr id="235523" name="Text Box 3"/>
          <p:cNvSpPr txBox="1">
            <a:spLocks noChangeArrowheads="1"/>
          </p:cNvSpPr>
          <p:nvPr/>
        </p:nvSpPr>
        <p:spPr bwMode="auto">
          <a:xfrm>
            <a:off x="7620000" y="9366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pic>
        <p:nvPicPr>
          <p:cNvPr id="449540" name="slide_228.wav">
            <a:hlinkClick r:id="" action="ppaction://media"/>
          </p:cNvPr>
          <p:cNvPicPr>
            <a:picLocks noChangeAspect="1" noChangeArrowheads="1"/>
          </p:cNvPicPr>
          <p:nvPr>
            <a:audioFile r:link="rId6"/>
            <p:extLst>
              <p:ext uri="{DAA4B4D4-6D71-4841-9C94-3DE7FCFB9230}">
                <p14:media xmlns:p14="http://schemas.microsoft.com/office/powerpoint/2010/main" r:link="rId5"/>
              </p:ext>
            </p:extLst>
          </p:nvPr>
        </p:nvPicPr>
        <p:blipFill>
          <a:blip r:embed="rId11" cstate="print"/>
          <a:srcRect/>
          <a:stretch>
            <a:fillRect/>
          </a:stretch>
        </p:blipFill>
        <p:spPr bwMode="auto">
          <a:xfrm>
            <a:off x="76200" y="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1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319" fill="hold"/>
                                        <p:tgtEl>
                                          <p:spTgt spid="449540"/>
                                        </p:tgtEl>
                                      </p:cBhvr>
                                    </p:cmd>
                                  </p:childTnLst>
                                </p:cTn>
                              </p:par>
                            </p:childTnLst>
                          </p:cTn>
                        </p:par>
                        <p:par>
                          <p:cTn id="7" fill="hold">
                            <p:stCondLst>
                              <p:cond delay="8319"/>
                            </p:stCondLst>
                            <p:childTnLst>
                              <p:par>
                                <p:cTn id="8" presetID="1" presetClass="mediacall" presetSubtype="0" fill="hold" nodeType="afterEffect">
                                  <p:stCondLst>
                                    <p:cond delay="0"/>
                                  </p:stCondLst>
                                  <p:childTnLst>
                                    <p:cmd type="call" cmd="playFrom(0.0)">
                                      <p:cBhvr>
                                        <p:cTn id="9" dur="1200" fill="hold"/>
                                        <p:tgtEl>
                                          <p:spTgt spid="44953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9268">
                <p:cTn id="10" fill="hold" display="0">
                  <p:stCondLst>
                    <p:cond delay="indefinite"/>
                  </p:stCondLst>
                  <p:endCondLst>
                    <p:cond evt="onPrev" delay="0">
                      <p:tgtEl>
                        <p:sldTgt/>
                      </p:tgtEl>
                    </p:cond>
                    <p:cond evt="onStopAudio" delay="0">
                      <p:tgtEl>
                        <p:sldTgt/>
                      </p:tgtEl>
                    </p:cond>
                  </p:endCondLst>
                </p:cTn>
                <p:tgtEl>
                  <p:spTgt spid="449540"/>
                </p:tgtEl>
              </p:cMediaNode>
            </p:audio>
            <p:video>
              <p:cMediaNode>
                <p:cTn id="11" fill="hold" display="0">
                  <p:stCondLst>
                    <p:cond delay="indefinite"/>
                  </p:stCondLst>
                  <p:endCondLst>
                    <p:cond evt="onPrev" delay="0">
                      <p:tgtEl>
                        <p:sldTgt/>
                      </p:tgtEl>
                    </p:cond>
                  </p:endCondLst>
                </p:cTn>
                <p:tgtEl>
                  <p:spTgt spid="449538"/>
                </p:tgtEl>
              </p:cMediaNode>
            </p:video>
            <p:seq concurrent="1" nextAc="seek">
              <p:cTn id="12" restart="whenNotActive" fill="hold" evtFilter="cancelBubble" nodeType="interactiveSeq">
                <p:stCondLst>
                  <p:cond evt="onClick" delay="0">
                    <p:tgtEl>
                      <p:spTgt spid="449538"/>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449538"/>
                                        </p:tgtEl>
                                      </p:cBhvr>
                                    </p:cmd>
                                  </p:childTnLst>
                                </p:cTn>
                              </p:par>
                            </p:childTnLst>
                          </p:cTn>
                        </p:par>
                      </p:childTnLst>
                    </p:cTn>
                  </p:par>
                </p:childTnLst>
              </p:cTn>
              <p:nextCondLst>
                <p:cond evt="onClick" delay="0">
                  <p:tgtEl>
                    <p:spTgt spid="449538"/>
                  </p:tgtEl>
                </p:cond>
              </p:nextCondLst>
            </p:seq>
          </p:childTnLst>
        </p:cTn>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6546" name="Picture 2" descr="C:\Program Files\Amira-3.1.1\data\nucleosome files\AAA FINAL STRUCTURE\Animations\Picture Files\fig-6-close_up.jpg"/>
          <p:cNvPicPr>
            <a:picLocks noChangeAspect="1" noChangeArrowheads="1"/>
          </p:cNvPicPr>
          <p:nvPr/>
        </p:nvPicPr>
        <p:blipFill>
          <a:blip r:embed="rId4" cstate="print"/>
          <a:srcRect/>
          <a:stretch>
            <a:fillRect/>
          </a:stretch>
        </p:blipFill>
        <p:spPr bwMode="auto">
          <a:xfrm>
            <a:off x="762000" y="974725"/>
            <a:ext cx="7696200" cy="5197475"/>
          </a:xfrm>
          <a:prstGeom prst="rect">
            <a:avLst/>
          </a:prstGeom>
          <a:noFill/>
          <a:ln w="9525">
            <a:noFill/>
            <a:miter lim="800000"/>
            <a:headEnd/>
            <a:tailEnd/>
          </a:ln>
        </p:spPr>
      </p:pic>
      <p:grpSp>
        <p:nvGrpSpPr>
          <p:cNvPr id="2" name="Group 3"/>
          <p:cNvGrpSpPr>
            <a:grpSpLocks/>
          </p:cNvGrpSpPr>
          <p:nvPr/>
        </p:nvGrpSpPr>
        <p:grpSpPr bwMode="auto">
          <a:xfrm>
            <a:off x="3886200" y="2608263"/>
            <a:ext cx="1543050" cy="1735137"/>
            <a:chOff x="2448" y="1643"/>
            <a:chExt cx="972" cy="1093"/>
          </a:xfrm>
        </p:grpSpPr>
        <p:sp>
          <p:nvSpPr>
            <p:cNvPr id="236552" name="Text Box 4"/>
            <p:cNvSpPr txBox="1">
              <a:spLocks noChangeArrowheads="1"/>
            </p:cNvSpPr>
            <p:nvPr/>
          </p:nvSpPr>
          <p:spPr bwMode="auto">
            <a:xfrm>
              <a:off x="2796" y="1643"/>
              <a:ext cx="624" cy="442"/>
            </a:xfrm>
            <a:prstGeom prst="rect">
              <a:avLst/>
            </a:prstGeom>
            <a:noFill/>
            <a:ln w="9525">
              <a:noFill/>
              <a:miter lim="800000"/>
              <a:headEnd/>
              <a:tailEnd/>
            </a:ln>
          </p:spPr>
          <p:txBody>
            <a:bodyPr>
              <a:spAutoFit/>
            </a:bodyPr>
            <a:lstStyle/>
            <a:p>
              <a:pPr algn="ctr">
                <a:spcBef>
                  <a:spcPct val="50000"/>
                </a:spcBef>
              </a:pPr>
              <a:r>
                <a:rPr lang="en-US" sz="4000">
                  <a:solidFill>
                    <a:srgbClr val="FF00FF"/>
                  </a:solidFill>
                </a:rPr>
                <a:t>–</a:t>
              </a:r>
            </a:p>
          </p:txBody>
        </p:sp>
        <p:sp>
          <p:nvSpPr>
            <p:cNvPr id="236553" name="Text Box 5"/>
            <p:cNvSpPr txBox="1">
              <a:spLocks noChangeArrowheads="1"/>
            </p:cNvSpPr>
            <p:nvPr/>
          </p:nvSpPr>
          <p:spPr bwMode="auto">
            <a:xfrm>
              <a:off x="2448" y="2294"/>
              <a:ext cx="624" cy="442"/>
            </a:xfrm>
            <a:prstGeom prst="rect">
              <a:avLst/>
            </a:prstGeom>
            <a:noFill/>
            <a:ln w="9525">
              <a:noFill/>
              <a:miter lim="800000"/>
              <a:headEnd/>
              <a:tailEnd/>
            </a:ln>
          </p:spPr>
          <p:txBody>
            <a:bodyPr>
              <a:spAutoFit/>
            </a:bodyPr>
            <a:lstStyle/>
            <a:p>
              <a:pPr algn="ctr">
                <a:spcBef>
                  <a:spcPct val="50000"/>
                </a:spcBef>
              </a:pPr>
              <a:r>
                <a:rPr lang="en-US" sz="4000">
                  <a:solidFill>
                    <a:srgbClr val="FF00FF"/>
                  </a:solidFill>
                </a:rPr>
                <a:t>–</a:t>
              </a:r>
            </a:p>
          </p:txBody>
        </p:sp>
      </p:grpSp>
      <p:grpSp>
        <p:nvGrpSpPr>
          <p:cNvPr id="3" name="Group 6"/>
          <p:cNvGrpSpPr>
            <a:grpSpLocks/>
          </p:cNvGrpSpPr>
          <p:nvPr/>
        </p:nvGrpSpPr>
        <p:grpSpPr bwMode="auto">
          <a:xfrm>
            <a:off x="3519488" y="2622550"/>
            <a:ext cx="2271712" cy="1508125"/>
            <a:chOff x="2217" y="1652"/>
            <a:chExt cx="1431" cy="950"/>
          </a:xfrm>
        </p:grpSpPr>
        <p:sp>
          <p:nvSpPr>
            <p:cNvPr id="236550" name="Text Box 7"/>
            <p:cNvSpPr txBox="1">
              <a:spLocks noChangeArrowheads="1"/>
            </p:cNvSpPr>
            <p:nvPr/>
          </p:nvSpPr>
          <p:spPr bwMode="auto">
            <a:xfrm>
              <a:off x="2217" y="1652"/>
              <a:ext cx="624" cy="442"/>
            </a:xfrm>
            <a:prstGeom prst="rect">
              <a:avLst/>
            </a:prstGeom>
            <a:noFill/>
            <a:ln w="9525">
              <a:noFill/>
              <a:miter lim="800000"/>
              <a:headEnd/>
              <a:tailEnd/>
            </a:ln>
          </p:spPr>
          <p:txBody>
            <a:bodyPr>
              <a:spAutoFit/>
            </a:bodyPr>
            <a:lstStyle/>
            <a:p>
              <a:pPr algn="ctr">
                <a:spcBef>
                  <a:spcPct val="50000"/>
                </a:spcBef>
              </a:pPr>
              <a:r>
                <a:rPr lang="en-US" sz="4000">
                  <a:solidFill>
                    <a:srgbClr val="FF00FF"/>
                  </a:solidFill>
                </a:rPr>
                <a:t>+</a:t>
              </a:r>
            </a:p>
          </p:txBody>
        </p:sp>
        <p:sp>
          <p:nvSpPr>
            <p:cNvPr id="236551" name="Text Box 8"/>
            <p:cNvSpPr txBox="1">
              <a:spLocks noChangeArrowheads="1"/>
            </p:cNvSpPr>
            <p:nvPr/>
          </p:nvSpPr>
          <p:spPr bwMode="auto">
            <a:xfrm>
              <a:off x="3024" y="2160"/>
              <a:ext cx="624" cy="442"/>
            </a:xfrm>
            <a:prstGeom prst="rect">
              <a:avLst/>
            </a:prstGeom>
            <a:noFill/>
            <a:ln w="9525">
              <a:noFill/>
              <a:miter lim="800000"/>
              <a:headEnd/>
              <a:tailEnd/>
            </a:ln>
          </p:spPr>
          <p:txBody>
            <a:bodyPr>
              <a:spAutoFit/>
            </a:bodyPr>
            <a:lstStyle/>
            <a:p>
              <a:pPr algn="ctr">
                <a:spcBef>
                  <a:spcPct val="50000"/>
                </a:spcBef>
              </a:pPr>
              <a:r>
                <a:rPr lang="en-US" sz="4000">
                  <a:solidFill>
                    <a:srgbClr val="FF00FF"/>
                  </a:solidFill>
                </a:rPr>
                <a:t>+</a:t>
              </a:r>
            </a:p>
          </p:txBody>
        </p:sp>
      </p:grpSp>
      <p:sp>
        <p:nvSpPr>
          <p:cNvPr id="236549" name="Text Box 9"/>
          <p:cNvSpPr txBox="1">
            <a:spLocks noChangeArrowheads="1"/>
          </p:cNvSpPr>
          <p:nvPr/>
        </p:nvSpPr>
        <p:spPr bwMode="auto">
          <a:xfrm>
            <a:off x="7620000" y="9366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5" action="ppaction://hlinksldjump"/>
              </a:rPr>
              <a:t>Table Of Contents</a:t>
            </a:r>
            <a:endParaRPr lang="en-US" sz="1200"/>
          </a:p>
        </p:txBody>
      </p:sp>
    </p:spTree>
    <p:custDataLst>
      <p:tags r:id="rId1"/>
    </p:custDataLst>
  </p:cSld>
  <p:clrMapOvr>
    <a:masterClrMapping/>
  </p:clrMapOvr>
  <p:transition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10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8" fill="hold" nodeType="afterEffect">
                                  <p:stCondLst>
                                    <p:cond delay="100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Nucleo. Core P"/>
          <p:cNvSpPr txBox="1">
            <a:spLocks noChangeArrowheads="1"/>
          </p:cNvSpPr>
          <p:nvPr/>
        </p:nvSpPr>
        <p:spPr bwMode="auto">
          <a:xfrm>
            <a:off x="1371600" y="5991225"/>
            <a:ext cx="6400800" cy="533400"/>
          </a:xfrm>
          <a:prstGeom prst="rect">
            <a:avLst/>
          </a:prstGeom>
          <a:noFill/>
          <a:ln w="76200">
            <a:solidFill>
              <a:srgbClr val="C0C0C0"/>
            </a:solidFill>
            <a:miter lim="800000"/>
            <a:headEnd/>
            <a:tailEnd/>
          </a:ln>
        </p:spPr>
        <p:txBody>
          <a:bodyPr>
            <a:spAutoFit/>
          </a:bodyPr>
          <a:lstStyle/>
          <a:p>
            <a:pPr algn="ctr">
              <a:spcBef>
                <a:spcPct val="50000"/>
              </a:spcBef>
            </a:pPr>
            <a:r>
              <a:rPr lang="en-US" b="0">
                <a:solidFill>
                  <a:srgbClr val="000000"/>
                </a:solidFill>
              </a:rPr>
              <a:t>Nucleosome Core Particle</a:t>
            </a:r>
            <a:endParaRPr lang="en-US" sz="1800" b="0"/>
          </a:p>
        </p:txBody>
      </p:sp>
      <p:sp useBgFill="1">
        <p:nvSpPr>
          <p:cNvPr id="18435" name="There is a &quot;superhelical"/>
          <p:cNvSpPr txBox="1">
            <a:spLocks noChangeArrowheads="1"/>
          </p:cNvSpPr>
          <p:nvPr/>
        </p:nvSpPr>
        <p:spPr bwMode="auto">
          <a:xfrm>
            <a:off x="1371600" y="5807075"/>
            <a:ext cx="6400800" cy="898525"/>
          </a:xfrm>
          <a:prstGeom prst="rect">
            <a:avLst/>
          </a:prstGeom>
          <a:ln w="76200">
            <a:solidFill>
              <a:srgbClr val="C0C0C0"/>
            </a:solidFill>
            <a:miter lim="800000"/>
            <a:headEnd/>
            <a:tailEnd/>
          </a:ln>
        </p:spPr>
        <p:txBody>
          <a:bodyPr>
            <a:spAutoFit/>
          </a:bodyPr>
          <a:lstStyle/>
          <a:p>
            <a:pPr algn="ctr">
              <a:spcBef>
                <a:spcPct val="50000"/>
              </a:spcBef>
            </a:pPr>
            <a:r>
              <a:rPr lang="en-US" b="0">
                <a:solidFill>
                  <a:srgbClr val="000000"/>
                </a:solidFill>
              </a:rPr>
              <a:t>There is a “superhelical groove” on the surface of the protein structure</a:t>
            </a:r>
            <a:r>
              <a:rPr lang="en-US" b="0"/>
              <a:t> .</a:t>
            </a:r>
          </a:p>
        </p:txBody>
      </p:sp>
      <p:sp>
        <p:nvSpPr>
          <p:cNvPr id="18437" name="Hydrophobic bonding"/>
          <p:cNvSpPr txBox="1">
            <a:spLocks noChangeArrowheads="1"/>
          </p:cNvSpPr>
          <p:nvPr/>
        </p:nvSpPr>
        <p:spPr bwMode="auto">
          <a:xfrm>
            <a:off x="228600" y="5807075"/>
            <a:ext cx="8686800" cy="898525"/>
          </a:xfrm>
          <a:prstGeom prst="rect">
            <a:avLst/>
          </a:prstGeom>
          <a:solidFill>
            <a:schemeClr val="bg1"/>
          </a:solidFill>
          <a:ln w="76200">
            <a:solidFill>
              <a:srgbClr val="C0C0C0"/>
            </a:solidFill>
            <a:miter lim="800000"/>
            <a:headEnd/>
            <a:tailEnd/>
          </a:ln>
        </p:spPr>
        <p:txBody>
          <a:bodyPr>
            <a:spAutoFit/>
          </a:bodyPr>
          <a:lstStyle/>
          <a:p>
            <a:pPr algn="ctr">
              <a:spcBef>
                <a:spcPct val="50000"/>
              </a:spcBef>
            </a:pPr>
            <a:r>
              <a:rPr lang="en-US" b="0">
                <a:solidFill>
                  <a:srgbClr val="000000"/>
                </a:solidFill>
              </a:rPr>
              <a:t>Hydrophobic bonding unlikely.</a:t>
            </a:r>
            <a:br>
              <a:rPr lang="en-US" b="0">
                <a:solidFill>
                  <a:srgbClr val="000000"/>
                </a:solidFill>
              </a:rPr>
            </a:br>
            <a:r>
              <a:rPr lang="en-US" b="0">
                <a:solidFill>
                  <a:srgbClr val="000000"/>
                </a:solidFill>
              </a:rPr>
              <a:t>The nature of the bond therefore defaults to electrostatic.</a:t>
            </a:r>
            <a:r>
              <a:rPr lang="en-US" b="0"/>
              <a:t> </a:t>
            </a:r>
          </a:p>
        </p:txBody>
      </p:sp>
      <p:pic>
        <p:nvPicPr>
          <p:cNvPr id="18438" name="slide_23.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8839200" y="0"/>
            <a:ext cx="304800" cy="304800"/>
          </a:xfrm>
          <a:prstGeom prst="rect">
            <a:avLst/>
          </a:prstGeom>
          <a:noFill/>
          <a:ln w="9525">
            <a:noFill/>
            <a:miter lim="800000"/>
            <a:headEnd/>
            <a:tailEnd/>
          </a:ln>
        </p:spPr>
      </p:pic>
      <p:sp>
        <p:nvSpPr>
          <p:cNvPr id="26630" name="Transit"/>
          <p:cNvSpPr txBox="1">
            <a:spLocks noChangeArrowheads="1"/>
          </p:cNvSpPr>
          <p:nvPr/>
        </p:nvSpPr>
        <p:spPr bwMode="auto">
          <a:xfrm>
            <a:off x="76200" y="1222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pic>
        <p:nvPicPr>
          <p:cNvPr id="9" name="nucleosome_complete.avi">
            <a:hlinkClick r:id="" action="ppaction://media"/>
          </p:cNvPr>
          <p:cNvPicPr>
            <a:picLocks noChangeAspect="1"/>
          </p:cNvPicPr>
          <p:nvPr>
            <a:videoFile r:link="rId5"/>
            <p:extLst>
              <p:ext uri="{DAA4B4D4-6D71-4841-9C94-3DE7FCFB9230}">
                <p14:media xmlns:p14="http://schemas.microsoft.com/office/powerpoint/2010/main" r:link="rId4"/>
              </p:ext>
            </p:extLst>
          </p:nvPr>
        </p:nvPicPr>
        <p:blipFill>
          <a:blip r:embed="rId10" cstate="print"/>
          <a:srcRect/>
          <a:stretch>
            <a:fillRect/>
          </a:stretch>
        </p:blipFill>
        <p:spPr bwMode="auto">
          <a:xfrm>
            <a:off x="2498725" y="1233488"/>
            <a:ext cx="4144963" cy="4389437"/>
          </a:xfrm>
          <a:prstGeom prst="rect">
            <a:avLst/>
          </a:prstGeom>
          <a:noFill/>
          <a:ln w="9525">
            <a:noFill/>
            <a:miter lim="800000"/>
            <a:headEnd/>
            <a:tailEnd/>
          </a:ln>
        </p:spPr>
      </p:pic>
    </p:spTree>
    <p:custDataLst>
      <p:tags r:id="rId1"/>
    </p:custDataLst>
  </p:cSld>
  <p:clrMapOvr>
    <a:masterClrMapping/>
  </p:clrMapOvr>
  <p:transition advClick="0" advTm="9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4284" fill="hold"/>
                                        <p:tgtEl>
                                          <p:spTgt spid="18438"/>
                                        </p:tgtEl>
                                      </p:cBhvr>
                                    </p:cmd>
                                  </p:childTnLst>
                                </p:cTn>
                              </p:par>
                              <p:par>
                                <p:cTn id="7" presetID="1" presetClass="mediacall" presetSubtype="0" fill="hold" nodeType="withEffect">
                                  <p:stCondLst>
                                    <p:cond delay="0"/>
                                  </p:stCondLst>
                                  <p:childTnLst>
                                    <p:cmd type="call" cmd="playFrom(0.0)">
                                      <p:cBhvr>
                                        <p:cTn id="8" dur="6606" fill="hold"/>
                                        <p:tgtEl>
                                          <p:spTgt spid="9"/>
                                        </p:tgtEl>
                                      </p:cBhvr>
                                    </p:cmd>
                                  </p:childTnLst>
                                </p:cTn>
                              </p:par>
                              <p:par>
                                <p:cTn id="9" presetID="2" presetClass="entr" presetSubtype="8" fill="hold" grpId="0" nodeType="withEffect">
                                  <p:stCondLst>
                                    <p:cond delay="30000"/>
                                  </p:stCondLst>
                                  <p:childTnLst>
                                    <p:set>
                                      <p:cBhvr>
                                        <p:cTn id="10" dur="1" fill="hold">
                                          <p:stCondLst>
                                            <p:cond delay="0"/>
                                          </p:stCondLst>
                                        </p:cTn>
                                        <p:tgtEl>
                                          <p:spTgt spid="18435"/>
                                        </p:tgtEl>
                                        <p:attrNameLst>
                                          <p:attrName>style.visibility</p:attrName>
                                        </p:attrNameLst>
                                      </p:cBhvr>
                                      <p:to>
                                        <p:strVal val="visible"/>
                                      </p:to>
                                    </p:set>
                                    <p:anim calcmode="lin" valueType="num">
                                      <p:cBhvr additive="base">
                                        <p:cTn id="11" dur="500" fill="hold"/>
                                        <p:tgtEl>
                                          <p:spTgt spid="18435"/>
                                        </p:tgtEl>
                                        <p:attrNameLst>
                                          <p:attrName>ppt_x</p:attrName>
                                        </p:attrNameLst>
                                      </p:cBhvr>
                                      <p:tavLst>
                                        <p:tav tm="0">
                                          <p:val>
                                            <p:strVal val="0-#ppt_w/2"/>
                                          </p:val>
                                        </p:tav>
                                        <p:tav tm="100000">
                                          <p:val>
                                            <p:strVal val="#ppt_x"/>
                                          </p:val>
                                        </p:tav>
                                      </p:tavLst>
                                    </p:anim>
                                    <p:anim calcmode="lin" valueType="num">
                                      <p:cBhvr additive="base">
                                        <p:cTn id="12" dur="500" fill="hold"/>
                                        <p:tgtEl>
                                          <p:spTgt spid="1843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63000"/>
                                  </p:stCondLst>
                                  <p:childTnLst>
                                    <p:set>
                                      <p:cBhvr>
                                        <p:cTn id="14" dur="1" fill="hold">
                                          <p:stCondLst>
                                            <p:cond delay="0"/>
                                          </p:stCondLst>
                                        </p:cTn>
                                        <p:tgtEl>
                                          <p:spTgt spid="18437"/>
                                        </p:tgtEl>
                                        <p:attrNameLst>
                                          <p:attrName>style.visibility</p:attrName>
                                        </p:attrNameLst>
                                      </p:cBhvr>
                                      <p:to>
                                        <p:strVal val="visible"/>
                                      </p:to>
                                    </p:set>
                                    <p:anim calcmode="lin" valueType="num">
                                      <p:cBhvr additive="base">
                                        <p:cTn id="15" dur="500" fill="hold"/>
                                        <p:tgtEl>
                                          <p:spTgt spid="18437"/>
                                        </p:tgtEl>
                                        <p:attrNameLst>
                                          <p:attrName>ppt_x</p:attrName>
                                        </p:attrNameLst>
                                      </p:cBhvr>
                                      <p:tavLst>
                                        <p:tav tm="0">
                                          <p:val>
                                            <p:strVal val="0-#ppt_w/2"/>
                                          </p:val>
                                        </p:tav>
                                        <p:tav tm="100000">
                                          <p:val>
                                            <p:strVal val="#ppt_x"/>
                                          </p:val>
                                        </p:tav>
                                      </p:tavLst>
                                    </p:anim>
                                    <p:anim calcmode="lin" valueType="num">
                                      <p:cBhvr additive="base">
                                        <p:cTn id="16" dur="500" fill="hold"/>
                                        <p:tgtEl>
                                          <p:spTgt spid="184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7805">
                <p:cTn id="17" fill="hold" display="0">
                  <p:stCondLst>
                    <p:cond delay="indefinite"/>
                  </p:stCondLst>
                  <p:endCondLst>
                    <p:cond evt="onPrev" delay="0">
                      <p:tgtEl>
                        <p:sldTgt/>
                      </p:tgtEl>
                    </p:cond>
                    <p:cond evt="onStopAudio" delay="0">
                      <p:tgtEl>
                        <p:sldTgt/>
                      </p:tgtEl>
                    </p:cond>
                  </p:endCondLst>
                </p:cTn>
                <p:tgtEl>
                  <p:spTgt spid="18438"/>
                </p:tgtEl>
              </p:cMediaNode>
            </p:audio>
            <p:video>
              <p:cMediaNode>
                <p:cTn id="18" repeatCount="indefinite" fill="hold" display="0">
                  <p:stCondLst>
                    <p:cond delay="indefinite"/>
                  </p:stCondLst>
                  <p:endCondLst>
                    <p:cond evt="onNext" delay="0">
                      <p:tgtEl>
                        <p:sldTgt/>
                      </p:tgtEl>
                    </p:cond>
                    <p:cond evt="onPrev" delay="0">
                      <p:tgtEl>
                        <p:sldTgt/>
                      </p:tgtEl>
                    </p:cond>
                  </p:endCondLst>
                </p:cTn>
                <p:tgtEl>
                  <p:spTgt spid="9"/>
                </p:tgtEl>
              </p:cMediaNode>
            </p:video>
            <p:seq concurrent="1" nextAc="seek">
              <p:cTn id="19" restart="whenNotActive" fill="hold" evtFilter="cancelBubble" nodeType="interactiveSeq">
                <p:stCondLst>
                  <p:cond evt="onClick" delay="0">
                    <p:tgtEl>
                      <p:spTgt spid="9"/>
                    </p:tgtEl>
                  </p:cond>
                </p:stCondLst>
                <p:endSync evt="end" delay="0">
                  <p:rtn val="all"/>
                </p:endSync>
                <p:childTnLst>
                  <p:par>
                    <p:cTn id="20" fill="hold">
                      <p:stCondLst>
                        <p:cond delay="0"/>
                      </p:stCondLst>
                      <p:childTnLst>
                        <p:par>
                          <p:cTn id="21" fill="hold">
                            <p:stCondLst>
                              <p:cond delay="0"/>
                            </p:stCondLst>
                            <p:childTnLst>
                              <p:par>
                                <p:cTn id="22" presetID="2" presetClass="mediacall" presetSubtype="0" fill="hold" nodeType="afterEffect">
                                  <p:stCondLst>
                                    <p:cond delay="0"/>
                                  </p:stCondLst>
                                  <p:childTnLst>
                                    <p:cmd type="call" cmd="togglePause">
                                      <p:cBhvr>
                                        <p:cTn id="23" dur="1" fill="hold"/>
                                        <p:tgtEl>
                                          <p:spTgt spid="9"/>
                                        </p:tgtEl>
                                      </p:cBhvr>
                                    </p:cmd>
                                  </p:childTnLst>
                                </p:cTn>
                              </p:par>
                            </p:childTnLst>
                          </p:cTn>
                        </p:par>
                      </p:childTnLst>
                    </p:cTn>
                  </p:par>
                </p:childTnLst>
              </p:cTn>
              <p:nextCondLst>
                <p:cond evt="onClick" delay="0">
                  <p:tgtEl>
                    <p:spTgt spid="9"/>
                  </p:tgtEl>
                </p:cond>
              </p:nextCondLst>
            </p:seq>
          </p:childTnLst>
        </p:cTn>
      </p:par>
    </p:tnLst>
    <p:bldLst>
      <p:bldP spid="18435" grpId="0" animBg="1" autoUpdateAnimBg="0"/>
      <p:bldP spid="18437" grpId="0" animBg="1" autoUpdateAnimBg="0"/>
    </p:bld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ChangeArrowheads="1"/>
          </p:cNvSpPr>
          <p:nvPr>
            <p:ph type="title" idx="4294967295"/>
          </p:nvPr>
        </p:nvSpPr>
        <p:spPr>
          <a:xfrm>
            <a:off x="685800" y="2514600"/>
            <a:ext cx="7772400" cy="1143000"/>
          </a:xfrm>
        </p:spPr>
        <p:txBody>
          <a:bodyPr/>
          <a:lstStyle/>
          <a:p>
            <a:pPr eaLnBrk="1" hangingPunct="1"/>
            <a:r>
              <a:rPr lang="en-US"/>
              <a:t>What relevance does the Protamine-DNA structure have for somatic cells?</a:t>
            </a:r>
          </a:p>
        </p:txBody>
      </p:sp>
      <p:sp>
        <p:nvSpPr>
          <p:cNvPr id="237571" name="Text Box 3"/>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406532" name="slide_230.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631" fill="hold"/>
                                        <p:tgtEl>
                                          <p:spTgt spid="40653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7805">
                <p:cTn id="7" fill="hold" display="0">
                  <p:stCondLst>
                    <p:cond delay="indefinite"/>
                  </p:stCondLst>
                  <p:endCondLst>
                    <p:cond evt="onNext" delay="0">
                      <p:tgtEl>
                        <p:sldTgt/>
                      </p:tgtEl>
                    </p:cond>
                    <p:cond evt="onPrev" delay="0">
                      <p:tgtEl>
                        <p:sldTgt/>
                      </p:tgtEl>
                    </p:cond>
                    <p:cond evt="onStopAudio" delay="0">
                      <p:tgtEl>
                        <p:sldTgt/>
                      </p:tgtEl>
                    </p:cond>
                  </p:endCondLst>
                </p:cTn>
                <p:tgtEl>
                  <p:spTgt spid="406532"/>
                </p:tgtEl>
              </p:cMediaNode>
            </p:audio>
          </p:childTnLst>
        </p:cTn>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White box (?)"/>
          <p:cNvSpPr txBox="1">
            <a:spLocks noChangeArrowheads="1"/>
          </p:cNvSpPr>
          <p:nvPr/>
        </p:nvSpPr>
        <p:spPr bwMode="auto">
          <a:xfrm>
            <a:off x="0" y="0"/>
            <a:ext cx="9144000" cy="457200"/>
          </a:xfrm>
          <a:prstGeom prst="rect">
            <a:avLst/>
          </a:prstGeom>
          <a:noFill/>
          <a:ln w="9525">
            <a:noFill/>
            <a:miter lim="800000"/>
            <a:headEnd/>
            <a:tailEnd/>
          </a:ln>
        </p:spPr>
        <p:txBody>
          <a:bodyPr>
            <a:spAutoFit/>
          </a:bodyPr>
          <a:lstStyle/>
          <a:p>
            <a:pPr>
              <a:spcBef>
                <a:spcPct val="50000"/>
              </a:spcBef>
            </a:pPr>
            <a:endParaRPr lang="en-US" b="0"/>
          </a:p>
        </p:txBody>
      </p:sp>
      <p:sp>
        <p:nvSpPr>
          <p:cNvPr id="238595" name="Table"/>
          <p:cNvSpPr txBox="1">
            <a:spLocks noChangeArrowheads="1"/>
          </p:cNvSpPr>
          <p:nvPr/>
        </p:nvSpPr>
        <p:spPr bwMode="auto">
          <a:xfrm>
            <a:off x="0" y="0"/>
            <a:ext cx="9144000" cy="7027863"/>
          </a:xfrm>
          <a:prstGeom prst="rect">
            <a:avLst/>
          </a:prstGeom>
          <a:noFill/>
          <a:ln w="9525">
            <a:noFill/>
            <a:miter lim="800000"/>
            <a:headEnd/>
            <a:tailEnd/>
          </a:ln>
        </p:spPr>
        <p:txBody>
          <a:bodyPr>
            <a:spAutoFit/>
          </a:bodyPr>
          <a:lstStyle/>
          <a:p>
            <a:pPr algn="ctr">
              <a:spcBef>
                <a:spcPct val="50000"/>
              </a:spcBef>
            </a:pPr>
            <a:endParaRPr lang="en-US" sz="800" u="sng">
              <a:solidFill>
                <a:srgbClr val="0000FF"/>
              </a:solidFill>
              <a:latin typeface="Arial Unicode MS" pitchFamily="34" charset="-128"/>
            </a:endParaRPr>
          </a:p>
          <a:p>
            <a:pPr algn="ctr">
              <a:spcBef>
                <a:spcPct val="50000"/>
              </a:spcBef>
            </a:pPr>
            <a:r>
              <a:rPr lang="en-US" sz="2800">
                <a:solidFill>
                  <a:srgbClr val="0000FF"/>
                </a:solidFill>
                <a:latin typeface="Arial Unicode MS" pitchFamily="34" charset="-128"/>
              </a:rPr>
              <a:t>  </a:t>
            </a:r>
            <a:r>
              <a:rPr lang="en-US" sz="2800" u="sng">
                <a:solidFill>
                  <a:srgbClr val="0000FF"/>
                </a:solidFill>
                <a:latin typeface="Arial Unicode MS" pitchFamily="34" charset="-128"/>
              </a:rPr>
              <a:t>Basic Amino Acids in Nucleosome Core Particle</a:t>
            </a:r>
            <a:endParaRPr lang="en-US" sz="2800" b="0">
              <a:solidFill>
                <a:srgbClr val="0000FF"/>
              </a:solidFill>
              <a:latin typeface="Arial Unicode MS" pitchFamily="34" charset="-128"/>
              <a:ea typeface="Arial Unicode MS" pitchFamily="34" charset="-128"/>
              <a:cs typeface="Arial Unicode MS" pitchFamily="34" charset="-128"/>
            </a:endParaRPr>
          </a:p>
          <a:p>
            <a:pPr>
              <a:spcBef>
                <a:spcPct val="50000"/>
              </a:spcBef>
            </a:pPr>
            <a:r>
              <a:rPr lang="en-US" sz="800"/>
              <a:t> </a:t>
            </a:r>
            <a:endParaRPr lang="en-US" sz="800" b="0">
              <a:latin typeface="Arial Unicode MS" pitchFamily="34" charset="-128"/>
              <a:ea typeface="Arial Unicode MS" pitchFamily="34" charset="-128"/>
              <a:cs typeface="Arial Unicode MS" pitchFamily="34" charset="-128"/>
            </a:endParaRPr>
          </a:p>
          <a:p>
            <a:pPr>
              <a:spcBef>
                <a:spcPct val="50000"/>
              </a:spcBef>
            </a:pPr>
            <a:r>
              <a:rPr lang="en-US">
                <a:latin typeface="Arial Unicode MS" pitchFamily="34" charset="-128"/>
              </a:rPr>
              <a:t>                        </a:t>
            </a:r>
            <a:r>
              <a:rPr lang="en-US" sz="2000">
                <a:latin typeface="Arial Unicode MS" pitchFamily="34" charset="-128"/>
              </a:rPr>
              <a:t>Histone           Total Basic AA’s           Basic AA’s</a:t>
            </a:r>
          </a:p>
          <a:p>
            <a:pPr>
              <a:spcBef>
                <a:spcPct val="50000"/>
              </a:spcBef>
            </a:pPr>
            <a:r>
              <a:rPr lang="en-US" sz="2000">
                <a:latin typeface="Arial Unicode MS" pitchFamily="34" charset="-128"/>
              </a:rPr>
              <a:t>                             </a:t>
            </a:r>
            <a:r>
              <a:rPr lang="en-US" sz="2000" u="sng">
                <a:latin typeface="Arial Unicode MS" pitchFamily="34" charset="-128"/>
              </a:rPr>
              <a:t>Subunit</a:t>
            </a:r>
            <a:r>
              <a:rPr lang="en-US" sz="2000">
                <a:latin typeface="Arial Unicode MS" pitchFamily="34" charset="-128"/>
              </a:rPr>
              <a:t>           (</a:t>
            </a:r>
            <a:r>
              <a:rPr lang="en-US" sz="2000" u="sng">
                <a:latin typeface="Arial Unicode MS" pitchFamily="34" charset="-128"/>
              </a:rPr>
              <a:t>Arg+Lys+His)</a:t>
            </a:r>
            <a:r>
              <a:rPr lang="en-US" sz="2000">
                <a:latin typeface="Arial Unicode MS" pitchFamily="34" charset="-128"/>
              </a:rPr>
              <a:t>              </a:t>
            </a:r>
            <a:r>
              <a:rPr lang="en-US" sz="2000" u="sng">
                <a:latin typeface="Arial Unicode MS" pitchFamily="34" charset="-128"/>
              </a:rPr>
              <a:t>in Helix II</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800" b="0">
                <a:latin typeface="Arial Unicode MS" pitchFamily="34" charset="-128"/>
                <a:ea typeface="Arial Unicode MS" pitchFamily="34" charset="-128"/>
                <a:cs typeface="Arial Unicode MS" pitchFamily="34" charset="-128"/>
              </a:rPr>
              <a:t> </a:t>
            </a:r>
          </a:p>
          <a:p>
            <a:pPr>
              <a:spcBef>
                <a:spcPct val="50000"/>
              </a:spcBef>
            </a:pPr>
            <a:r>
              <a:rPr lang="en-US" sz="2000" b="0">
                <a:latin typeface="Arial Unicode MS" pitchFamily="34" charset="-128"/>
              </a:rPr>
              <a:t>                               H3                        20                             0</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H4                        18                             4</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H2A                      22                             1</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H2B                      22                             4</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TOTAL:                   </a:t>
            </a:r>
            <a:r>
              <a:rPr lang="en-US" sz="2000">
                <a:latin typeface="Arial Unicode MS" pitchFamily="34" charset="-128"/>
              </a:rPr>
              <a:t>82                            </a:t>
            </a:r>
            <a:r>
              <a:rPr lang="en-US" sz="2000" b="0">
                <a:latin typeface="Arial Unicode MS" pitchFamily="34" charset="-128"/>
              </a:rPr>
              <a:t>9</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NET, 4 subunits:     </a:t>
            </a:r>
            <a:r>
              <a:rPr lang="en-US" sz="2000">
                <a:latin typeface="Arial Unicode MS" pitchFamily="34" charset="-128"/>
              </a:rPr>
              <a:t>73</a:t>
            </a:r>
            <a:r>
              <a:rPr lang="en-US" sz="2000" b="0">
                <a:latin typeface="Arial Unicode MS" pitchFamily="34" charset="-128"/>
              </a:rPr>
              <a:t> (excluding the 9 in Helix II)</a:t>
            </a:r>
            <a:endParaRPr lang="en-US" sz="2000" b="0">
              <a:latin typeface="Arial Unicode MS" pitchFamily="34" charset="-128"/>
              <a:ea typeface="Arial Unicode MS" pitchFamily="34" charset="-128"/>
              <a:cs typeface="Arial Unicode MS" pitchFamily="34" charset="-128"/>
            </a:endParaRPr>
          </a:p>
          <a:p>
            <a:pPr>
              <a:spcBef>
                <a:spcPct val="50000"/>
              </a:spcBef>
            </a:pPr>
            <a:r>
              <a:rPr lang="en-US" sz="2000" b="0">
                <a:latin typeface="Arial Unicode MS" pitchFamily="34" charset="-128"/>
              </a:rPr>
              <a:t>                            </a:t>
            </a:r>
            <a:r>
              <a:rPr lang="en-US" sz="2200">
                <a:solidFill>
                  <a:srgbClr val="FF00FF"/>
                </a:solidFill>
                <a:latin typeface="Arial Unicode MS" pitchFamily="34" charset="-128"/>
              </a:rPr>
              <a:t>ALL 8 subunits:   146</a:t>
            </a:r>
            <a:r>
              <a:rPr lang="en-US" b="0">
                <a:latin typeface="Arial Unicode MS" pitchFamily="34" charset="-128"/>
              </a:rPr>
              <a:t> </a:t>
            </a:r>
          </a:p>
          <a:p>
            <a:pPr>
              <a:spcBef>
                <a:spcPct val="50000"/>
              </a:spcBef>
            </a:pPr>
            <a:r>
              <a:rPr lang="en-US" sz="2200">
                <a:solidFill>
                  <a:srgbClr val="FF00FF"/>
                </a:solidFill>
                <a:latin typeface="Arial Unicode MS" pitchFamily="34" charset="-128"/>
              </a:rPr>
              <a:t>Base pairs in nucleosome core:   146 (!!)</a:t>
            </a:r>
            <a:endParaRPr lang="en-US" b="0"/>
          </a:p>
          <a:p>
            <a:pPr>
              <a:spcBef>
                <a:spcPct val="50000"/>
              </a:spcBef>
            </a:pPr>
            <a:endParaRPr lang="en-US" b="0"/>
          </a:p>
        </p:txBody>
      </p:sp>
      <p:grpSp>
        <p:nvGrpSpPr>
          <p:cNvPr id="2" name="Blue arrow, double"/>
          <p:cNvGrpSpPr>
            <a:grpSpLocks/>
          </p:cNvGrpSpPr>
          <p:nvPr/>
        </p:nvGrpSpPr>
        <p:grpSpPr bwMode="auto">
          <a:xfrm>
            <a:off x="5329238" y="5791200"/>
            <a:ext cx="919162" cy="490538"/>
            <a:chOff x="3309" y="3627"/>
            <a:chExt cx="579" cy="309"/>
          </a:xfrm>
        </p:grpSpPr>
        <p:sp>
          <p:nvSpPr>
            <p:cNvPr id="238598" name="Line 5"/>
            <p:cNvSpPr>
              <a:spLocks noChangeShapeType="1"/>
            </p:cNvSpPr>
            <p:nvPr/>
          </p:nvSpPr>
          <p:spPr bwMode="auto">
            <a:xfrm flipH="1">
              <a:off x="3312" y="3936"/>
              <a:ext cx="576" cy="0"/>
            </a:xfrm>
            <a:prstGeom prst="line">
              <a:avLst/>
            </a:prstGeom>
            <a:noFill/>
            <a:ln w="50800">
              <a:solidFill>
                <a:srgbClr val="0000FF"/>
              </a:solidFill>
              <a:round/>
              <a:headEnd/>
              <a:tailEnd type="triangle" w="med" len="med"/>
            </a:ln>
          </p:spPr>
          <p:txBody>
            <a:bodyPr/>
            <a:lstStyle/>
            <a:p>
              <a:endParaRPr lang="en-US"/>
            </a:p>
          </p:txBody>
        </p:sp>
        <p:sp>
          <p:nvSpPr>
            <p:cNvPr id="238599" name="Line 6"/>
            <p:cNvSpPr>
              <a:spLocks noChangeShapeType="1"/>
            </p:cNvSpPr>
            <p:nvPr/>
          </p:nvSpPr>
          <p:spPr bwMode="auto">
            <a:xfrm flipH="1">
              <a:off x="3309" y="3627"/>
              <a:ext cx="576" cy="0"/>
            </a:xfrm>
            <a:prstGeom prst="line">
              <a:avLst/>
            </a:prstGeom>
            <a:noFill/>
            <a:ln w="50800">
              <a:solidFill>
                <a:srgbClr val="0000FF"/>
              </a:solidFill>
              <a:round/>
              <a:headEnd/>
              <a:tailEnd type="triangle" w="med" len="med"/>
            </a:ln>
          </p:spPr>
          <p:txBody>
            <a:bodyPr/>
            <a:lstStyle/>
            <a:p>
              <a:endParaRPr lang="en-US"/>
            </a:p>
          </p:txBody>
        </p:sp>
      </p:grpSp>
      <p:pic>
        <p:nvPicPr>
          <p:cNvPr id="453642" name="slide_231.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8796338" y="6510338"/>
            <a:ext cx="304800" cy="304800"/>
          </a:xfrm>
          <a:prstGeom prst="rect">
            <a:avLst/>
          </a:prstGeom>
          <a:noFill/>
          <a:ln w="9525">
            <a:noFill/>
            <a:miter lim="800000"/>
            <a:headEnd/>
            <a:tailEnd/>
          </a:ln>
        </p:spPr>
      </p:pic>
    </p:spTree>
    <p:custDataLst>
      <p:tags r:id="rId1"/>
    </p:custDataLst>
  </p:cSld>
  <p:clrMapOvr>
    <a:masterClrMapping/>
  </p:clrMapOvr>
  <p:transition advClick="0" advTm="2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150" fill="hold"/>
                                        <p:tgtEl>
                                          <p:spTgt spid="453642"/>
                                        </p:tgtEl>
                                      </p:cBhvr>
                                    </p:cmd>
                                  </p:childTnLst>
                                </p:cTn>
                              </p:par>
                              <p:par>
                                <p:cTn id="7" presetID="2" presetClass="entr" presetSubtype="2" fill="hold" nodeType="withEffect">
                                  <p:stCondLst>
                                    <p:cond delay="900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1+#ppt_w/2"/>
                                          </p:val>
                                        </p:tav>
                                        <p:tav tm="100000">
                                          <p:val>
                                            <p:strVal val="#ppt_x"/>
                                          </p:val>
                                        </p:tav>
                                      </p:tavLst>
                                    </p:anim>
                                    <p:anim calcmode="lin" valueType="num">
                                      <p:cBhvr additive="base">
                                        <p:cTn id="10"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91463">
                <p:cTn id="11" fill="hold" display="0">
                  <p:stCondLst>
                    <p:cond delay="indefinite"/>
                  </p:stCondLst>
                  <p:endCondLst>
                    <p:cond evt="onPrev" delay="0">
                      <p:tgtEl>
                        <p:sldTgt/>
                      </p:tgtEl>
                    </p:cond>
                    <p:cond evt="onStopAudio" delay="0">
                      <p:tgtEl>
                        <p:sldTgt/>
                      </p:tgtEl>
                    </p:cond>
                  </p:endCondLst>
                </p:cTn>
                <p:tgtEl>
                  <p:spTgt spid="453642"/>
                </p:tgtEl>
              </p:cMediaNode>
            </p:audio>
          </p:childTnLst>
        </p:cTn>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9618" name="AA sequence" descr="C:\Program Files\Amira-3.1.1\data\nucleosome files\AAA FINAL STRUCTURE\Animations\Fig-3-Arg-Lys-His-1.jpg"/>
          <p:cNvPicPr>
            <a:picLocks noChangeAspect="1" noChangeArrowheads="1"/>
          </p:cNvPicPr>
          <p:nvPr/>
        </p:nvPicPr>
        <p:blipFill>
          <a:blip r:embed="rId6" cstate="print"/>
          <a:srcRect/>
          <a:stretch>
            <a:fillRect/>
          </a:stretch>
        </p:blipFill>
        <p:spPr bwMode="auto">
          <a:xfrm>
            <a:off x="227013" y="609600"/>
            <a:ext cx="8683625" cy="1614488"/>
          </a:xfrm>
          <a:prstGeom prst="rect">
            <a:avLst/>
          </a:prstGeom>
          <a:noFill/>
          <a:ln w="9525">
            <a:noFill/>
            <a:miter lim="800000"/>
            <a:headEnd/>
            <a:tailEnd/>
          </a:ln>
        </p:spPr>
      </p:pic>
      <p:sp>
        <p:nvSpPr>
          <p:cNvPr id="239619" name="Red=Arg"/>
          <p:cNvSpPr txBox="1">
            <a:spLocks noChangeArrowheads="1"/>
          </p:cNvSpPr>
          <p:nvPr/>
        </p:nvSpPr>
        <p:spPr bwMode="auto">
          <a:xfrm>
            <a:off x="1371600" y="1981200"/>
            <a:ext cx="6477000" cy="336550"/>
          </a:xfrm>
          <a:prstGeom prst="rect">
            <a:avLst/>
          </a:prstGeom>
          <a:noFill/>
          <a:ln w="9525">
            <a:noFill/>
            <a:miter lim="800000"/>
            <a:headEnd/>
            <a:tailEnd/>
          </a:ln>
        </p:spPr>
        <p:txBody>
          <a:bodyPr>
            <a:spAutoFit/>
          </a:bodyPr>
          <a:lstStyle/>
          <a:p>
            <a:pPr algn="ctr">
              <a:spcBef>
                <a:spcPct val="50000"/>
              </a:spcBef>
            </a:pPr>
            <a:r>
              <a:rPr lang="en-US" sz="1600"/>
              <a:t>(</a:t>
            </a:r>
            <a:r>
              <a:rPr lang="en-US" sz="1600">
                <a:solidFill>
                  <a:srgbClr val="FF0000"/>
                </a:solidFill>
              </a:rPr>
              <a:t>Red</a:t>
            </a:r>
            <a:r>
              <a:rPr lang="en-US" sz="1600"/>
              <a:t> = Arginine)                   (</a:t>
            </a:r>
            <a:r>
              <a:rPr lang="en-US" sz="1600">
                <a:solidFill>
                  <a:srgbClr val="0000FF"/>
                </a:solidFill>
              </a:rPr>
              <a:t>Blue</a:t>
            </a:r>
            <a:r>
              <a:rPr lang="en-US" sz="1600"/>
              <a:t> = Lysine/Histidine)</a:t>
            </a:r>
          </a:p>
        </p:txBody>
      </p:sp>
      <p:sp>
        <p:nvSpPr>
          <p:cNvPr id="239620" name="Chart &quot;protamine subunit&quot;"/>
          <p:cNvSpPr txBox="1">
            <a:spLocks noChangeArrowheads="1"/>
          </p:cNvSpPr>
          <p:nvPr/>
        </p:nvSpPr>
        <p:spPr bwMode="auto">
          <a:xfrm>
            <a:off x="1219200" y="3251200"/>
            <a:ext cx="6553200" cy="1625600"/>
          </a:xfrm>
          <a:prstGeom prst="rect">
            <a:avLst/>
          </a:prstGeom>
          <a:noFill/>
          <a:ln w="9525">
            <a:solidFill>
              <a:schemeClr val="tx1"/>
            </a:solidFill>
            <a:miter lim="800000"/>
            <a:headEnd/>
            <a:tailEnd/>
          </a:ln>
        </p:spPr>
        <p:txBody>
          <a:bodyPr>
            <a:spAutoFit/>
          </a:bodyPr>
          <a:lstStyle/>
          <a:p>
            <a:pPr>
              <a:spcBef>
                <a:spcPct val="50000"/>
              </a:spcBef>
            </a:pPr>
            <a:r>
              <a:rPr lang="en-US" sz="2000">
                <a:latin typeface="Courier New" pitchFamily="49" charset="0"/>
              </a:rPr>
              <a:t> </a:t>
            </a:r>
            <a:r>
              <a:rPr lang="en-US" sz="2000" u="sng">
                <a:latin typeface="Courier New" pitchFamily="49" charset="0"/>
              </a:rPr>
              <a:t>Protamine Subunit</a:t>
            </a:r>
            <a:r>
              <a:rPr lang="en-US" sz="2000">
                <a:latin typeface="Courier New" pitchFamily="49" charset="0"/>
              </a:rPr>
              <a:t>   </a:t>
            </a:r>
            <a:r>
              <a:rPr lang="en-US" sz="2000" u="sng">
                <a:latin typeface="Courier New" pitchFamily="49" charset="0"/>
              </a:rPr>
              <a:t>Arginine</a:t>
            </a:r>
            <a:r>
              <a:rPr lang="en-US" sz="2000">
                <a:latin typeface="Courier New" pitchFamily="49" charset="0"/>
              </a:rPr>
              <a:t>   </a:t>
            </a:r>
            <a:r>
              <a:rPr lang="en-US" sz="2000" u="sng">
                <a:latin typeface="Courier New" pitchFamily="49" charset="0"/>
              </a:rPr>
              <a:t>Lys / His</a:t>
            </a:r>
          </a:p>
          <a:p>
            <a:pPr>
              <a:spcBef>
                <a:spcPct val="50000"/>
              </a:spcBef>
            </a:pPr>
            <a:r>
              <a:rPr lang="en-US" sz="2000">
                <a:latin typeface="Courier New" pitchFamily="49" charset="0"/>
              </a:rPr>
              <a:t>         P1             24          1</a:t>
            </a:r>
            <a:br>
              <a:rPr lang="en-US" sz="2000">
                <a:latin typeface="Courier New" pitchFamily="49" charset="0"/>
              </a:rPr>
            </a:br>
            <a:r>
              <a:rPr lang="en-US" sz="2000">
                <a:latin typeface="Courier New" pitchFamily="49" charset="0"/>
              </a:rPr>
              <a:t>        </a:t>
            </a:r>
            <a:r>
              <a:rPr lang="en-US" sz="2000" u="sng">
                <a:latin typeface="Courier New" pitchFamily="49" charset="0"/>
              </a:rPr>
              <a:t> P2             27         11</a:t>
            </a:r>
            <a:r>
              <a:rPr lang="en-US" sz="2000">
                <a:latin typeface="Courier New" pitchFamily="49" charset="0"/>
              </a:rPr>
              <a:t> </a:t>
            </a:r>
          </a:p>
          <a:p>
            <a:pPr>
              <a:spcBef>
                <a:spcPct val="50000"/>
              </a:spcBef>
            </a:pPr>
            <a:r>
              <a:rPr lang="en-US" sz="2000">
                <a:latin typeface="Courier New" pitchFamily="49" charset="0"/>
              </a:rPr>
              <a:t>         TOTAL          51         12</a:t>
            </a:r>
          </a:p>
        </p:txBody>
      </p:sp>
      <p:sp>
        <p:nvSpPr>
          <p:cNvPr id="239621" name="Total basic AAs in protamine"/>
          <p:cNvSpPr txBox="1">
            <a:spLocks noChangeArrowheads="1"/>
          </p:cNvSpPr>
          <p:nvPr/>
        </p:nvSpPr>
        <p:spPr bwMode="auto">
          <a:xfrm>
            <a:off x="685800" y="5715000"/>
            <a:ext cx="7772400" cy="854075"/>
          </a:xfrm>
          <a:prstGeom prst="rect">
            <a:avLst/>
          </a:prstGeom>
          <a:noFill/>
          <a:ln w="9525">
            <a:noFill/>
            <a:miter lim="800000"/>
            <a:headEnd/>
            <a:tailEnd/>
          </a:ln>
        </p:spPr>
        <p:txBody>
          <a:bodyPr>
            <a:spAutoFit/>
          </a:bodyPr>
          <a:lstStyle/>
          <a:p>
            <a:pPr>
              <a:spcBef>
                <a:spcPct val="50000"/>
              </a:spcBef>
            </a:pPr>
            <a:r>
              <a:rPr lang="en-US" sz="2000" b="0"/>
              <a:t>Total basic amino acids in Protamine:  </a:t>
            </a:r>
            <a:r>
              <a:rPr lang="en-US" sz="2000">
                <a:solidFill>
                  <a:srgbClr val="FF00FF"/>
                </a:solidFill>
              </a:rPr>
              <a:t>51</a:t>
            </a:r>
            <a:r>
              <a:rPr lang="en-US" sz="2000" b="0"/>
              <a:t> (Arg only) or </a:t>
            </a:r>
            <a:r>
              <a:rPr lang="en-US" sz="2000">
                <a:solidFill>
                  <a:srgbClr val="FF00FF"/>
                </a:solidFill>
              </a:rPr>
              <a:t>63</a:t>
            </a:r>
            <a:r>
              <a:rPr lang="en-US" sz="2000" b="0"/>
              <a:t> (Arg/Lys/His)</a:t>
            </a:r>
          </a:p>
          <a:p>
            <a:pPr>
              <a:spcBef>
                <a:spcPct val="50000"/>
              </a:spcBef>
            </a:pPr>
            <a:r>
              <a:rPr lang="en-US" sz="2000" b="0"/>
              <a:t>Total base-pairs of DNA in Unit Cell:  </a:t>
            </a:r>
            <a:r>
              <a:rPr lang="en-US" sz="2000">
                <a:solidFill>
                  <a:srgbClr val="FF00FF"/>
                </a:solidFill>
              </a:rPr>
              <a:t>59</a:t>
            </a:r>
            <a:r>
              <a:rPr lang="en-US" sz="2000" b="0"/>
              <a:t> </a:t>
            </a:r>
          </a:p>
        </p:txBody>
      </p:sp>
      <p:sp>
        <p:nvSpPr>
          <p:cNvPr id="407560" name="Blue arrow"/>
          <p:cNvSpPr>
            <a:spLocks noChangeShapeType="1"/>
          </p:cNvSpPr>
          <p:nvPr/>
        </p:nvSpPr>
        <p:spPr bwMode="auto">
          <a:xfrm flipH="1" flipV="1">
            <a:off x="5105400" y="6400800"/>
            <a:ext cx="914400" cy="381000"/>
          </a:xfrm>
          <a:prstGeom prst="line">
            <a:avLst/>
          </a:prstGeom>
          <a:noFill/>
          <a:ln w="38100">
            <a:solidFill>
              <a:srgbClr val="0000FF"/>
            </a:solidFill>
            <a:round/>
            <a:headEnd/>
            <a:tailEnd type="triangle" w="med" len="med"/>
          </a:ln>
        </p:spPr>
        <p:txBody>
          <a:bodyPr/>
          <a:lstStyle/>
          <a:p>
            <a:endParaRPr lang="en-US"/>
          </a:p>
        </p:txBody>
      </p:sp>
      <p:sp>
        <p:nvSpPr>
          <p:cNvPr id="407561" name="#1 green arrow"/>
          <p:cNvSpPr>
            <a:spLocks noChangeShapeType="1"/>
          </p:cNvSpPr>
          <p:nvPr/>
        </p:nvSpPr>
        <p:spPr bwMode="auto">
          <a:xfrm flipH="1" flipV="1">
            <a:off x="5105400" y="6096000"/>
            <a:ext cx="1981200" cy="533400"/>
          </a:xfrm>
          <a:prstGeom prst="line">
            <a:avLst/>
          </a:prstGeom>
          <a:noFill/>
          <a:ln w="38100">
            <a:solidFill>
              <a:srgbClr val="00FF00"/>
            </a:solidFill>
            <a:round/>
            <a:headEnd/>
            <a:tailEnd type="triangle" w="med" len="med"/>
          </a:ln>
        </p:spPr>
        <p:txBody>
          <a:bodyPr/>
          <a:lstStyle/>
          <a:p>
            <a:endParaRPr lang="en-US"/>
          </a:p>
        </p:txBody>
      </p:sp>
      <p:sp>
        <p:nvSpPr>
          <p:cNvPr id="407562" name="#2 green arrow"/>
          <p:cNvSpPr>
            <a:spLocks noChangeShapeType="1"/>
          </p:cNvSpPr>
          <p:nvPr/>
        </p:nvSpPr>
        <p:spPr bwMode="auto">
          <a:xfrm flipH="1" flipV="1">
            <a:off x="6629400" y="6096000"/>
            <a:ext cx="457200" cy="533400"/>
          </a:xfrm>
          <a:prstGeom prst="line">
            <a:avLst/>
          </a:prstGeom>
          <a:noFill/>
          <a:ln w="38100">
            <a:solidFill>
              <a:srgbClr val="00FF00"/>
            </a:solidFill>
            <a:round/>
            <a:headEnd/>
            <a:tailEnd type="triangle" w="med" len="med"/>
          </a:ln>
        </p:spPr>
        <p:txBody>
          <a:bodyPr/>
          <a:lstStyle/>
          <a:p>
            <a:endParaRPr lang="en-US"/>
          </a:p>
        </p:txBody>
      </p:sp>
      <p:pic>
        <p:nvPicPr>
          <p:cNvPr id="407563" name="slide_232.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8763000" y="0"/>
            <a:ext cx="304800" cy="304800"/>
          </a:xfrm>
          <a:prstGeom prst="rect">
            <a:avLst/>
          </a:prstGeom>
          <a:noFill/>
          <a:ln w="9525">
            <a:noFill/>
            <a:miter lim="800000"/>
            <a:headEnd/>
            <a:tailEnd/>
          </a:ln>
        </p:spPr>
      </p:pic>
    </p:spTree>
    <p:custDataLst>
      <p:tags r:id="rId1"/>
    </p:custDataLst>
  </p:cSld>
  <p:clrMapOvr>
    <a:masterClrMapping/>
  </p:clrMapOvr>
  <p:transition advClick="0" advTm="3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07563"/>
                                        </p:tgtEl>
                                      </p:cBhvr>
                                    </p:cmd>
                                  </p:childTnLst>
                                </p:cTn>
                              </p:par>
                              <p:par>
                                <p:cTn id="7" presetID="2" presetClass="entr" presetSubtype="6" fill="hold" grpId="0" nodeType="withEffect">
                                  <p:stCondLst>
                                    <p:cond delay="14000"/>
                                  </p:stCondLst>
                                  <p:childTnLst>
                                    <p:set>
                                      <p:cBhvr>
                                        <p:cTn id="8" dur="1" fill="hold">
                                          <p:stCondLst>
                                            <p:cond delay="0"/>
                                          </p:stCondLst>
                                        </p:cTn>
                                        <p:tgtEl>
                                          <p:spTgt spid="407560"/>
                                        </p:tgtEl>
                                        <p:attrNameLst>
                                          <p:attrName>style.visibility</p:attrName>
                                        </p:attrNameLst>
                                      </p:cBhvr>
                                      <p:to>
                                        <p:strVal val="visible"/>
                                      </p:to>
                                    </p:set>
                                    <p:anim calcmode="lin" valueType="num">
                                      <p:cBhvr additive="base">
                                        <p:cTn id="9" dur="500" fill="hold"/>
                                        <p:tgtEl>
                                          <p:spTgt spid="407560"/>
                                        </p:tgtEl>
                                        <p:attrNameLst>
                                          <p:attrName>ppt_x</p:attrName>
                                        </p:attrNameLst>
                                      </p:cBhvr>
                                      <p:tavLst>
                                        <p:tav tm="0">
                                          <p:val>
                                            <p:strVal val="1+#ppt_w/2"/>
                                          </p:val>
                                        </p:tav>
                                        <p:tav tm="100000">
                                          <p:val>
                                            <p:strVal val="#ppt_x"/>
                                          </p:val>
                                        </p:tav>
                                      </p:tavLst>
                                    </p:anim>
                                    <p:anim calcmode="lin" valueType="num">
                                      <p:cBhvr additive="base">
                                        <p:cTn id="10" dur="500" fill="hold"/>
                                        <p:tgtEl>
                                          <p:spTgt spid="407560"/>
                                        </p:tgtEl>
                                        <p:attrNameLst>
                                          <p:attrName>ppt_y</p:attrName>
                                        </p:attrNameLst>
                                      </p:cBhvr>
                                      <p:tavLst>
                                        <p:tav tm="0">
                                          <p:val>
                                            <p:strVal val="1+#ppt_h/2"/>
                                          </p:val>
                                        </p:tav>
                                        <p:tav tm="100000">
                                          <p:val>
                                            <p:strVal val="#ppt_y"/>
                                          </p:val>
                                        </p:tav>
                                      </p:tavLst>
                                    </p:anim>
                                  </p:childTnLst>
                                </p:cTn>
                              </p:par>
                              <p:par>
                                <p:cTn id="11" presetID="2" presetClass="entr" presetSubtype="6" fill="hold" grpId="0" nodeType="withEffect">
                                  <p:stCondLst>
                                    <p:cond delay="19000"/>
                                  </p:stCondLst>
                                  <p:childTnLst>
                                    <p:set>
                                      <p:cBhvr>
                                        <p:cTn id="12" dur="1" fill="hold">
                                          <p:stCondLst>
                                            <p:cond delay="0"/>
                                          </p:stCondLst>
                                        </p:cTn>
                                        <p:tgtEl>
                                          <p:spTgt spid="407561"/>
                                        </p:tgtEl>
                                        <p:attrNameLst>
                                          <p:attrName>style.visibility</p:attrName>
                                        </p:attrNameLst>
                                      </p:cBhvr>
                                      <p:to>
                                        <p:strVal val="visible"/>
                                      </p:to>
                                    </p:set>
                                    <p:anim calcmode="lin" valueType="num">
                                      <p:cBhvr additive="base">
                                        <p:cTn id="13" dur="500" fill="hold"/>
                                        <p:tgtEl>
                                          <p:spTgt spid="407561"/>
                                        </p:tgtEl>
                                        <p:attrNameLst>
                                          <p:attrName>ppt_x</p:attrName>
                                        </p:attrNameLst>
                                      </p:cBhvr>
                                      <p:tavLst>
                                        <p:tav tm="0">
                                          <p:val>
                                            <p:strVal val="1+#ppt_w/2"/>
                                          </p:val>
                                        </p:tav>
                                        <p:tav tm="100000">
                                          <p:val>
                                            <p:strVal val="#ppt_x"/>
                                          </p:val>
                                        </p:tav>
                                      </p:tavLst>
                                    </p:anim>
                                    <p:anim calcmode="lin" valueType="num">
                                      <p:cBhvr additive="base">
                                        <p:cTn id="14" dur="500" fill="hold"/>
                                        <p:tgtEl>
                                          <p:spTgt spid="407561"/>
                                        </p:tgtEl>
                                        <p:attrNameLst>
                                          <p:attrName>ppt_y</p:attrName>
                                        </p:attrNameLst>
                                      </p:cBhvr>
                                      <p:tavLst>
                                        <p:tav tm="0">
                                          <p:val>
                                            <p:strVal val="1+#ppt_h/2"/>
                                          </p:val>
                                        </p:tav>
                                        <p:tav tm="100000">
                                          <p:val>
                                            <p:strVal val="#ppt_y"/>
                                          </p:val>
                                        </p:tav>
                                      </p:tavLst>
                                    </p:anim>
                                  </p:childTnLst>
                                </p:cTn>
                              </p:par>
                              <p:par>
                                <p:cTn id="15" presetID="2" presetClass="entr" presetSubtype="6" fill="hold" grpId="0" nodeType="withEffect">
                                  <p:stCondLst>
                                    <p:cond delay="20000"/>
                                  </p:stCondLst>
                                  <p:childTnLst>
                                    <p:set>
                                      <p:cBhvr>
                                        <p:cTn id="16" dur="1" fill="hold">
                                          <p:stCondLst>
                                            <p:cond delay="0"/>
                                          </p:stCondLst>
                                        </p:cTn>
                                        <p:tgtEl>
                                          <p:spTgt spid="407562"/>
                                        </p:tgtEl>
                                        <p:attrNameLst>
                                          <p:attrName>style.visibility</p:attrName>
                                        </p:attrNameLst>
                                      </p:cBhvr>
                                      <p:to>
                                        <p:strVal val="visible"/>
                                      </p:to>
                                    </p:set>
                                    <p:anim calcmode="lin" valueType="num">
                                      <p:cBhvr additive="base">
                                        <p:cTn id="17" dur="500" fill="hold"/>
                                        <p:tgtEl>
                                          <p:spTgt spid="407562"/>
                                        </p:tgtEl>
                                        <p:attrNameLst>
                                          <p:attrName>ppt_x</p:attrName>
                                        </p:attrNameLst>
                                      </p:cBhvr>
                                      <p:tavLst>
                                        <p:tav tm="0">
                                          <p:val>
                                            <p:strVal val="1+#ppt_w/2"/>
                                          </p:val>
                                        </p:tav>
                                        <p:tav tm="100000">
                                          <p:val>
                                            <p:strVal val="#ppt_x"/>
                                          </p:val>
                                        </p:tav>
                                      </p:tavLst>
                                    </p:anim>
                                    <p:anim calcmode="lin" valueType="num">
                                      <p:cBhvr additive="base">
                                        <p:cTn id="18" dur="500" fill="hold"/>
                                        <p:tgtEl>
                                          <p:spTgt spid="4075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93902">
                <p:cTn id="19" fill="hold" display="0">
                  <p:stCondLst>
                    <p:cond delay="indefinite"/>
                  </p:stCondLst>
                  <p:endCondLst>
                    <p:cond evt="onPrev" delay="0">
                      <p:tgtEl>
                        <p:sldTgt/>
                      </p:tgtEl>
                    </p:cond>
                    <p:cond evt="onStopAudio" delay="0">
                      <p:tgtEl>
                        <p:sldTgt/>
                      </p:tgtEl>
                    </p:cond>
                  </p:endCondLst>
                </p:cTn>
                <p:tgtEl>
                  <p:spTgt spid="407563"/>
                </p:tgtEl>
              </p:cMediaNode>
            </p:audio>
          </p:childTnLst>
        </p:cTn>
      </p:par>
    </p:tnLst>
    <p:bldLst>
      <p:bldP spid="407560" grpId="0" animBg="1"/>
      <p:bldP spid="407561" grpId="0" animBg="1"/>
      <p:bldP spid="407562" grpId="0" animBg="1"/>
    </p:bld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Grp="1" noChangeArrowheads="1"/>
          </p:cNvSpPr>
          <p:nvPr>
            <p:ph type="title" idx="4294967295"/>
          </p:nvPr>
        </p:nvSpPr>
        <p:spPr>
          <a:xfrm>
            <a:off x="685800" y="2819400"/>
            <a:ext cx="7772400" cy="1143000"/>
          </a:xfrm>
        </p:spPr>
        <p:txBody>
          <a:bodyPr/>
          <a:lstStyle/>
          <a:p>
            <a:pPr algn="l" eaLnBrk="1" hangingPunct="1"/>
            <a:r>
              <a:rPr lang="en-US">
                <a:solidFill>
                  <a:srgbClr val="000000"/>
                </a:solidFill>
                <a:ea typeface="Arial Unicode MS" pitchFamily="34" charset="-128"/>
                <a:cs typeface="Arial Unicode MS" pitchFamily="34" charset="-128"/>
              </a:rPr>
              <a:t>I therefore would be strongly inclined to presume that the structure of the nucleosome, when it is finally perfected, will prove to be very similar to the structure shown here for the protamine-DNA complex.</a:t>
            </a:r>
            <a:r>
              <a:rPr lang="en-US"/>
              <a:t> </a:t>
            </a:r>
          </a:p>
        </p:txBody>
      </p:sp>
      <p:sp>
        <p:nvSpPr>
          <p:cNvPr id="240643" name="Text Box 3"/>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408580" name="slide_233.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8" cstate="print"/>
          <a:srcRect/>
          <a:stretch>
            <a:fillRect/>
          </a:stretch>
        </p:blipFill>
        <p:spPr bwMode="auto">
          <a:xfrm>
            <a:off x="8763000" y="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405" fill="hold"/>
                                        <p:tgtEl>
                                          <p:spTgt spid="40858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0244">
                <p:cTn id="7" fill="hold" display="0">
                  <p:stCondLst>
                    <p:cond delay="indefinite"/>
                  </p:stCondLst>
                  <p:endCondLst>
                    <p:cond evt="onNext" delay="0">
                      <p:tgtEl>
                        <p:sldTgt/>
                      </p:tgtEl>
                    </p:cond>
                    <p:cond evt="onPrev" delay="0">
                      <p:tgtEl>
                        <p:sldTgt/>
                      </p:tgtEl>
                    </p:cond>
                    <p:cond evt="onStopAudio" delay="0">
                      <p:tgtEl>
                        <p:sldTgt/>
                      </p:tgtEl>
                    </p:cond>
                  </p:endCondLst>
                </p:cTn>
                <p:tgtEl>
                  <p:spTgt spid="408580"/>
                </p:tgtEl>
              </p:cMediaNode>
            </p:audio>
          </p:childTnLst>
        </p:cTn>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1666" name="Picture 2" descr="C:\Program Files\Amira-3.1.1\data\nucleosome files\AAA FINAL STRUCTURE\Animations\Picture Files\protein folding\beta-length131-labeled.tif"/>
          <p:cNvPicPr preferRelativeResize="0">
            <a:picLocks noChangeArrowheads="1"/>
          </p:cNvPicPr>
          <p:nvPr/>
        </p:nvPicPr>
        <p:blipFill>
          <a:blip r:embed="rId9" cstate="print"/>
          <a:srcRect/>
          <a:stretch>
            <a:fillRect/>
          </a:stretch>
        </p:blipFill>
        <p:spPr bwMode="auto">
          <a:xfrm>
            <a:off x="436563" y="455613"/>
            <a:ext cx="2459037" cy="2584450"/>
          </a:xfrm>
          <a:prstGeom prst="rect">
            <a:avLst/>
          </a:prstGeom>
          <a:noFill/>
          <a:ln w="9525">
            <a:solidFill>
              <a:schemeClr val="tx1"/>
            </a:solidFill>
            <a:miter lim="800000"/>
            <a:headEnd/>
            <a:tailEnd/>
          </a:ln>
        </p:spPr>
      </p:pic>
      <p:pic>
        <p:nvPicPr>
          <p:cNvPr id="241667" name="Picture 3" descr="C:\Program Files\Amira-3.1.1\data\nucleosome files\AAA FINAL STRUCTURE\Animations\Picture Files\prot-and-DNA streching\schematic-shrink-100.tif"/>
          <p:cNvPicPr preferRelativeResize="0">
            <a:picLocks noChangeArrowheads="1"/>
          </p:cNvPicPr>
          <p:nvPr/>
        </p:nvPicPr>
        <p:blipFill>
          <a:blip r:embed="rId10" cstate="print"/>
          <a:srcRect/>
          <a:stretch>
            <a:fillRect/>
          </a:stretch>
        </p:blipFill>
        <p:spPr bwMode="auto">
          <a:xfrm>
            <a:off x="3408363" y="457200"/>
            <a:ext cx="2459037" cy="2590800"/>
          </a:xfrm>
          <a:prstGeom prst="rect">
            <a:avLst/>
          </a:prstGeom>
          <a:noFill/>
          <a:ln w="9525">
            <a:solidFill>
              <a:schemeClr val="tx1"/>
            </a:solidFill>
            <a:miter lim="800000"/>
            <a:headEnd/>
            <a:tailEnd/>
          </a:ln>
        </p:spPr>
      </p:pic>
      <p:pic>
        <p:nvPicPr>
          <p:cNvPr id="241668" name="Picture 5" descr="C:\Program Files\Amira-3.1.1\data\nucleosome files\AAA FINAL STRUCTURE\Animations\Picture Files\arg-and-disulfide.tif"/>
          <p:cNvPicPr preferRelativeResize="0">
            <a:picLocks noChangeArrowheads="1"/>
          </p:cNvPicPr>
          <p:nvPr/>
        </p:nvPicPr>
        <p:blipFill>
          <a:blip r:embed="rId11" cstate="print"/>
          <a:srcRect/>
          <a:stretch>
            <a:fillRect/>
          </a:stretch>
        </p:blipFill>
        <p:spPr bwMode="auto">
          <a:xfrm>
            <a:off x="6303963" y="455613"/>
            <a:ext cx="2459037" cy="2587625"/>
          </a:xfrm>
          <a:prstGeom prst="rect">
            <a:avLst/>
          </a:prstGeom>
          <a:noFill/>
          <a:ln w="9525">
            <a:solidFill>
              <a:schemeClr val="tx1"/>
            </a:solidFill>
            <a:miter lim="800000"/>
            <a:headEnd/>
            <a:tailEnd/>
          </a:ln>
        </p:spPr>
      </p:pic>
      <p:pic>
        <p:nvPicPr>
          <p:cNvPr id="241669" name="Picture 6" descr="C:\Program Files\Amira-3.1.1\data\nucleosome files\AAA FINAL STRUCTURE\Animations\Picture Files\Fig-4A.tif"/>
          <p:cNvPicPr preferRelativeResize="0">
            <a:picLocks noChangeArrowheads="1"/>
          </p:cNvPicPr>
          <p:nvPr/>
        </p:nvPicPr>
        <p:blipFill>
          <a:blip r:embed="rId12" cstate="print"/>
          <a:srcRect/>
          <a:stretch>
            <a:fillRect/>
          </a:stretch>
        </p:blipFill>
        <p:spPr bwMode="auto">
          <a:xfrm>
            <a:off x="476250" y="3581400"/>
            <a:ext cx="2459038" cy="2587625"/>
          </a:xfrm>
          <a:prstGeom prst="rect">
            <a:avLst/>
          </a:prstGeom>
          <a:noFill/>
          <a:ln w="9525">
            <a:noFill/>
            <a:miter lim="800000"/>
            <a:headEnd/>
            <a:tailEnd/>
          </a:ln>
        </p:spPr>
      </p:pic>
      <p:pic>
        <p:nvPicPr>
          <p:cNvPr id="241670" name="Picture 7" descr="C:\Program Files\Amira-3.1.1\data\nucleosome files\AAA FINAL STRUCTURE\Animations\Picture Files\whole structure\LARGE-move-19-final.jpg"/>
          <p:cNvPicPr>
            <a:picLocks noChangeAspect="1" noChangeArrowheads="1"/>
          </p:cNvPicPr>
          <p:nvPr/>
        </p:nvPicPr>
        <p:blipFill>
          <a:blip r:embed="rId13" cstate="print"/>
          <a:srcRect/>
          <a:stretch>
            <a:fillRect/>
          </a:stretch>
        </p:blipFill>
        <p:spPr bwMode="auto">
          <a:xfrm>
            <a:off x="3422650" y="3581400"/>
            <a:ext cx="2459038" cy="2590800"/>
          </a:xfrm>
          <a:prstGeom prst="rect">
            <a:avLst/>
          </a:prstGeom>
          <a:noFill/>
          <a:ln w="9525">
            <a:solidFill>
              <a:schemeClr val="tx1"/>
            </a:solidFill>
            <a:miter lim="800000"/>
            <a:headEnd/>
            <a:tailEnd/>
          </a:ln>
        </p:spPr>
      </p:pic>
      <p:pic>
        <p:nvPicPr>
          <p:cNvPr id="409608" name="wu-CDEF.avi">
            <a:hlinkClick r:id="" action="ppaction://media"/>
          </p:cNvPr>
          <p:cNvPicPr preferRelativeResize="0">
            <a:picLocks noChangeArrowheads="1"/>
          </p:cNvPicPr>
          <p:nvPr>
            <a:videoFile r:link="rId4"/>
            <p:extLst>
              <p:ext uri="{DAA4B4D4-6D71-4841-9C94-3DE7FCFB9230}">
                <p14:media xmlns:p14="http://schemas.microsoft.com/office/powerpoint/2010/main" r:link="rId3"/>
              </p:ext>
            </p:extLst>
          </p:nvPr>
        </p:nvPicPr>
        <p:blipFill>
          <a:blip r:embed="rId14" cstate="print"/>
          <a:srcRect/>
          <a:stretch>
            <a:fillRect/>
          </a:stretch>
        </p:blipFill>
        <p:spPr bwMode="auto">
          <a:xfrm>
            <a:off x="6324600" y="3582988"/>
            <a:ext cx="2459038" cy="2587625"/>
          </a:xfrm>
          <a:prstGeom prst="rect">
            <a:avLst/>
          </a:prstGeom>
          <a:noFill/>
          <a:ln w="9525">
            <a:solidFill>
              <a:schemeClr val="tx1"/>
            </a:solidFill>
            <a:miter lim="800000"/>
            <a:headEnd/>
            <a:tailEnd/>
          </a:ln>
        </p:spPr>
      </p:pic>
      <p:pic>
        <p:nvPicPr>
          <p:cNvPr id="409609" name="slide_234.wav">
            <a:hlinkClick r:id="" action="ppaction://media"/>
          </p:cNvPr>
          <p:cNvPicPr>
            <a:picLocks noChangeAspect="1" noChangeArrowheads="1"/>
          </p:cNvPicPr>
          <p:nvPr>
            <a:audioFile r:link="rId6"/>
            <p:extLst>
              <p:ext uri="{DAA4B4D4-6D71-4841-9C94-3DE7FCFB9230}">
                <p14:media xmlns:p14="http://schemas.microsoft.com/office/powerpoint/2010/main" r:link="rId5"/>
              </p:ext>
            </p:extLst>
          </p:nvPr>
        </p:nvPicPr>
        <p:blipFill>
          <a:blip r:embed="rId15" cstate="print"/>
          <a:srcRect/>
          <a:stretch>
            <a:fillRect/>
          </a:stretch>
        </p:blipFill>
        <p:spPr bwMode="auto">
          <a:xfrm>
            <a:off x="42863" y="649605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4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3346" fill="hold"/>
                                        <p:tgtEl>
                                          <p:spTgt spid="409609"/>
                                        </p:tgtEl>
                                      </p:cBhvr>
                                    </p:cmd>
                                  </p:childTnLst>
                                </p:cTn>
                              </p:par>
                              <p:par>
                                <p:cTn id="7" presetID="1" presetClass="mediacall" presetSubtype="0" fill="hold" nodeType="withEffect">
                                  <p:stCondLst>
                                    <p:cond delay="0"/>
                                  </p:stCondLst>
                                  <p:childTnLst>
                                    <p:cmd type="call" cmd="playFrom(0.0)">
                                      <p:cBhvr>
                                        <p:cTn id="8" dur="6600" fill="hold"/>
                                        <p:tgtEl>
                                          <p:spTgt spid="40960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9" repeatCount="indefinite" fill="hold" display="0">
                  <p:stCondLst>
                    <p:cond delay="indefinite"/>
                  </p:stCondLst>
                  <p:endCondLst>
                    <p:cond evt="onPrev" delay="0">
                      <p:tgtEl>
                        <p:sldTgt/>
                      </p:tgtEl>
                    </p:cond>
                  </p:endCondLst>
                </p:cTn>
                <p:tgtEl>
                  <p:spTgt spid="409608"/>
                </p:tgtEl>
              </p:cMediaNode>
            </p:video>
            <p:seq concurrent="1" nextAc="seek">
              <p:cTn id="10" restart="whenNotActive" fill="hold" evtFilter="cancelBubble" nodeType="interactiveSeq">
                <p:stCondLst>
                  <p:cond evt="onClick" delay="0">
                    <p:tgtEl>
                      <p:spTgt spid="409608"/>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409608"/>
                                        </p:tgtEl>
                                      </p:cBhvr>
                                    </p:cmd>
                                  </p:childTnLst>
                                </p:cTn>
                              </p:par>
                            </p:childTnLst>
                          </p:cTn>
                        </p:par>
                      </p:childTnLst>
                    </p:cTn>
                  </p:par>
                </p:childTnLst>
              </p:cTn>
              <p:nextCondLst>
                <p:cond evt="onClick" delay="0">
                  <p:tgtEl>
                    <p:spTgt spid="409608"/>
                  </p:tgtEl>
                </p:cond>
              </p:nextCondLst>
            </p:seq>
            <p:audio>
              <p:cMediaNode vol="100000">
                <p:cTn id="15" fill="hold" display="0">
                  <p:stCondLst>
                    <p:cond delay="indefinite"/>
                  </p:stCondLst>
                  <p:endCondLst>
                    <p:cond evt="onNext" delay="0">
                      <p:tgtEl>
                        <p:sldTgt/>
                      </p:tgtEl>
                    </p:cond>
                    <p:cond evt="onPrev" delay="0">
                      <p:tgtEl>
                        <p:sldTgt/>
                      </p:tgtEl>
                    </p:cond>
                    <p:cond evt="onStopAudio" delay="0">
                      <p:tgtEl>
                        <p:sldTgt/>
                      </p:tgtEl>
                    </p:cond>
                  </p:endCondLst>
                </p:cTn>
                <p:tgtEl>
                  <p:spTgt spid="409609"/>
                </p:tgtEl>
              </p:cMediaNode>
            </p:audio>
          </p:childTnLst>
        </p:cTn>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Text Box 2"/>
          <p:cNvSpPr txBox="1">
            <a:spLocks noChangeArrowheads="1"/>
          </p:cNvSpPr>
          <p:nvPr/>
        </p:nvSpPr>
        <p:spPr bwMode="auto">
          <a:xfrm>
            <a:off x="0" y="0"/>
            <a:ext cx="9296400" cy="457200"/>
          </a:xfrm>
          <a:prstGeom prst="rect">
            <a:avLst/>
          </a:prstGeom>
          <a:noFill/>
          <a:ln w="9525">
            <a:noFill/>
            <a:miter lim="800000"/>
            <a:headEnd/>
            <a:tailEnd/>
          </a:ln>
        </p:spPr>
        <p:txBody>
          <a:bodyPr>
            <a:spAutoFit/>
          </a:bodyPr>
          <a:lstStyle/>
          <a:p>
            <a:pPr>
              <a:spcBef>
                <a:spcPct val="50000"/>
              </a:spcBef>
            </a:pPr>
            <a:endParaRPr lang="en-US" b="0"/>
          </a:p>
        </p:txBody>
      </p:sp>
      <p:pic>
        <p:nvPicPr>
          <p:cNvPr id="455683" name="tube-view.avi">
            <a:hlinkClick r:id="" action="ppaction://media"/>
          </p:cNvPr>
          <p:cNvPicPr preferRelativeResize="0">
            <a:picLocks noChangeArrowheads="1"/>
          </p:cNvPicPr>
          <p:nvPr>
            <a:vide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684213" y="0"/>
            <a:ext cx="7761287" cy="6608763"/>
          </a:xfrm>
          <a:prstGeom prst="rect">
            <a:avLst/>
          </a:prstGeom>
          <a:noFill/>
          <a:ln w="9525">
            <a:noFill/>
            <a:miter lim="800000"/>
            <a:headEnd/>
            <a:tailEnd/>
          </a:ln>
        </p:spPr>
      </p:pic>
      <p:sp>
        <p:nvSpPr>
          <p:cNvPr id="242692" name="Text Box 4"/>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pic>
        <p:nvPicPr>
          <p:cNvPr id="455685" name="slide_235.wav">
            <a:hlinkClick r:id="" action="ppaction://media"/>
          </p:cNvPr>
          <p:cNvPicPr>
            <a:picLocks noChangeAspect="1" noChangeArrowheads="1"/>
          </p:cNvPicPr>
          <p:nvPr>
            <a:audioFile r:link="rId5"/>
            <p:extLst>
              <p:ext uri="{DAA4B4D4-6D71-4841-9C94-3DE7FCFB9230}">
                <p14:media xmlns:p14="http://schemas.microsoft.com/office/powerpoint/2010/main" r:link="rId4"/>
              </p:ext>
            </p:extLst>
          </p:nvPr>
        </p:nvPicPr>
        <p:blipFill>
          <a:blip r:embed="rId10" cstate="print"/>
          <a:srcRect/>
          <a:stretch>
            <a:fillRect/>
          </a:stretch>
        </p:blipFill>
        <p:spPr bwMode="auto">
          <a:xfrm>
            <a:off x="61913" y="6491288"/>
            <a:ext cx="304800" cy="304800"/>
          </a:xfrm>
          <a:prstGeom prst="rect">
            <a:avLst/>
          </a:prstGeom>
          <a:noFill/>
          <a:ln w="9525">
            <a:noFill/>
            <a:miter lim="800000"/>
            <a:headEnd/>
            <a:tailEnd/>
          </a:ln>
        </p:spPr>
      </p:pic>
    </p:spTree>
    <p:custDataLst>
      <p:tags r:id="rId1"/>
    </p:custDataLst>
  </p:cSld>
  <p:clrMapOvr>
    <a:masterClrMapping/>
  </p:clrMapOvr>
  <p:transition advClick="0" advTm="1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553" fill="hold"/>
                                        <p:tgtEl>
                                          <p:spTgt spid="455685"/>
                                        </p:tgtEl>
                                      </p:cBhvr>
                                    </p:cmd>
                                  </p:childTnLst>
                                </p:cTn>
                              </p:par>
                              <p:par>
                                <p:cTn id="7" presetID="1" presetClass="mediacall" presetSubtype="0" fill="hold" nodeType="withEffect">
                                  <p:stCondLst>
                                    <p:cond delay="0"/>
                                  </p:stCondLst>
                                  <p:childTnLst>
                                    <p:cmd type="call" cmd="playFrom(0.0)">
                                      <p:cBhvr>
                                        <p:cTn id="8" dur="1668" fill="hold"/>
                                        <p:tgtEl>
                                          <p:spTgt spid="45568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6585">
                <p:cTn id="9" fill="hold" display="0">
                  <p:stCondLst>
                    <p:cond delay="indefinite"/>
                  </p:stCondLst>
                  <p:endCondLst>
                    <p:cond evt="onPrev" delay="0">
                      <p:tgtEl>
                        <p:sldTgt/>
                      </p:tgtEl>
                    </p:cond>
                    <p:cond evt="onStopAudio" delay="0">
                      <p:tgtEl>
                        <p:sldTgt/>
                      </p:tgtEl>
                    </p:cond>
                  </p:endCondLst>
                </p:cTn>
                <p:tgtEl>
                  <p:spTgt spid="455685"/>
                </p:tgtEl>
              </p:cMediaNode>
            </p:audio>
            <p:video>
              <p:cMediaNode>
                <p:cTn id="10" repeatCount="indefinite" fill="hold" display="0">
                  <p:stCondLst>
                    <p:cond delay="indefinite"/>
                  </p:stCondLst>
                  <p:endCondLst>
                    <p:cond evt="onPrev" delay="0">
                      <p:tgtEl>
                        <p:sldTgt/>
                      </p:tgtEl>
                    </p:cond>
                  </p:endCondLst>
                </p:cTn>
                <p:tgtEl>
                  <p:spTgt spid="455683"/>
                </p:tgtEl>
              </p:cMediaNode>
            </p:video>
            <p:seq concurrent="1" nextAc="seek">
              <p:cTn id="11" restart="whenNotActive" fill="hold" evtFilter="cancelBubble" nodeType="interactiveSeq">
                <p:stCondLst>
                  <p:cond evt="onClick" delay="0">
                    <p:tgtEl>
                      <p:spTgt spid="455683"/>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455683"/>
                                        </p:tgtEl>
                                      </p:cBhvr>
                                    </p:cmd>
                                  </p:childTnLst>
                                </p:cTn>
                              </p:par>
                            </p:childTnLst>
                          </p:cTn>
                        </p:par>
                      </p:childTnLst>
                    </p:cTn>
                  </p:par>
                </p:childTnLst>
              </p:cTn>
              <p:nextCondLst>
                <p:cond evt="onClick" delay="0">
                  <p:tgtEl>
                    <p:spTgt spid="455683"/>
                  </p:tgtEl>
                </p:cond>
              </p:nextCondLst>
            </p:seq>
          </p:childTnLst>
        </p:cTn>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Text Box 3"/>
          <p:cNvSpPr txBox="1">
            <a:spLocks noChangeArrowheads="1"/>
          </p:cNvSpPr>
          <p:nvPr/>
        </p:nvSpPr>
        <p:spPr bwMode="auto">
          <a:xfrm>
            <a:off x="609600" y="304800"/>
            <a:ext cx="7924800" cy="457200"/>
          </a:xfrm>
          <a:prstGeom prst="rect">
            <a:avLst/>
          </a:prstGeom>
          <a:noFill/>
          <a:ln w="9525">
            <a:noFill/>
            <a:miter lim="800000"/>
            <a:headEnd/>
            <a:tailEnd/>
          </a:ln>
        </p:spPr>
        <p:txBody>
          <a:bodyPr>
            <a:spAutoFit/>
          </a:bodyPr>
          <a:lstStyle/>
          <a:p>
            <a:pPr>
              <a:spcBef>
                <a:spcPct val="50000"/>
              </a:spcBef>
            </a:pPr>
            <a:endParaRPr lang="en-US" b="0"/>
          </a:p>
        </p:txBody>
      </p:sp>
      <p:sp>
        <p:nvSpPr>
          <p:cNvPr id="243715" name="Text Box 4"/>
          <p:cNvSpPr txBox="1">
            <a:spLocks noChangeArrowheads="1"/>
          </p:cNvSpPr>
          <p:nvPr/>
        </p:nvSpPr>
        <p:spPr bwMode="auto">
          <a:xfrm>
            <a:off x="533400" y="381000"/>
            <a:ext cx="8077200" cy="519113"/>
          </a:xfrm>
          <a:prstGeom prst="rect">
            <a:avLst/>
          </a:prstGeom>
          <a:noFill/>
          <a:ln w="9525">
            <a:noFill/>
            <a:miter lim="800000"/>
            <a:headEnd/>
            <a:tailEnd/>
          </a:ln>
        </p:spPr>
        <p:txBody>
          <a:bodyPr>
            <a:spAutoFit/>
          </a:bodyPr>
          <a:lstStyle/>
          <a:p>
            <a:pPr algn="ctr">
              <a:spcBef>
                <a:spcPct val="50000"/>
              </a:spcBef>
            </a:pPr>
            <a:r>
              <a:rPr lang="en-US" sz="2800" b="0">
                <a:solidFill>
                  <a:schemeClr val="tx2"/>
                </a:solidFill>
              </a:rPr>
              <a:t>Author’s references:</a:t>
            </a:r>
          </a:p>
        </p:txBody>
      </p:sp>
      <p:sp>
        <p:nvSpPr>
          <p:cNvPr id="243716" name="Text Box 5"/>
          <p:cNvSpPr txBox="1">
            <a:spLocks noChangeArrowheads="1"/>
          </p:cNvSpPr>
          <p:nvPr/>
        </p:nvSpPr>
        <p:spPr bwMode="auto">
          <a:xfrm>
            <a:off x="609600" y="1143000"/>
            <a:ext cx="7924800" cy="1735138"/>
          </a:xfrm>
          <a:prstGeom prst="rect">
            <a:avLst/>
          </a:prstGeom>
          <a:noFill/>
          <a:ln w="9525">
            <a:noFill/>
            <a:miter lim="800000"/>
            <a:headEnd/>
            <a:tailEnd/>
          </a:ln>
        </p:spPr>
        <p:txBody>
          <a:bodyPr>
            <a:spAutoFit/>
          </a:bodyPr>
          <a:lstStyle/>
          <a:p>
            <a:pPr marL="457200" indent="-457200">
              <a:spcBef>
                <a:spcPct val="50000"/>
              </a:spcBef>
            </a:pPr>
            <a:r>
              <a:rPr lang="en-US" b="0">
                <a:solidFill>
                  <a:schemeClr val="tx2"/>
                </a:solidFill>
              </a:rPr>
              <a:t>Biegeleisen, K.  The probable structure of the protamine-DNA complex.  </a:t>
            </a:r>
            <a:r>
              <a:rPr lang="en-US" b="0" i="1">
                <a:solidFill>
                  <a:schemeClr val="tx2"/>
                </a:solidFill>
              </a:rPr>
              <a:t>J  Theor  Biol</a:t>
            </a:r>
            <a:r>
              <a:rPr lang="en-US" b="0">
                <a:solidFill>
                  <a:schemeClr val="tx2"/>
                </a:solidFill>
              </a:rPr>
              <a:t>, 241:533-540, 2006.</a:t>
            </a:r>
          </a:p>
          <a:p>
            <a:pPr marL="457200" indent="-457200">
              <a:spcBef>
                <a:spcPct val="50000"/>
              </a:spcBef>
            </a:pPr>
            <a:r>
              <a:rPr lang="en-US" b="0">
                <a:solidFill>
                  <a:schemeClr val="tx2"/>
                </a:solidFill>
              </a:rPr>
              <a:t>Biegeleisen, K.  Topologically non-linked circular duplex DNA.  </a:t>
            </a:r>
            <a:r>
              <a:rPr lang="en-US" b="0" i="1">
                <a:solidFill>
                  <a:schemeClr val="tx2"/>
                </a:solidFill>
              </a:rPr>
              <a:t>Bull Math Biol</a:t>
            </a:r>
            <a:r>
              <a:rPr lang="en-US" b="0">
                <a:solidFill>
                  <a:schemeClr val="tx2"/>
                </a:solidFill>
              </a:rPr>
              <a:t>, 64:589-609, 2002.</a:t>
            </a:r>
          </a:p>
        </p:txBody>
      </p:sp>
      <p:sp>
        <p:nvSpPr>
          <p:cNvPr id="243717" name="Text Box 6"/>
          <p:cNvSpPr txBox="1">
            <a:spLocks noChangeArrowheads="1"/>
          </p:cNvSpPr>
          <p:nvPr/>
        </p:nvSpPr>
        <p:spPr bwMode="auto">
          <a:xfrm>
            <a:off x="685800" y="3479800"/>
            <a:ext cx="7772400" cy="2954338"/>
          </a:xfrm>
          <a:prstGeom prst="rect">
            <a:avLst/>
          </a:prstGeom>
          <a:noFill/>
          <a:ln w="9525">
            <a:noFill/>
            <a:miter lim="800000"/>
            <a:headEnd/>
            <a:tailEnd/>
          </a:ln>
        </p:spPr>
        <p:txBody>
          <a:bodyPr>
            <a:spAutoFit/>
          </a:bodyPr>
          <a:lstStyle/>
          <a:p>
            <a:pPr algn="ctr">
              <a:spcBef>
                <a:spcPct val="50000"/>
              </a:spcBef>
            </a:pPr>
            <a:r>
              <a:rPr lang="en-US" sz="2800" b="0">
                <a:solidFill>
                  <a:schemeClr val="tx2"/>
                </a:solidFill>
              </a:rPr>
              <a:t>Structure files</a:t>
            </a:r>
            <a:br>
              <a:rPr lang="en-US" sz="2800" b="0">
                <a:solidFill>
                  <a:schemeClr val="tx2"/>
                </a:solidFill>
              </a:rPr>
            </a:br>
            <a:r>
              <a:rPr lang="en-US" sz="2000" b="0">
                <a:solidFill>
                  <a:schemeClr val="tx2"/>
                </a:solidFill>
              </a:rPr>
              <a:t>(Protein Data Bank, Theoretical Models Section):</a:t>
            </a:r>
          </a:p>
          <a:p>
            <a:pPr algn="ctr">
              <a:spcBef>
                <a:spcPct val="50000"/>
              </a:spcBef>
            </a:pPr>
            <a:r>
              <a:rPr lang="en-US" sz="2000">
                <a:solidFill>
                  <a:schemeClr val="accent1"/>
                </a:solidFill>
                <a:hlinkClick r:id="rId4"/>
              </a:rPr>
              <a:t>http://www.pdb.org/pdb/home/home.do</a:t>
            </a:r>
            <a:endParaRPr lang="en-US" sz="2000">
              <a:solidFill>
                <a:schemeClr val="accent1"/>
              </a:solidFill>
            </a:endParaRPr>
          </a:p>
          <a:p>
            <a:pPr algn="ctr">
              <a:spcBef>
                <a:spcPct val="50000"/>
              </a:spcBef>
            </a:pPr>
            <a:endParaRPr lang="en-US" sz="1200" b="0"/>
          </a:p>
          <a:p>
            <a:pPr algn="ctr">
              <a:spcBef>
                <a:spcPct val="50000"/>
              </a:spcBef>
            </a:pPr>
            <a:r>
              <a:rPr lang="en-US" sz="2000" u="sng"/>
              <a:t>Accession numbers</a:t>
            </a:r>
          </a:p>
          <a:p>
            <a:pPr algn="ctr">
              <a:spcBef>
                <a:spcPct val="50000"/>
              </a:spcBef>
            </a:pPr>
            <a:r>
              <a:rPr lang="en-US"/>
              <a:t>2AWR</a:t>
            </a:r>
            <a:r>
              <a:rPr lang="en-US" sz="2000" b="0"/>
              <a:t> (Protamine-DNA complex 1)</a:t>
            </a:r>
            <a:br>
              <a:rPr lang="en-US" sz="2000" b="0"/>
            </a:br>
            <a:r>
              <a:rPr lang="en-US"/>
              <a:t>2AWS</a:t>
            </a:r>
            <a:r>
              <a:rPr lang="en-US" sz="2000" b="0"/>
              <a:t>  (Protamine DNA complex 2)</a:t>
            </a:r>
          </a:p>
        </p:txBody>
      </p:sp>
      <p:sp>
        <p:nvSpPr>
          <p:cNvPr id="243718" name="Text Box 7"/>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5" action="ppaction://hlinksldjump"/>
              </a:rPr>
              <a:t>Table Of Contents</a:t>
            </a:r>
            <a:endParaRPr lang="en-US" sz="1200"/>
          </a:p>
        </p:txBody>
      </p:sp>
    </p:spTree>
    <p:custDataLst>
      <p:tags r:id="rId1"/>
    </p:custDataLst>
  </p:cSld>
  <p:clrMapOvr>
    <a:masterClrMapping/>
  </p:clrMapOvr>
  <p:transition advClick="0" advTm="6000"/>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Text Box 2"/>
          <p:cNvSpPr txBox="1">
            <a:spLocks noChangeArrowheads="1"/>
          </p:cNvSpPr>
          <p:nvPr/>
        </p:nvSpPr>
        <p:spPr bwMode="auto">
          <a:xfrm>
            <a:off x="304800" y="76200"/>
            <a:ext cx="8382000" cy="1828800"/>
          </a:xfrm>
          <a:prstGeom prst="rect">
            <a:avLst/>
          </a:prstGeom>
          <a:noFill/>
          <a:ln w="9525">
            <a:noFill/>
            <a:miter lim="800000"/>
            <a:headEnd/>
            <a:tailEnd/>
          </a:ln>
        </p:spPr>
        <p:txBody>
          <a:bodyPr>
            <a:spAutoFit/>
          </a:bodyPr>
          <a:lstStyle/>
          <a:p>
            <a:pPr algn="ctr">
              <a:spcBef>
                <a:spcPct val="50000"/>
              </a:spcBef>
            </a:pPr>
            <a:r>
              <a:rPr lang="en-US" b="0" u="sng"/>
              <a:t>Histone structure</a:t>
            </a:r>
            <a:r>
              <a:rPr lang="en-US" b="0"/>
              <a:t>:</a:t>
            </a:r>
          </a:p>
          <a:p>
            <a:pPr>
              <a:spcBef>
                <a:spcPct val="50000"/>
              </a:spcBef>
            </a:pPr>
            <a:r>
              <a:rPr lang="en-US" sz="2000" b="0"/>
              <a:t>Luger, K.,  Mader, A.W.,  Richmond, R.K.,  Sargent, D.F., and Richmond, T.J., 1997.  X-ray structure of the nucleosome core particle at 2.8 Å resolution. Protein Data Bank, accession #1AOI.</a:t>
            </a:r>
            <a:br>
              <a:rPr lang="en-US" sz="2000" b="0"/>
            </a:br>
            <a:r>
              <a:rPr lang="en-US" sz="2000" b="0"/>
              <a:t>(</a:t>
            </a:r>
            <a:r>
              <a:rPr lang="en-US" sz="2000">
                <a:hlinkClick r:id="rId4"/>
              </a:rPr>
              <a:t>http://www.rcsb.org/pdb/explore/explore.do?structureId=1AOI</a:t>
            </a:r>
            <a:r>
              <a:rPr lang="en-US" sz="2000" b="0"/>
              <a:t>). </a:t>
            </a:r>
          </a:p>
        </p:txBody>
      </p:sp>
      <p:sp>
        <p:nvSpPr>
          <p:cNvPr id="244739" name="Text Box 3"/>
          <p:cNvSpPr txBox="1">
            <a:spLocks noChangeArrowheads="1"/>
          </p:cNvSpPr>
          <p:nvPr/>
        </p:nvSpPr>
        <p:spPr bwMode="auto">
          <a:xfrm>
            <a:off x="228600" y="2133600"/>
            <a:ext cx="8534400" cy="914400"/>
          </a:xfrm>
          <a:prstGeom prst="rect">
            <a:avLst/>
          </a:prstGeom>
          <a:noFill/>
          <a:ln w="9525">
            <a:noFill/>
            <a:miter lim="800000"/>
            <a:headEnd/>
            <a:tailEnd/>
          </a:ln>
        </p:spPr>
        <p:txBody>
          <a:bodyPr>
            <a:spAutoFit/>
          </a:bodyPr>
          <a:lstStyle/>
          <a:p>
            <a:pPr algn="ctr">
              <a:spcBef>
                <a:spcPct val="50000"/>
              </a:spcBef>
            </a:pPr>
            <a:r>
              <a:rPr lang="en-US" b="0" u="sng"/>
              <a:t>Tai Te Wu DNA structure</a:t>
            </a:r>
            <a:r>
              <a:rPr lang="en-US" b="0"/>
              <a:t>:</a:t>
            </a:r>
          </a:p>
          <a:p>
            <a:pPr>
              <a:spcBef>
                <a:spcPct val="50000"/>
              </a:spcBef>
            </a:pPr>
            <a:r>
              <a:rPr lang="en-US" sz="2000" b="0"/>
              <a:t>Wu, T.T.  Secondary structures of DNA.  PNAS 63:400-405, 1969</a:t>
            </a:r>
          </a:p>
        </p:txBody>
      </p:sp>
      <p:sp>
        <p:nvSpPr>
          <p:cNvPr id="244740" name="Text Box 4"/>
          <p:cNvSpPr txBox="1">
            <a:spLocks noChangeArrowheads="1"/>
          </p:cNvSpPr>
          <p:nvPr/>
        </p:nvSpPr>
        <p:spPr bwMode="auto">
          <a:xfrm>
            <a:off x="990600" y="5029200"/>
            <a:ext cx="1676400" cy="457200"/>
          </a:xfrm>
          <a:prstGeom prst="rect">
            <a:avLst/>
          </a:prstGeom>
          <a:noFill/>
          <a:ln w="9525">
            <a:noFill/>
            <a:miter lim="800000"/>
            <a:headEnd/>
            <a:tailEnd/>
          </a:ln>
        </p:spPr>
        <p:txBody>
          <a:bodyPr>
            <a:spAutoFit/>
          </a:bodyPr>
          <a:lstStyle/>
          <a:p>
            <a:pPr>
              <a:spcBef>
                <a:spcPct val="50000"/>
              </a:spcBef>
            </a:pPr>
            <a:endParaRPr lang="en-US" b="0"/>
          </a:p>
        </p:txBody>
      </p:sp>
      <p:sp>
        <p:nvSpPr>
          <p:cNvPr id="244741" name="Text Box 6"/>
          <p:cNvSpPr txBox="1">
            <a:spLocks noChangeArrowheads="1"/>
          </p:cNvSpPr>
          <p:nvPr/>
        </p:nvSpPr>
        <p:spPr bwMode="auto">
          <a:xfrm>
            <a:off x="228600" y="3200400"/>
            <a:ext cx="8534400" cy="1676400"/>
          </a:xfrm>
          <a:prstGeom prst="rect">
            <a:avLst/>
          </a:prstGeom>
          <a:noFill/>
          <a:ln w="9525">
            <a:noFill/>
            <a:miter lim="800000"/>
            <a:headEnd/>
            <a:tailEnd/>
          </a:ln>
        </p:spPr>
        <p:txBody>
          <a:bodyPr>
            <a:spAutoFit/>
          </a:bodyPr>
          <a:lstStyle/>
          <a:p>
            <a:pPr algn="ctr">
              <a:spcBef>
                <a:spcPct val="50000"/>
              </a:spcBef>
            </a:pPr>
            <a:r>
              <a:rPr lang="en-US" b="0" u="sng"/>
              <a:t>Gehring Tetramer structure</a:t>
            </a:r>
            <a:r>
              <a:rPr lang="en-US" b="0"/>
              <a:t>:</a:t>
            </a:r>
          </a:p>
          <a:p>
            <a:pPr>
              <a:spcBef>
                <a:spcPct val="50000"/>
              </a:spcBef>
            </a:pPr>
            <a:r>
              <a:rPr lang="en-US" sz="2000" b="0"/>
              <a:t>Gehring, K.,  Leroy, J.L.,  Gueron, M. A tetrameric DNA structure with protonated cytosine.cytosine base pairs. Nature 363:561-565 (1993).</a:t>
            </a:r>
          </a:p>
          <a:p>
            <a:pPr>
              <a:spcBef>
                <a:spcPct val="50000"/>
              </a:spcBef>
            </a:pPr>
            <a:r>
              <a:rPr lang="en-US" sz="2000" b="0"/>
              <a:t>Protein Data Bank Accession #:  225D</a:t>
            </a:r>
          </a:p>
        </p:txBody>
      </p:sp>
      <p:sp>
        <p:nvSpPr>
          <p:cNvPr id="244742" name="Text Box 8"/>
          <p:cNvSpPr txBox="1">
            <a:spLocks noChangeArrowheads="1"/>
          </p:cNvSpPr>
          <p:nvPr/>
        </p:nvSpPr>
        <p:spPr bwMode="auto">
          <a:xfrm>
            <a:off x="228600" y="5105400"/>
            <a:ext cx="8534400" cy="1203325"/>
          </a:xfrm>
          <a:prstGeom prst="rect">
            <a:avLst/>
          </a:prstGeom>
          <a:noFill/>
          <a:ln w="9525">
            <a:noFill/>
            <a:miter lim="800000"/>
            <a:headEnd/>
            <a:tailEnd/>
          </a:ln>
        </p:spPr>
        <p:txBody>
          <a:bodyPr>
            <a:spAutoFit/>
          </a:bodyPr>
          <a:lstStyle/>
          <a:p>
            <a:pPr algn="ctr">
              <a:spcBef>
                <a:spcPct val="50000"/>
              </a:spcBef>
            </a:pPr>
            <a:r>
              <a:rPr lang="en-US" b="0" u="sng"/>
              <a:t>Volume of sperm head</a:t>
            </a:r>
            <a:r>
              <a:rPr lang="en-US" b="0"/>
              <a:t>:</a:t>
            </a:r>
          </a:p>
          <a:p>
            <a:pPr>
              <a:spcBef>
                <a:spcPct val="50000"/>
              </a:spcBef>
            </a:pPr>
            <a:r>
              <a:rPr lang="en-US" sz="2000" b="0"/>
              <a:t>Sheynkin, Y., 1998.  Understanding semen analysis.   </a:t>
            </a:r>
            <a:r>
              <a:rPr lang="en-US" sz="1900">
                <a:hlinkClick r:id="rId5"/>
              </a:rPr>
              <a:t>http://www.uhmc.sunysb.edu/urology/male_infertility/SEMEN_ANALYSIS.html</a:t>
            </a:r>
            <a:endParaRPr lang="en-US" sz="1900"/>
          </a:p>
        </p:txBody>
      </p:sp>
      <p:sp>
        <p:nvSpPr>
          <p:cNvPr id="244743" name="Text Box 9"/>
          <p:cNvSpPr txBox="1">
            <a:spLocks noChangeArrowheads="1"/>
          </p:cNvSpPr>
          <p:nvPr/>
        </p:nvSpPr>
        <p:spPr bwMode="auto">
          <a:xfrm>
            <a:off x="7696200" y="6400800"/>
            <a:ext cx="1447800" cy="457200"/>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rId6" action="ppaction://hlinksldjump"/>
              </a:rPr>
              <a:t>Table Of Contents</a:t>
            </a:r>
            <a:endParaRPr lang="en-US" sz="1200"/>
          </a:p>
        </p:txBody>
      </p:sp>
    </p:spTree>
    <p:custDataLst>
      <p:tags r:id="rId1"/>
    </p:custDataLst>
  </p:cSld>
  <p:clrMapOvr>
    <a:masterClrMapping/>
  </p:clrMapOvr>
  <p:transition advClick="0" advTm="6000"/>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a:xfrm>
            <a:off x="685800" y="2667000"/>
            <a:ext cx="7772400" cy="1143000"/>
          </a:xfrm>
        </p:spPr>
        <p:txBody>
          <a:bodyPr/>
          <a:lstStyle/>
          <a:p>
            <a:pPr eaLnBrk="1" hangingPunct="1"/>
            <a:r>
              <a:rPr lang="en-US"/>
              <a:t>The End</a:t>
            </a:r>
          </a:p>
        </p:txBody>
      </p:sp>
      <p:sp>
        <p:nvSpPr>
          <p:cNvPr id="245763" name="Text Box 3"/>
          <p:cNvSpPr txBox="1">
            <a:spLocks noChangeArrowheads="1"/>
          </p:cNvSpPr>
          <p:nvPr/>
        </p:nvSpPr>
        <p:spPr bwMode="auto">
          <a:xfrm>
            <a:off x="3810000" y="4419600"/>
            <a:ext cx="1981200" cy="784225"/>
          </a:xfrm>
          <a:prstGeom prst="rect">
            <a:avLst/>
          </a:prstGeom>
          <a:noFill/>
          <a:ln w="9525">
            <a:noFill/>
            <a:miter lim="800000"/>
            <a:headEnd/>
            <a:tailEnd/>
          </a:ln>
        </p:spPr>
        <p:txBody>
          <a:bodyPr>
            <a:spAutoFit/>
          </a:bodyPr>
          <a:lstStyle/>
          <a:p>
            <a:pPr>
              <a:spcBef>
                <a:spcPct val="50000"/>
              </a:spcBef>
            </a:pPr>
            <a:r>
              <a:rPr lang="en-US" sz="1800">
                <a:hlinkClick r:id="" action="ppaction://hlinkshowjump?jump=previousslide"/>
              </a:rPr>
              <a:t>Previous slide</a:t>
            </a:r>
            <a:endParaRPr lang="en-US" sz="1800"/>
          </a:p>
          <a:p>
            <a:pPr>
              <a:spcBef>
                <a:spcPct val="50000"/>
              </a:spcBef>
            </a:pPr>
            <a:r>
              <a:rPr lang="en-US" sz="1800">
                <a:hlinkClick r:id="rId4" action="ppaction://hlinksldjump"/>
              </a:rPr>
              <a:t>Table Of Contents</a:t>
            </a:r>
            <a:endParaRPr lang="en-US" sz="1800"/>
          </a:p>
        </p:txBody>
      </p:sp>
    </p:spTree>
    <p:custDataLst>
      <p:tags r:id="rId1"/>
    </p:custDataLst>
  </p:cSld>
  <p:clrMapOvr>
    <a:masterClrMapping/>
  </p:clrMapOvr>
  <p:transition advClick="0" advTm="10000"/>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DNA removed"/>
          <p:cNvSpPr txBox="1">
            <a:spLocks noChangeArrowheads="1"/>
          </p:cNvSpPr>
          <p:nvPr/>
        </p:nvSpPr>
        <p:spPr bwMode="auto">
          <a:xfrm>
            <a:off x="228600" y="5807075"/>
            <a:ext cx="8686800" cy="898525"/>
          </a:xfrm>
          <a:prstGeom prst="rect">
            <a:avLst/>
          </a:prstGeom>
          <a:solidFill>
            <a:schemeClr val="bg1"/>
          </a:solidFill>
          <a:ln w="76200">
            <a:solidFill>
              <a:srgbClr val="C0C0C0"/>
            </a:solidFill>
            <a:miter lim="800000"/>
            <a:headEnd/>
            <a:tailEnd/>
          </a:ln>
        </p:spPr>
        <p:txBody>
          <a:bodyPr>
            <a:spAutoFit/>
          </a:bodyPr>
          <a:lstStyle/>
          <a:p>
            <a:pPr algn="ctr">
              <a:spcBef>
                <a:spcPct val="50000"/>
              </a:spcBef>
            </a:pPr>
            <a:r>
              <a:rPr lang="en-US" b="0">
                <a:solidFill>
                  <a:srgbClr val="000000"/>
                </a:solidFill>
              </a:rPr>
              <a:t>DNA removed.</a:t>
            </a:r>
            <a:br>
              <a:rPr lang="en-US" b="0">
                <a:solidFill>
                  <a:srgbClr val="000000"/>
                </a:solidFill>
              </a:rPr>
            </a:br>
            <a:r>
              <a:rPr lang="en-US" b="0">
                <a:solidFill>
                  <a:srgbClr val="000000"/>
                </a:solidFill>
              </a:rPr>
              <a:t>Black now represents basic amino acid residues (Arg, Lys, His).</a:t>
            </a:r>
            <a:endParaRPr lang="en-US" b="0"/>
          </a:p>
        </p:txBody>
      </p:sp>
      <p:pic>
        <p:nvPicPr>
          <p:cNvPr id="20484" name="slide_24.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8839200" y="0"/>
            <a:ext cx="304800" cy="304800"/>
          </a:xfrm>
          <a:prstGeom prst="rect">
            <a:avLst/>
          </a:prstGeom>
          <a:noFill/>
          <a:ln w="9525">
            <a:noFill/>
            <a:miter lim="800000"/>
            <a:headEnd/>
            <a:tailEnd/>
          </a:ln>
        </p:spPr>
      </p:pic>
      <p:sp>
        <p:nvSpPr>
          <p:cNvPr id="27652" name="Transit"/>
          <p:cNvSpPr txBox="1">
            <a:spLocks noChangeArrowheads="1"/>
          </p:cNvSpPr>
          <p:nvPr/>
        </p:nvSpPr>
        <p:spPr bwMode="auto">
          <a:xfrm>
            <a:off x="76200" y="1222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pic>
        <p:nvPicPr>
          <p:cNvPr id="6" name="hist_oct_arg_highlgt.avi">
            <a:hlinkClick r:id="" action="ppaction://media"/>
          </p:cNvPr>
          <p:cNvPicPr>
            <a:picLocks noChangeAspect="1"/>
          </p:cNvPicPr>
          <p:nvPr>
            <a:videoFile r:link="rId5"/>
            <p:extLst>
              <p:ext uri="{DAA4B4D4-6D71-4841-9C94-3DE7FCFB9230}">
                <p14:media xmlns:p14="http://schemas.microsoft.com/office/powerpoint/2010/main" r:link="rId4"/>
              </p:ext>
            </p:extLst>
          </p:nvPr>
        </p:nvPicPr>
        <p:blipFill>
          <a:blip r:embed="rId10" cstate="print"/>
          <a:srcRect/>
          <a:stretch>
            <a:fillRect/>
          </a:stretch>
        </p:blipFill>
        <p:spPr bwMode="auto">
          <a:xfrm>
            <a:off x="1984375" y="155575"/>
            <a:ext cx="5184775" cy="5489575"/>
          </a:xfrm>
          <a:prstGeom prst="rect">
            <a:avLst/>
          </a:prstGeom>
          <a:noFill/>
          <a:ln w="9525">
            <a:noFill/>
            <a:miter lim="800000"/>
            <a:headEnd/>
            <a:tailEnd/>
          </a:ln>
        </p:spPr>
      </p:pic>
    </p:spTree>
    <p:custDataLst>
      <p:tags r:id="rId1"/>
    </p:custDataLst>
  </p:cSld>
  <p:clrMapOvr>
    <a:masterClrMapping/>
  </p:clrMapOvr>
  <p:transition advClick="0" advTm="4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539" fill="hold"/>
                                        <p:tgtEl>
                                          <p:spTgt spid="20484"/>
                                        </p:tgtEl>
                                      </p:cBhvr>
                                    </p:cmd>
                                  </p:childTnLst>
                                </p:cTn>
                              </p:par>
                              <p:par>
                                <p:cTn id="7" presetID="1" presetClass="mediacall" presetSubtype="0" fill="hold" nodeType="withEffect">
                                  <p:stCondLst>
                                    <p:cond delay="0"/>
                                  </p:stCondLst>
                                  <p:childTnLst>
                                    <p:cmd type="call" cmd="playFrom(0.0)">
                                      <p:cBhvr>
                                        <p:cTn id="8" dur="6606" fill="hold"/>
                                        <p:tgtEl>
                                          <p:spTgt spid="6"/>
                                        </p:tgtEl>
                                      </p:cBhvr>
                                    </p:cmd>
                                  </p:childTnLst>
                                </p:cTn>
                              </p:par>
                              <p:par>
                                <p:cTn id="9" presetID="2" presetClass="entr" presetSubtype="8" fill="hold" grpId="0" nodeType="withEffect">
                                  <p:stCondLst>
                                    <p:cond delay="14000"/>
                                  </p:stCondLst>
                                  <p:childTnLst>
                                    <p:set>
                                      <p:cBhvr>
                                        <p:cTn id="10" dur="1" fill="hold">
                                          <p:stCondLst>
                                            <p:cond delay="0"/>
                                          </p:stCondLst>
                                        </p:cTn>
                                        <p:tgtEl>
                                          <p:spTgt spid="20483"/>
                                        </p:tgtEl>
                                        <p:attrNameLst>
                                          <p:attrName>style.visibility</p:attrName>
                                        </p:attrNameLst>
                                      </p:cBhvr>
                                      <p:to>
                                        <p:strVal val="visible"/>
                                      </p:to>
                                    </p:set>
                                    <p:anim calcmode="lin" valueType="num">
                                      <p:cBhvr additive="base">
                                        <p:cTn id="11" dur="500" fill="hold"/>
                                        <p:tgtEl>
                                          <p:spTgt spid="20483"/>
                                        </p:tgtEl>
                                        <p:attrNameLst>
                                          <p:attrName>ppt_x</p:attrName>
                                        </p:attrNameLst>
                                      </p:cBhvr>
                                      <p:tavLst>
                                        <p:tav tm="0">
                                          <p:val>
                                            <p:strVal val="0-#ppt_w/2"/>
                                          </p:val>
                                        </p:tav>
                                        <p:tav tm="100000">
                                          <p:val>
                                            <p:strVal val="#ppt_x"/>
                                          </p:val>
                                        </p:tav>
                                      </p:tavLst>
                                    </p:anim>
                                    <p:anim calcmode="lin" valueType="num">
                                      <p:cBhvr additive="base">
                                        <p:cTn id="12" dur="500" fill="hold"/>
                                        <p:tgtEl>
                                          <p:spTgt spid="204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98780">
                <p:cTn id="13" fill="hold" display="0">
                  <p:stCondLst>
                    <p:cond delay="indefinite"/>
                  </p:stCondLst>
                  <p:endCondLst>
                    <p:cond evt="onPrev" delay="0">
                      <p:tgtEl>
                        <p:sldTgt/>
                      </p:tgtEl>
                    </p:cond>
                    <p:cond evt="onStopAudio" delay="0">
                      <p:tgtEl>
                        <p:sldTgt/>
                      </p:tgtEl>
                    </p:cond>
                  </p:endCondLst>
                </p:cTn>
                <p:tgtEl>
                  <p:spTgt spid="20484"/>
                </p:tgtEl>
              </p:cMediaNode>
            </p:audio>
            <p:video>
              <p:cMediaNode>
                <p:cTn id="14" repeatCount="indefinite" fill="hold" display="0">
                  <p:stCondLst>
                    <p:cond delay="indefinite"/>
                  </p:stCondLst>
                  <p:endCondLst>
                    <p:cond evt="onNext" delay="0">
                      <p:tgtEl>
                        <p:sldTgt/>
                      </p:tgtEl>
                    </p:cond>
                    <p:cond evt="onPrev" delay="0">
                      <p:tgtEl>
                        <p:sldTgt/>
                      </p:tgtEl>
                    </p:cond>
                  </p:endCondLst>
                </p:cTn>
                <p:tgtEl>
                  <p:spTgt spid="6"/>
                </p:tgtEl>
              </p:cMediaNode>
            </p:video>
          </p:childTnLst>
        </p:cTn>
      </p:par>
    </p:tnLst>
    <p:bldLst>
      <p:bldP spid="20483"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C:\Program Files\Amira-3.1.1\data\nucleosome files\AAA FINAL STRUCTURE\Animations\Picture Files\nucleosome_zoom-start.tif"/>
          <p:cNvPicPr>
            <a:picLocks noChangeAspect="1" noChangeArrowheads="1"/>
          </p:cNvPicPr>
          <p:nvPr/>
        </p:nvPicPr>
        <p:blipFill>
          <a:blip r:embed="rId6" cstate="print"/>
          <a:srcRect/>
          <a:stretch>
            <a:fillRect/>
          </a:stretch>
        </p:blipFill>
        <p:spPr bwMode="auto">
          <a:xfrm>
            <a:off x="1946275" y="657225"/>
            <a:ext cx="5256213" cy="5532438"/>
          </a:xfrm>
          <a:prstGeom prst="rect">
            <a:avLst/>
          </a:prstGeom>
          <a:noFill/>
          <a:ln w="9525">
            <a:solidFill>
              <a:schemeClr val="tx1"/>
            </a:solidFill>
            <a:miter lim="800000"/>
            <a:headEnd/>
            <a:tailEnd/>
          </a:ln>
        </p:spPr>
      </p:pic>
      <p:sp>
        <p:nvSpPr>
          <p:cNvPr id="22531" name="Text Box 3"/>
          <p:cNvSpPr txBox="1">
            <a:spLocks noChangeArrowheads="1"/>
          </p:cNvSpPr>
          <p:nvPr/>
        </p:nvSpPr>
        <p:spPr bwMode="auto">
          <a:xfrm>
            <a:off x="76200" y="1081088"/>
            <a:ext cx="1752600" cy="396875"/>
          </a:xfrm>
          <a:prstGeom prst="rect">
            <a:avLst/>
          </a:prstGeom>
          <a:noFill/>
          <a:ln w="9525">
            <a:noFill/>
            <a:miter lim="800000"/>
            <a:headEnd/>
            <a:tailEnd/>
          </a:ln>
        </p:spPr>
        <p:txBody>
          <a:bodyPr>
            <a:spAutoFit/>
          </a:bodyPr>
          <a:lstStyle/>
          <a:p>
            <a:pPr>
              <a:spcBef>
                <a:spcPct val="50000"/>
              </a:spcBef>
            </a:pPr>
            <a:r>
              <a:rPr lang="en-US" sz="2000" b="0"/>
              <a:t>Green = DNA</a:t>
            </a:r>
          </a:p>
        </p:txBody>
      </p:sp>
      <p:sp>
        <p:nvSpPr>
          <p:cNvPr id="22533" name="Text Box 5"/>
          <p:cNvSpPr txBox="1">
            <a:spLocks noChangeArrowheads="1"/>
          </p:cNvSpPr>
          <p:nvPr/>
        </p:nvSpPr>
        <p:spPr bwMode="auto">
          <a:xfrm>
            <a:off x="76200" y="1828800"/>
            <a:ext cx="1752600" cy="396875"/>
          </a:xfrm>
          <a:prstGeom prst="rect">
            <a:avLst/>
          </a:prstGeom>
          <a:noFill/>
          <a:ln w="9525">
            <a:noFill/>
            <a:miter lim="800000"/>
            <a:headEnd/>
            <a:tailEnd/>
          </a:ln>
        </p:spPr>
        <p:txBody>
          <a:bodyPr>
            <a:spAutoFit/>
          </a:bodyPr>
          <a:lstStyle/>
          <a:p>
            <a:pPr>
              <a:spcBef>
                <a:spcPct val="50000"/>
              </a:spcBef>
            </a:pPr>
            <a:r>
              <a:rPr lang="en-US" sz="2000" b="0"/>
              <a:t>Blue = PO</a:t>
            </a:r>
            <a:r>
              <a:rPr lang="en-US" sz="2000" b="0" baseline="30000"/>
              <a:t>–</a:t>
            </a:r>
          </a:p>
        </p:txBody>
      </p:sp>
      <p:sp>
        <p:nvSpPr>
          <p:cNvPr id="22534" name="Text Box 6"/>
          <p:cNvSpPr txBox="1">
            <a:spLocks noChangeArrowheads="1"/>
          </p:cNvSpPr>
          <p:nvPr/>
        </p:nvSpPr>
        <p:spPr bwMode="auto">
          <a:xfrm>
            <a:off x="76200" y="2514600"/>
            <a:ext cx="1752600" cy="701675"/>
          </a:xfrm>
          <a:prstGeom prst="rect">
            <a:avLst/>
          </a:prstGeom>
          <a:noFill/>
          <a:ln w="9525">
            <a:noFill/>
            <a:miter lim="800000"/>
            <a:headEnd/>
            <a:tailEnd/>
          </a:ln>
        </p:spPr>
        <p:txBody>
          <a:bodyPr>
            <a:spAutoFit/>
          </a:bodyPr>
          <a:lstStyle/>
          <a:p>
            <a:pPr>
              <a:spcBef>
                <a:spcPct val="50000"/>
              </a:spcBef>
            </a:pPr>
            <a:r>
              <a:rPr lang="en-US" sz="2000" b="0"/>
              <a:t>Yellow =</a:t>
            </a:r>
            <a:br>
              <a:rPr lang="en-US" sz="2000" b="0"/>
            </a:br>
            <a:r>
              <a:rPr lang="en-US" sz="2000" b="0"/>
              <a:t>       Protamine</a:t>
            </a:r>
          </a:p>
        </p:txBody>
      </p:sp>
      <p:sp>
        <p:nvSpPr>
          <p:cNvPr id="22535" name="Text Box 7"/>
          <p:cNvSpPr txBox="1">
            <a:spLocks noChangeArrowheads="1"/>
          </p:cNvSpPr>
          <p:nvPr/>
        </p:nvSpPr>
        <p:spPr bwMode="auto">
          <a:xfrm>
            <a:off x="76200" y="3505200"/>
            <a:ext cx="1752600" cy="396875"/>
          </a:xfrm>
          <a:prstGeom prst="rect">
            <a:avLst/>
          </a:prstGeom>
          <a:noFill/>
          <a:ln w="9525">
            <a:noFill/>
            <a:miter lim="800000"/>
            <a:headEnd/>
            <a:tailEnd/>
          </a:ln>
        </p:spPr>
        <p:txBody>
          <a:bodyPr>
            <a:spAutoFit/>
          </a:bodyPr>
          <a:lstStyle/>
          <a:p>
            <a:pPr>
              <a:spcBef>
                <a:spcPct val="50000"/>
              </a:spcBef>
            </a:pPr>
            <a:r>
              <a:rPr lang="en-US" sz="2000" b="0"/>
              <a:t>Red = H</a:t>
            </a:r>
            <a:r>
              <a:rPr lang="en-US" sz="2000" b="0" baseline="30000"/>
              <a:t>+</a:t>
            </a:r>
          </a:p>
        </p:txBody>
      </p:sp>
      <p:pic>
        <p:nvPicPr>
          <p:cNvPr id="22536" name="slide_25.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
        <p:nvSpPr>
          <p:cNvPr id="28680" name="Text Box 9"/>
          <p:cNvSpPr txBox="1">
            <a:spLocks noChangeArrowheads="1"/>
          </p:cNvSpPr>
          <p:nvPr/>
        </p:nvSpPr>
        <p:spPr bwMode="auto">
          <a:xfrm>
            <a:off x="2286000" y="5410200"/>
            <a:ext cx="4648200" cy="457200"/>
          </a:xfrm>
          <a:prstGeom prst="rect">
            <a:avLst/>
          </a:prstGeom>
          <a:noFill/>
          <a:ln w="9525">
            <a:noFill/>
            <a:miter lim="800000"/>
            <a:headEnd/>
            <a:tailEnd/>
          </a:ln>
        </p:spPr>
        <p:txBody>
          <a:bodyPr>
            <a:spAutoFit/>
          </a:bodyPr>
          <a:lstStyle/>
          <a:p>
            <a:pPr algn="ctr">
              <a:spcBef>
                <a:spcPct val="50000"/>
              </a:spcBef>
            </a:pPr>
            <a:r>
              <a:rPr lang="en-US" b="0"/>
              <a:t>Nucleosome Core Particle</a:t>
            </a:r>
          </a:p>
        </p:txBody>
      </p:sp>
      <p:sp>
        <p:nvSpPr>
          <p:cNvPr id="28681" name="Text Box 10"/>
          <p:cNvSpPr txBox="1">
            <a:spLocks noChangeArrowheads="1"/>
          </p:cNvSpPr>
          <p:nvPr/>
        </p:nvSpPr>
        <p:spPr bwMode="auto">
          <a:xfrm>
            <a:off x="7620000" y="1222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ustDataLst>
      <p:tags r:id="rId1"/>
    </p:custDataLst>
  </p:cSld>
  <p:clrMapOvr>
    <a:masterClrMapping/>
  </p:clrMapOvr>
  <p:transition advClick="0" advTm="5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536"/>
                                        </p:tgtEl>
                                      </p:cBhvr>
                                    </p:cmd>
                                  </p:childTnLst>
                                </p:cTn>
                              </p:par>
                              <p:par>
                                <p:cTn id="7" presetID="2" presetClass="entr" presetSubtype="8" fill="hold" grpId="0" nodeType="withEffect">
                                  <p:stCondLst>
                                    <p:cond delay="20000"/>
                                  </p:stCondLst>
                                  <p:childTnLst>
                                    <p:set>
                                      <p:cBhvr>
                                        <p:cTn id="8" dur="1" fill="hold">
                                          <p:stCondLst>
                                            <p:cond delay="0"/>
                                          </p:stCondLst>
                                        </p:cTn>
                                        <p:tgtEl>
                                          <p:spTgt spid="22531"/>
                                        </p:tgtEl>
                                        <p:attrNameLst>
                                          <p:attrName>style.visibility</p:attrName>
                                        </p:attrNameLst>
                                      </p:cBhvr>
                                      <p:to>
                                        <p:strVal val="visible"/>
                                      </p:to>
                                    </p:set>
                                    <p:anim calcmode="lin" valueType="num">
                                      <p:cBhvr additive="base">
                                        <p:cTn id="9" dur="500" fill="hold"/>
                                        <p:tgtEl>
                                          <p:spTgt spid="22531"/>
                                        </p:tgtEl>
                                        <p:attrNameLst>
                                          <p:attrName>ppt_x</p:attrName>
                                        </p:attrNameLst>
                                      </p:cBhvr>
                                      <p:tavLst>
                                        <p:tav tm="0">
                                          <p:val>
                                            <p:strVal val="0-#ppt_w/2"/>
                                          </p:val>
                                        </p:tav>
                                        <p:tav tm="100000">
                                          <p:val>
                                            <p:strVal val="#ppt_x"/>
                                          </p:val>
                                        </p:tav>
                                      </p:tavLst>
                                    </p:anim>
                                    <p:anim calcmode="lin" valueType="num">
                                      <p:cBhvr additive="base">
                                        <p:cTn id="10" dur="500" fill="hold"/>
                                        <p:tgtEl>
                                          <p:spTgt spid="22531"/>
                                        </p:tgtEl>
                                        <p:attrNameLst>
                                          <p:attrName>ppt_y</p:attrName>
                                        </p:attrNameLst>
                                      </p:cBhvr>
                                      <p:tavLst>
                                        <p:tav tm="0">
                                          <p:val>
                                            <p:strVal val="#ppt_y"/>
                                          </p:val>
                                        </p:tav>
                                        <p:tav tm="100000">
                                          <p:val>
                                            <p:strVal val="#ppt_y"/>
                                          </p:val>
                                        </p:tav>
                                      </p:tavLst>
                                    </p:anim>
                                  </p:childTnLst>
                                </p:cTn>
                              </p:par>
                            </p:childTnLst>
                          </p:cTn>
                        </p:par>
                        <p:par>
                          <p:cTn id="11" fill="hold">
                            <p:stCondLst>
                              <p:cond delay="20500"/>
                            </p:stCondLst>
                            <p:childTnLst>
                              <p:par>
                                <p:cTn id="12" presetID="2" presetClass="entr" presetSubtype="8" fill="hold" grpId="0" nodeType="afterEffect">
                                  <p:stCondLst>
                                    <p:cond delay="3000"/>
                                  </p:stCondLst>
                                  <p:childTnLst>
                                    <p:set>
                                      <p:cBhvr>
                                        <p:cTn id="13" dur="1" fill="hold">
                                          <p:stCondLst>
                                            <p:cond delay="0"/>
                                          </p:stCondLst>
                                        </p:cTn>
                                        <p:tgtEl>
                                          <p:spTgt spid="22533"/>
                                        </p:tgtEl>
                                        <p:attrNameLst>
                                          <p:attrName>style.visibility</p:attrName>
                                        </p:attrNameLst>
                                      </p:cBhvr>
                                      <p:to>
                                        <p:strVal val="visible"/>
                                      </p:to>
                                    </p:set>
                                    <p:anim calcmode="lin" valueType="num">
                                      <p:cBhvr additive="base">
                                        <p:cTn id="14" dur="500" fill="hold"/>
                                        <p:tgtEl>
                                          <p:spTgt spid="22533"/>
                                        </p:tgtEl>
                                        <p:attrNameLst>
                                          <p:attrName>ppt_x</p:attrName>
                                        </p:attrNameLst>
                                      </p:cBhvr>
                                      <p:tavLst>
                                        <p:tav tm="0">
                                          <p:val>
                                            <p:strVal val="0-#ppt_w/2"/>
                                          </p:val>
                                        </p:tav>
                                        <p:tav tm="100000">
                                          <p:val>
                                            <p:strVal val="#ppt_x"/>
                                          </p:val>
                                        </p:tav>
                                      </p:tavLst>
                                    </p:anim>
                                    <p:anim calcmode="lin" valueType="num">
                                      <p:cBhvr additive="base">
                                        <p:cTn id="15" dur="500" fill="hold"/>
                                        <p:tgtEl>
                                          <p:spTgt spid="22533"/>
                                        </p:tgtEl>
                                        <p:attrNameLst>
                                          <p:attrName>ppt_y</p:attrName>
                                        </p:attrNameLst>
                                      </p:cBhvr>
                                      <p:tavLst>
                                        <p:tav tm="0">
                                          <p:val>
                                            <p:strVal val="#ppt_y"/>
                                          </p:val>
                                        </p:tav>
                                        <p:tav tm="100000">
                                          <p:val>
                                            <p:strVal val="#ppt_y"/>
                                          </p:val>
                                        </p:tav>
                                      </p:tavLst>
                                    </p:anim>
                                  </p:childTnLst>
                                </p:cTn>
                              </p:par>
                            </p:childTnLst>
                          </p:cTn>
                        </p:par>
                        <p:par>
                          <p:cTn id="16" fill="hold">
                            <p:stCondLst>
                              <p:cond delay="24000"/>
                            </p:stCondLst>
                            <p:childTnLst>
                              <p:par>
                                <p:cTn id="17" presetID="2" presetClass="entr" presetSubtype="8" fill="hold" grpId="0" nodeType="afterEffect">
                                  <p:stCondLst>
                                    <p:cond delay="5000"/>
                                  </p:stCondLst>
                                  <p:childTnLst>
                                    <p:set>
                                      <p:cBhvr>
                                        <p:cTn id="18" dur="1" fill="hold">
                                          <p:stCondLst>
                                            <p:cond delay="0"/>
                                          </p:stCondLst>
                                        </p:cTn>
                                        <p:tgtEl>
                                          <p:spTgt spid="22534"/>
                                        </p:tgtEl>
                                        <p:attrNameLst>
                                          <p:attrName>style.visibility</p:attrName>
                                        </p:attrNameLst>
                                      </p:cBhvr>
                                      <p:to>
                                        <p:strVal val="visible"/>
                                      </p:to>
                                    </p:set>
                                    <p:anim calcmode="lin" valueType="num">
                                      <p:cBhvr additive="base">
                                        <p:cTn id="19" dur="500" fill="hold"/>
                                        <p:tgtEl>
                                          <p:spTgt spid="22534"/>
                                        </p:tgtEl>
                                        <p:attrNameLst>
                                          <p:attrName>ppt_x</p:attrName>
                                        </p:attrNameLst>
                                      </p:cBhvr>
                                      <p:tavLst>
                                        <p:tav tm="0">
                                          <p:val>
                                            <p:strVal val="0-#ppt_w/2"/>
                                          </p:val>
                                        </p:tav>
                                        <p:tav tm="100000">
                                          <p:val>
                                            <p:strVal val="#ppt_x"/>
                                          </p:val>
                                        </p:tav>
                                      </p:tavLst>
                                    </p:anim>
                                    <p:anim calcmode="lin" valueType="num">
                                      <p:cBhvr additive="base">
                                        <p:cTn id="20" dur="500" fill="hold"/>
                                        <p:tgtEl>
                                          <p:spTgt spid="22534"/>
                                        </p:tgtEl>
                                        <p:attrNameLst>
                                          <p:attrName>ppt_y</p:attrName>
                                        </p:attrNameLst>
                                      </p:cBhvr>
                                      <p:tavLst>
                                        <p:tav tm="0">
                                          <p:val>
                                            <p:strVal val="#ppt_y"/>
                                          </p:val>
                                        </p:tav>
                                        <p:tav tm="100000">
                                          <p:val>
                                            <p:strVal val="#ppt_y"/>
                                          </p:val>
                                        </p:tav>
                                      </p:tavLst>
                                    </p:anim>
                                  </p:childTnLst>
                                </p:cTn>
                              </p:par>
                            </p:childTnLst>
                          </p:cTn>
                        </p:par>
                        <p:par>
                          <p:cTn id="21" fill="hold">
                            <p:stCondLst>
                              <p:cond delay="29500"/>
                            </p:stCondLst>
                            <p:childTnLst>
                              <p:par>
                                <p:cTn id="22" presetID="2" presetClass="entr" presetSubtype="8" fill="hold" grpId="0" nodeType="afterEffect">
                                  <p:stCondLst>
                                    <p:cond delay="4000"/>
                                  </p:stCondLst>
                                  <p:childTnLst>
                                    <p:set>
                                      <p:cBhvr>
                                        <p:cTn id="23" dur="1" fill="hold">
                                          <p:stCondLst>
                                            <p:cond delay="0"/>
                                          </p:stCondLst>
                                        </p:cTn>
                                        <p:tgtEl>
                                          <p:spTgt spid="22535"/>
                                        </p:tgtEl>
                                        <p:attrNameLst>
                                          <p:attrName>style.visibility</p:attrName>
                                        </p:attrNameLst>
                                      </p:cBhvr>
                                      <p:to>
                                        <p:strVal val="visible"/>
                                      </p:to>
                                    </p:set>
                                    <p:anim calcmode="lin" valueType="num">
                                      <p:cBhvr additive="base">
                                        <p:cTn id="24" dur="500" fill="hold"/>
                                        <p:tgtEl>
                                          <p:spTgt spid="22535"/>
                                        </p:tgtEl>
                                        <p:attrNameLst>
                                          <p:attrName>ppt_x</p:attrName>
                                        </p:attrNameLst>
                                      </p:cBhvr>
                                      <p:tavLst>
                                        <p:tav tm="0">
                                          <p:val>
                                            <p:strVal val="0-#ppt_w/2"/>
                                          </p:val>
                                        </p:tav>
                                        <p:tav tm="100000">
                                          <p:val>
                                            <p:strVal val="#ppt_x"/>
                                          </p:val>
                                        </p:tav>
                                      </p:tavLst>
                                    </p:anim>
                                    <p:anim calcmode="lin" valueType="num">
                                      <p:cBhvr additive="base">
                                        <p:cTn id="25" dur="500" fill="hold"/>
                                        <p:tgtEl>
                                          <p:spTgt spid="225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5366">
                <p:cTn id="26" fill="hold" display="0">
                  <p:stCondLst>
                    <p:cond delay="indefinite"/>
                  </p:stCondLst>
                  <p:endCondLst>
                    <p:cond evt="onPrev" delay="0">
                      <p:tgtEl>
                        <p:sldTgt/>
                      </p:tgtEl>
                    </p:cond>
                    <p:cond evt="onStopAudio" delay="0">
                      <p:tgtEl>
                        <p:sldTgt/>
                      </p:tgtEl>
                    </p:cond>
                  </p:endCondLst>
                </p:cTn>
                <p:tgtEl>
                  <p:spTgt spid="22536"/>
                </p:tgtEl>
              </p:cMediaNode>
            </p:audio>
          </p:childTnLst>
        </p:cTn>
      </p:par>
    </p:tnLst>
    <p:bldLst>
      <p:bldP spid="22531" grpId="0" autoUpdateAnimBg="0"/>
      <p:bldP spid="22533" grpId="0" autoUpdateAnimBg="0"/>
      <p:bldP spid="22534" grpId="0" autoUpdateAnimBg="0"/>
      <p:bldP spid="22535"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6" name="slide_26.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
        <p:nvSpPr>
          <p:cNvPr id="29699" name="Text Box 5"/>
          <p:cNvSpPr txBox="1">
            <a:spLocks noChangeArrowheads="1"/>
          </p:cNvSpPr>
          <p:nvPr/>
        </p:nvSpPr>
        <p:spPr bwMode="auto">
          <a:xfrm>
            <a:off x="7620000" y="1222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pic>
        <p:nvPicPr>
          <p:cNvPr id="5" name="nucleosome_zoom-in.avi">
            <a:hlinkClick r:id="" action="ppaction://media"/>
          </p:cNvPr>
          <p:cNvPicPr>
            <a:picLocks noChangeAspect="1"/>
          </p:cNvPicPr>
          <p:nvPr>
            <a:videoFile r:link="rId5"/>
            <p:extLst>
              <p:ext uri="{DAA4B4D4-6D71-4841-9C94-3DE7FCFB9230}">
                <p14:media xmlns:p14="http://schemas.microsoft.com/office/powerpoint/2010/main" r:link="rId4"/>
              </p:ext>
            </p:extLst>
          </p:nvPr>
        </p:nvPicPr>
        <p:blipFill>
          <a:blip r:embed="rId10" cstate="print"/>
          <a:srcRect/>
          <a:stretch>
            <a:fillRect/>
          </a:stretch>
        </p:blipFill>
        <p:spPr bwMode="auto">
          <a:xfrm>
            <a:off x="1947863" y="658813"/>
            <a:ext cx="5256212" cy="5532437"/>
          </a:xfrm>
          <a:prstGeom prst="rect">
            <a:avLst/>
          </a:prstGeom>
          <a:noFill/>
          <a:ln w="9525">
            <a:noFill/>
            <a:miter lim="800000"/>
            <a:headEnd/>
            <a:tailEnd/>
          </a:ln>
        </p:spPr>
      </p:pic>
    </p:spTree>
    <p:custDataLst>
      <p:tags r:id="rId1"/>
    </p:custDataLst>
  </p:cSld>
  <p:clrMapOvr>
    <a:masterClrMapping/>
  </p:clrMapOvr>
  <p:transition advClick="0" advTm="2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808" fill="hold"/>
                                        <p:tgtEl>
                                          <p:spTgt spid="23556"/>
                                        </p:tgtEl>
                                      </p:cBhvr>
                                    </p:cmd>
                                  </p:childTnLst>
                                </p:cTn>
                              </p:par>
                              <p:par>
                                <p:cTn id="7" presetID="1" presetClass="mediacall" presetSubtype="0" fill="hold" nodeType="withEffect">
                                  <p:stCondLst>
                                    <p:cond delay="0"/>
                                  </p:stCondLst>
                                  <p:childTnLst>
                                    <p:cmd type="call" cmd="playFrom(0.0)">
                                      <p:cBhvr>
                                        <p:cTn id="8" dur="126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2927">
                <p:cTn id="9" fill="hold" display="0">
                  <p:stCondLst>
                    <p:cond delay="indefinite"/>
                  </p:stCondLst>
                  <p:endCondLst>
                    <p:cond evt="onNext" delay="0">
                      <p:tgtEl>
                        <p:sldTgt/>
                      </p:tgtEl>
                    </p:cond>
                    <p:cond evt="onPrev" delay="0">
                      <p:tgtEl>
                        <p:sldTgt/>
                      </p:tgtEl>
                    </p:cond>
                    <p:cond evt="onStopAudio" delay="0">
                      <p:tgtEl>
                        <p:sldTgt/>
                      </p:tgtEl>
                    </p:cond>
                  </p:endCondLst>
                </p:cTn>
                <p:tgtEl>
                  <p:spTgt spid="23556"/>
                </p:tgtEl>
              </p:cMediaNode>
            </p:audio>
            <p:video>
              <p:cMediaNode>
                <p:cTn id="10" fill="hold" display="0">
                  <p:stCondLst>
                    <p:cond delay="indefinite"/>
                  </p:stCondLst>
                  <p:endCondLst>
                    <p:cond evt="onNext" delay="0">
                      <p:tgtEl>
                        <p:sldTgt/>
                      </p:tgtEl>
                    </p:cond>
                    <p:cond evt="onPrev" delay="0">
                      <p:tgtEl>
                        <p:sldTgt/>
                      </p:tgtEl>
                    </p:cond>
                  </p:endCondLst>
                </p:cTn>
                <p:tgtEl>
                  <p:spTgt spid="5"/>
                </p:tgtEl>
              </p:cMediaNode>
            </p:video>
            <p:seq concurrent="1" nextAc="seek">
              <p:cTn id="11" restart="whenNotActive" fill="hold" evtFilter="cancelBubble" nodeType="interactiveSeq">
                <p:stCondLst>
                  <p:cond evt="onClick" delay="0">
                    <p:tgtEl>
                      <p:spTgt spid="5"/>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withEffect">
                                  <p:stCondLst>
                                    <p:cond delay="0"/>
                                  </p:stCondLst>
                                  <p:childTnLst>
                                    <p:cmd type="call" cmd="togglePause">
                                      <p:cBhvr>
                                        <p:cTn id="15"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Nycleosome" descr="C:\Program Files\Amira-3.1.1\data\nucleosome files\AAA FINAL STRUCTURE\Animations\Picture Files\nucleosome_zoom-label.tif"/>
          <p:cNvPicPr>
            <a:picLocks noChangeAspect="1" noChangeArrowheads="1"/>
          </p:cNvPicPr>
          <p:nvPr/>
        </p:nvPicPr>
        <p:blipFill>
          <a:blip r:embed="rId6" cstate="print"/>
          <a:srcRect/>
          <a:stretch>
            <a:fillRect/>
          </a:stretch>
        </p:blipFill>
        <p:spPr bwMode="auto">
          <a:xfrm>
            <a:off x="1943100" y="661988"/>
            <a:ext cx="5257800" cy="5534025"/>
          </a:xfrm>
          <a:prstGeom prst="rect">
            <a:avLst/>
          </a:prstGeom>
          <a:noFill/>
          <a:ln w="9525">
            <a:solidFill>
              <a:schemeClr val="tx1"/>
            </a:solidFill>
            <a:miter lim="800000"/>
            <a:headEnd/>
            <a:tailEnd/>
          </a:ln>
        </p:spPr>
      </p:pic>
      <p:sp>
        <p:nvSpPr>
          <p:cNvPr id="25608" name="31.55 Ang"/>
          <p:cNvSpPr txBox="1">
            <a:spLocks noChangeArrowheads="1"/>
          </p:cNvSpPr>
          <p:nvPr/>
        </p:nvSpPr>
        <p:spPr bwMode="auto">
          <a:xfrm>
            <a:off x="2011363" y="1401763"/>
            <a:ext cx="274637" cy="274637"/>
          </a:xfrm>
          <a:prstGeom prst="rect">
            <a:avLst/>
          </a:prstGeom>
          <a:noFill/>
          <a:ln w="38100">
            <a:solidFill>
              <a:srgbClr val="FF00FF"/>
            </a:solidFill>
            <a:miter lim="800000"/>
            <a:headEnd/>
            <a:tailEnd/>
          </a:ln>
        </p:spPr>
        <p:txBody>
          <a:bodyPr/>
          <a:lstStyle/>
          <a:p>
            <a:pPr>
              <a:spcBef>
                <a:spcPct val="50000"/>
              </a:spcBef>
            </a:pPr>
            <a:r>
              <a:rPr lang="en-US" b="0"/>
              <a:t> </a:t>
            </a:r>
          </a:p>
        </p:txBody>
      </p:sp>
      <p:sp>
        <p:nvSpPr>
          <p:cNvPr id="25609" name="10,58 Ang"/>
          <p:cNvSpPr txBox="1">
            <a:spLocks noChangeArrowheads="1"/>
          </p:cNvSpPr>
          <p:nvPr/>
        </p:nvSpPr>
        <p:spPr bwMode="auto">
          <a:xfrm>
            <a:off x="2273300" y="1614488"/>
            <a:ext cx="365125" cy="365125"/>
          </a:xfrm>
          <a:prstGeom prst="rect">
            <a:avLst/>
          </a:prstGeom>
          <a:noFill/>
          <a:ln w="38100">
            <a:solidFill>
              <a:srgbClr val="FF00FF"/>
            </a:solidFill>
            <a:miter lim="800000"/>
            <a:headEnd/>
            <a:tailEnd/>
          </a:ln>
        </p:spPr>
        <p:txBody>
          <a:bodyPr/>
          <a:lstStyle/>
          <a:p>
            <a:pPr>
              <a:spcBef>
                <a:spcPct val="50000"/>
              </a:spcBef>
            </a:pPr>
            <a:r>
              <a:rPr lang="en-US" b="0"/>
              <a:t> </a:t>
            </a:r>
          </a:p>
        </p:txBody>
      </p:sp>
      <p:sp>
        <p:nvSpPr>
          <p:cNvPr id="25615" name="21.17 Ang"/>
          <p:cNvSpPr txBox="1">
            <a:spLocks noChangeAspect="1" noChangeArrowheads="1"/>
          </p:cNvSpPr>
          <p:nvPr/>
        </p:nvSpPr>
        <p:spPr bwMode="auto">
          <a:xfrm>
            <a:off x="2500313" y="2667000"/>
            <a:ext cx="776287" cy="471488"/>
          </a:xfrm>
          <a:prstGeom prst="rect">
            <a:avLst/>
          </a:prstGeom>
          <a:noFill/>
          <a:ln w="38100">
            <a:solidFill>
              <a:srgbClr val="FF00FF"/>
            </a:solidFill>
            <a:miter lim="800000"/>
            <a:headEnd/>
            <a:tailEnd/>
          </a:ln>
        </p:spPr>
        <p:txBody>
          <a:bodyPr/>
          <a:lstStyle/>
          <a:p>
            <a:pPr>
              <a:spcBef>
                <a:spcPct val="50000"/>
              </a:spcBef>
            </a:pPr>
            <a:r>
              <a:rPr lang="en-US" b="0"/>
              <a:t> </a:t>
            </a:r>
          </a:p>
        </p:txBody>
      </p:sp>
      <p:sp>
        <p:nvSpPr>
          <p:cNvPr id="25616" name="16.70 Ang"/>
          <p:cNvSpPr txBox="1">
            <a:spLocks noChangeAspect="1" noChangeArrowheads="1"/>
          </p:cNvSpPr>
          <p:nvPr/>
        </p:nvSpPr>
        <p:spPr bwMode="auto">
          <a:xfrm>
            <a:off x="3810000" y="3124200"/>
            <a:ext cx="838200" cy="547688"/>
          </a:xfrm>
          <a:prstGeom prst="rect">
            <a:avLst/>
          </a:prstGeom>
          <a:noFill/>
          <a:ln w="38100">
            <a:solidFill>
              <a:srgbClr val="FF00FF"/>
            </a:solidFill>
            <a:miter lim="800000"/>
            <a:headEnd/>
            <a:tailEnd/>
          </a:ln>
        </p:spPr>
        <p:txBody>
          <a:bodyPr/>
          <a:lstStyle/>
          <a:p>
            <a:pPr>
              <a:spcBef>
                <a:spcPct val="50000"/>
              </a:spcBef>
            </a:pPr>
            <a:r>
              <a:rPr lang="en-US" b="0"/>
              <a:t> </a:t>
            </a:r>
          </a:p>
        </p:txBody>
      </p:sp>
      <p:sp>
        <p:nvSpPr>
          <p:cNvPr id="25618" name="5.22 Ang'"/>
          <p:cNvSpPr txBox="1">
            <a:spLocks noChangeAspect="1" noChangeArrowheads="1"/>
          </p:cNvSpPr>
          <p:nvPr/>
        </p:nvSpPr>
        <p:spPr bwMode="auto">
          <a:xfrm>
            <a:off x="4648200" y="3779838"/>
            <a:ext cx="639763" cy="639762"/>
          </a:xfrm>
          <a:prstGeom prst="rect">
            <a:avLst/>
          </a:prstGeom>
          <a:noFill/>
          <a:ln w="38100">
            <a:solidFill>
              <a:srgbClr val="FF00FF"/>
            </a:solidFill>
            <a:miter lim="800000"/>
            <a:headEnd/>
            <a:tailEnd/>
          </a:ln>
        </p:spPr>
        <p:txBody>
          <a:bodyPr/>
          <a:lstStyle/>
          <a:p>
            <a:pPr>
              <a:spcBef>
                <a:spcPct val="50000"/>
              </a:spcBef>
            </a:pPr>
            <a:r>
              <a:rPr lang="en-US" b="0"/>
              <a:t> </a:t>
            </a:r>
          </a:p>
        </p:txBody>
      </p:sp>
      <p:sp>
        <p:nvSpPr>
          <p:cNvPr id="25619" name="5.88 Ang"/>
          <p:cNvSpPr txBox="1">
            <a:spLocks noChangeAspect="1" noChangeArrowheads="1"/>
          </p:cNvSpPr>
          <p:nvPr/>
        </p:nvSpPr>
        <p:spPr bwMode="auto">
          <a:xfrm>
            <a:off x="5624513" y="3076575"/>
            <a:ext cx="1371600" cy="1371600"/>
          </a:xfrm>
          <a:prstGeom prst="rect">
            <a:avLst/>
          </a:prstGeom>
          <a:noFill/>
          <a:ln w="38100">
            <a:solidFill>
              <a:srgbClr val="FF00FF"/>
            </a:solidFill>
            <a:miter lim="800000"/>
            <a:headEnd/>
            <a:tailEnd/>
          </a:ln>
        </p:spPr>
        <p:txBody>
          <a:bodyPr/>
          <a:lstStyle/>
          <a:p>
            <a:pPr>
              <a:spcBef>
                <a:spcPct val="50000"/>
              </a:spcBef>
            </a:pPr>
            <a:r>
              <a:rPr lang="en-US" b="0"/>
              <a:t> </a:t>
            </a:r>
          </a:p>
        </p:txBody>
      </p:sp>
      <p:pic>
        <p:nvPicPr>
          <p:cNvPr id="25620" name="slide_27.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
        <p:nvSpPr>
          <p:cNvPr id="30730" name="Transit"/>
          <p:cNvSpPr txBox="1">
            <a:spLocks noChangeArrowheads="1"/>
          </p:cNvSpPr>
          <p:nvPr/>
        </p:nvSpPr>
        <p:spPr bwMode="auto">
          <a:xfrm>
            <a:off x="7620000" y="1222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ustDataLst>
      <p:tags r:id="rId1"/>
    </p:custDataLst>
  </p:cSld>
  <p:clrMapOvr>
    <a:masterClrMapping/>
  </p:clrMapOvr>
  <p:transition advClick="0" advTm="7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8508" fill="hold"/>
                                        <p:tgtEl>
                                          <p:spTgt spid="25620"/>
                                        </p:tgtEl>
                                      </p:cBhvr>
                                    </p:cmd>
                                  </p:childTnLst>
                                </p:cTn>
                              </p:par>
                              <p:par>
                                <p:cTn id="7" presetID="2" presetClass="entr" presetSubtype="8" fill="hold" grpId="0" nodeType="withEffect">
                                  <p:stCondLst>
                                    <p:cond delay="23000"/>
                                  </p:stCondLst>
                                  <p:childTnLst>
                                    <p:set>
                                      <p:cBhvr>
                                        <p:cTn id="8" dur="1" fill="hold">
                                          <p:stCondLst>
                                            <p:cond delay="0"/>
                                          </p:stCondLst>
                                        </p:cTn>
                                        <p:tgtEl>
                                          <p:spTgt spid="25608"/>
                                        </p:tgtEl>
                                        <p:attrNameLst>
                                          <p:attrName>style.visibility</p:attrName>
                                        </p:attrNameLst>
                                      </p:cBhvr>
                                      <p:to>
                                        <p:strVal val="visible"/>
                                      </p:to>
                                    </p:set>
                                    <p:anim calcmode="lin" valueType="num">
                                      <p:cBhvr additive="base">
                                        <p:cTn id="9" dur="500" fill="hold"/>
                                        <p:tgtEl>
                                          <p:spTgt spid="25608"/>
                                        </p:tgtEl>
                                        <p:attrNameLst>
                                          <p:attrName>ppt_x</p:attrName>
                                        </p:attrNameLst>
                                      </p:cBhvr>
                                      <p:tavLst>
                                        <p:tav tm="0">
                                          <p:val>
                                            <p:strVal val="0-#ppt_w/2"/>
                                          </p:val>
                                        </p:tav>
                                        <p:tav tm="100000">
                                          <p:val>
                                            <p:strVal val="#ppt_x"/>
                                          </p:val>
                                        </p:tav>
                                      </p:tavLst>
                                    </p:anim>
                                    <p:anim calcmode="lin" valueType="num">
                                      <p:cBhvr additive="base">
                                        <p:cTn id="10" dur="500" fill="hold"/>
                                        <p:tgtEl>
                                          <p:spTgt spid="25608"/>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34000"/>
                                  </p:stCondLst>
                                  <p:childTnLst>
                                    <p:set>
                                      <p:cBhvr>
                                        <p:cTn id="12" dur="1" fill="hold">
                                          <p:stCondLst>
                                            <p:cond delay="0"/>
                                          </p:stCondLst>
                                        </p:cTn>
                                        <p:tgtEl>
                                          <p:spTgt spid="25609"/>
                                        </p:tgtEl>
                                        <p:attrNameLst>
                                          <p:attrName>style.visibility</p:attrName>
                                        </p:attrNameLst>
                                      </p:cBhvr>
                                      <p:to>
                                        <p:strVal val="visible"/>
                                      </p:to>
                                    </p:set>
                                    <p:anim calcmode="lin" valueType="num">
                                      <p:cBhvr additive="base">
                                        <p:cTn id="13" dur="500" fill="hold"/>
                                        <p:tgtEl>
                                          <p:spTgt spid="25609"/>
                                        </p:tgtEl>
                                        <p:attrNameLst>
                                          <p:attrName>ppt_x</p:attrName>
                                        </p:attrNameLst>
                                      </p:cBhvr>
                                      <p:tavLst>
                                        <p:tav tm="0">
                                          <p:val>
                                            <p:strVal val="0-#ppt_w/2"/>
                                          </p:val>
                                        </p:tav>
                                        <p:tav tm="100000">
                                          <p:val>
                                            <p:strVal val="#ppt_x"/>
                                          </p:val>
                                        </p:tav>
                                      </p:tavLst>
                                    </p:anim>
                                    <p:anim calcmode="lin" valueType="num">
                                      <p:cBhvr additive="base">
                                        <p:cTn id="14" dur="500" fill="hold"/>
                                        <p:tgtEl>
                                          <p:spTgt spid="25609"/>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36000"/>
                                  </p:stCondLst>
                                  <p:childTnLst>
                                    <p:set>
                                      <p:cBhvr>
                                        <p:cTn id="16" dur="1" fill="hold">
                                          <p:stCondLst>
                                            <p:cond delay="0"/>
                                          </p:stCondLst>
                                        </p:cTn>
                                        <p:tgtEl>
                                          <p:spTgt spid="25616"/>
                                        </p:tgtEl>
                                        <p:attrNameLst>
                                          <p:attrName>style.visibility</p:attrName>
                                        </p:attrNameLst>
                                      </p:cBhvr>
                                      <p:to>
                                        <p:strVal val="visible"/>
                                      </p:to>
                                    </p:set>
                                    <p:anim calcmode="lin" valueType="num">
                                      <p:cBhvr additive="base">
                                        <p:cTn id="17" dur="500" fill="hold"/>
                                        <p:tgtEl>
                                          <p:spTgt spid="25616"/>
                                        </p:tgtEl>
                                        <p:attrNameLst>
                                          <p:attrName>ppt_x</p:attrName>
                                        </p:attrNameLst>
                                      </p:cBhvr>
                                      <p:tavLst>
                                        <p:tav tm="0">
                                          <p:val>
                                            <p:strVal val="0-#ppt_w/2"/>
                                          </p:val>
                                        </p:tav>
                                        <p:tav tm="100000">
                                          <p:val>
                                            <p:strVal val="#ppt_x"/>
                                          </p:val>
                                        </p:tav>
                                      </p:tavLst>
                                    </p:anim>
                                    <p:anim calcmode="lin" valueType="num">
                                      <p:cBhvr additive="base">
                                        <p:cTn id="18" dur="500" fill="hold"/>
                                        <p:tgtEl>
                                          <p:spTgt spid="2561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38000"/>
                                  </p:stCondLst>
                                  <p:childTnLst>
                                    <p:set>
                                      <p:cBhvr>
                                        <p:cTn id="20" dur="1" fill="hold">
                                          <p:stCondLst>
                                            <p:cond delay="0"/>
                                          </p:stCondLst>
                                        </p:cTn>
                                        <p:tgtEl>
                                          <p:spTgt spid="25615"/>
                                        </p:tgtEl>
                                        <p:attrNameLst>
                                          <p:attrName>style.visibility</p:attrName>
                                        </p:attrNameLst>
                                      </p:cBhvr>
                                      <p:to>
                                        <p:strVal val="visible"/>
                                      </p:to>
                                    </p:set>
                                    <p:anim calcmode="lin" valueType="num">
                                      <p:cBhvr additive="base">
                                        <p:cTn id="21" dur="500" fill="hold"/>
                                        <p:tgtEl>
                                          <p:spTgt spid="25615"/>
                                        </p:tgtEl>
                                        <p:attrNameLst>
                                          <p:attrName>ppt_x</p:attrName>
                                        </p:attrNameLst>
                                      </p:cBhvr>
                                      <p:tavLst>
                                        <p:tav tm="0">
                                          <p:val>
                                            <p:strVal val="0-#ppt_w/2"/>
                                          </p:val>
                                        </p:tav>
                                        <p:tav tm="100000">
                                          <p:val>
                                            <p:strVal val="#ppt_x"/>
                                          </p:val>
                                        </p:tav>
                                      </p:tavLst>
                                    </p:anim>
                                    <p:anim calcmode="lin" valueType="num">
                                      <p:cBhvr additive="base">
                                        <p:cTn id="22" dur="500" fill="hold"/>
                                        <p:tgtEl>
                                          <p:spTgt spid="25615"/>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43000"/>
                                  </p:stCondLst>
                                  <p:childTnLst>
                                    <p:set>
                                      <p:cBhvr>
                                        <p:cTn id="24" dur="1" fill="hold">
                                          <p:stCondLst>
                                            <p:cond delay="0"/>
                                          </p:stCondLst>
                                        </p:cTn>
                                        <p:tgtEl>
                                          <p:spTgt spid="25618"/>
                                        </p:tgtEl>
                                        <p:attrNameLst>
                                          <p:attrName>style.visibility</p:attrName>
                                        </p:attrNameLst>
                                      </p:cBhvr>
                                      <p:to>
                                        <p:strVal val="visible"/>
                                      </p:to>
                                    </p:set>
                                    <p:anim calcmode="lin" valueType="num">
                                      <p:cBhvr additive="base">
                                        <p:cTn id="25" dur="500" fill="hold"/>
                                        <p:tgtEl>
                                          <p:spTgt spid="25618"/>
                                        </p:tgtEl>
                                        <p:attrNameLst>
                                          <p:attrName>ppt_x</p:attrName>
                                        </p:attrNameLst>
                                      </p:cBhvr>
                                      <p:tavLst>
                                        <p:tav tm="0">
                                          <p:val>
                                            <p:strVal val="0-#ppt_w/2"/>
                                          </p:val>
                                        </p:tav>
                                        <p:tav tm="100000">
                                          <p:val>
                                            <p:strVal val="#ppt_x"/>
                                          </p:val>
                                        </p:tav>
                                      </p:tavLst>
                                    </p:anim>
                                    <p:anim calcmode="lin" valueType="num">
                                      <p:cBhvr additive="base">
                                        <p:cTn id="26" dur="500" fill="hold"/>
                                        <p:tgtEl>
                                          <p:spTgt spid="25618"/>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45000"/>
                                  </p:stCondLst>
                                  <p:childTnLst>
                                    <p:set>
                                      <p:cBhvr>
                                        <p:cTn id="28" dur="1" fill="hold">
                                          <p:stCondLst>
                                            <p:cond delay="0"/>
                                          </p:stCondLst>
                                        </p:cTn>
                                        <p:tgtEl>
                                          <p:spTgt spid="25619"/>
                                        </p:tgtEl>
                                        <p:attrNameLst>
                                          <p:attrName>style.visibility</p:attrName>
                                        </p:attrNameLst>
                                      </p:cBhvr>
                                      <p:to>
                                        <p:strVal val="visible"/>
                                      </p:to>
                                    </p:set>
                                    <p:anim calcmode="lin" valueType="num">
                                      <p:cBhvr additive="base">
                                        <p:cTn id="29" dur="500" fill="hold"/>
                                        <p:tgtEl>
                                          <p:spTgt spid="25619"/>
                                        </p:tgtEl>
                                        <p:attrNameLst>
                                          <p:attrName>ppt_x</p:attrName>
                                        </p:attrNameLst>
                                      </p:cBhvr>
                                      <p:tavLst>
                                        <p:tav tm="0">
                                          <p:val>
                                            <p:strVal val="0-#ppt_w/2"/>
                                          </p:val>
                                        </p:tav>
                                        <p:tav tm="100000">
                                          <p:val>
                                            <p:strVal val="#ppt_x"/>
                                          </p:val>
                                        </p:tav>
                                      </p:tavLst>
                                    </p:anim>
                                    <p:anim calcmode="lin" valueType="num">
                                      <p:cBhvr additive="base">
                                        <p:cTn id="30" dur="500" fill="hold"/>
                                        <p:tgtEl>
                                          <p:spTgt spid="256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9024">
                <p:cTn id="31" fill="hold" display="0">
                  <p:stCondLst>
                    <p:cond delay="indefinite"/>
                  </p:stCondLst>
                  <p:endCondLst>
                    <p:cond evt="onPrev" delay="0">
                      <p:tgtEl>
                        <p:sldTgt/>
                      </p:tgtEl>
                    </p:cond>
                    <p:cond evt="onStopAudio" delay="0">
                      <p:tgtEl>
                        <p:sldTgt/>
                      </p:tgtEl>
                    </p:cond>
                  </p:endCondLst>
                </p:cTn>
                <p:tgtEl>
                  <p:spTgt spid="25620"/>
                </p:tgtEl>
              </p:cMediaNode>
            </p:audio>
          </p:childTnLst>
        </p:cTn>
      </p:par>
    </p:tnLst>
    <p:bldLst>
      <p:bldP spid="25608" grpId="0" animBg="1" autoUpdateAnimBg="0"/>
      <p:bldP spid="25609" grpId="0" animBg="1" autoUpdateAnimBg="0"/>
      <p:bldP spid="25615" grpId="0" animBg="1" autoUpdateAnimBg="0"/>
      <p:bldP spid="25616" grpId="0" animBg="1" autoUpdateAnimBg="0"/>
      <p:bldP spid="25618" grpId="0" animBg="1" autoUpdateAnimBg="0"/>
      <p:bldP spid="25619" grpId="0" animBg="1"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C:\Program Files\Amira-3.1.1\data\nucleosome files\AAA FINAL STRUCTURE\Animations\Picture Files\nucleosome_zoom-label.tif"/>
          <p:cNvPicPr>
            <a:picLocks noChangeAspect="1" noChangeArrowheads="1"/>
          </p:cNvPicPr>
          <p:nvPr/>
        </p:nvPicPr>
        <p:blipFill>
          <a:blip r:embed="rId6" cstate="print"/>
          <a:srcRect/>
          <a:stretch>
            <a:fillRect/>
          </a:stretch>
        </p:blipFill>
        <p:spPr bwMode="auto">
          <a:xfrm>
            <a:off x="1943100" y="661988"/>
            <a:ext cx="5257800" cy="5534025"/>
          </a:xfrm>
          <a:prstGeom prst="rect">
            <a:avLst/>
          </a:prstGeom>
          <a:noFill/>
          <a:ln w="9525">
            <a:solidFill>
              <a:schemeClr val="tx1"/>
            </a:solidFill>
            <a:miter lim="800000"/>
            <a:headEnd/>
            <a:tailEnd/>
          </a:ln>
        </p:spPr>
      </p:pic>
      <p:sp>
        <p:nvSpPr>
          <p:cNvPr id="51203" name="Rectangle 3"/>
          <p:cNvSpPr>
            <a:spLocks noChangeArrowheads="1"/>
          </p:cNvSpPr>
          <p:nvPr/>
        </p:nvSpPr>
        <p:spPr bwMode="auto">
          <a:xfrm>
            <a:off x="584200" y="6248400"/>
            <a:ext cx="7875588" cy="457200"/>
          </a:xfrm>
          <a:prstGeom prst="rect">
            <a:avLst/>
          </a:prstGeom>
          <a:noFill/>
          <a:ln w="9525">
            <a:noFill/>
            <a:miter lim="800000"/>
            <a:headEnd/>
            <a:tailEnd/>
          </a:ln>
        </p:spPr>
        <p:txBody>
          <a:bodyPr wrap="none">
            <a:spAutoFit/>
          </a:bodyPr>
          <a:lstStyle/>
          <a:p>
            <a:r>
              <a:rPr lang="en-US" b="0">
                <a:hlinkClick r:id="rId7"/>
              </a:rPr>
              <a:t>http://www.rcsb.org/pdb/explore/explore.do?structureId=1AOI</a:t>
            </a:r>
            <a:endParaRPr lang="en-US" b="0"/>
          </a:p>
        </p:txBody>
      </p:sp>
      <p:pic>
        <p:nvPicPr>
          <p:cNvPr id="51210" name="slide_28.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914400"/>
            <a:ext cx="304800" cy="304800"/>
          </a:xfrm>
          <a:prstGeom prst="rect">
            <a:avLst/>
          </a:prstGeom>
          <a:noFill/>
          <a:ln w="9525">
            <a:noFill/>
            <a:miter lim="800000"/>
            <a:headEnd/>
            <a:tailEnd/>
          </a:ln>
        </p:spPr>
      </p:pic>
      <p:sp>
        <p:nvSpPr>
          <p:cNvPr id="31749" name="Text Box 11"/>
          <p:cNvSpPr txBox="1">
            <a:spLocks noChangeArrowheads="1"/>
          </p:cNvSpPr>
          <p:nvPr/>
        </p:nvSpPr>
        <p:spPr bwMode="auto">
          <a:xfrm>
            <a:off x="7620000" y="1222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spTree>
    <p:custDataLst>
      <p:tags r:id="rId1"/>
    </p:custDataLst>
  </p:cSld>
  <p:clrMapOvr>
    <a:masterClrMapping/>
  </p:clrMapOvr>
  <p:transition advClick="0" advTm="4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1210"/>
                                        </p:tgtEl>
                                      </p:cBhvr>
                                    </p:cmd>
                                  </p:childTnLst>
                                </p:cTn>
                              </p:par>
                              <p:par>
                                <p:cTn id="7" presetID="2" presetClass="entr" presetSubtype="8" fill="hold" grpId="0" nodeType="withEffect">
                                  <p:stCondLst>
                                    <p:cond delay="13000"/>
                                  </p:stCondLst>
                                  <p:childTnLst>
                                    <p:set>
                                      <p:cBhvr>
                                        <p:cTn id="8" dur="1" fill="hold">
                                          <p:stCondLst>
                                            <p:cond delay="0"/>
                                          </p:stCondLst>
                                        </p:cTn>
                                        <p:tgtEl>
                                          <p:spTgt spid="51203"/>
                                        </p:tgtEl>
                                        <p:attrNameLst>
                                          <p:attrName>style.visibility</p:attrName>
                                        </p:attrNameLst>
                                      </p:cBhvr>
                                      <p:to>
                                        <p:strVal val="visible"/>
                                      </p:to>
                                    </p:set>
                                    <p:anim calcmode="lin" valueType="num">
                                      <p:cBhvr additive="base">
                                        <p:cTn id="9" dur="500" fill="hold"/>
                                        <p:tgtEl>
                                          <p:spTgt spid="51203"/>
                                        </p:tgtEl>
                                        <p:attrNameLst>
                                          <p:attrName>ppt_x</p:attrName>
                                        </p:attrNameLst>
                                      </p:cBhvr>
                                      <p:tavLst>
                                        <p:tav tm="0">
                                          <p:val>
                                            <p:strVal val="0-#ppt_w/2"/>
                                          </p:val>
                                        </p:tav>
                                        <p:tav tm="100000">
                                          <p:val>
                                            <p:strVal val="#ppt_x"/>
                                          </p:val>
                                        </p:tav>
                                      </p:tavLst>
                                    </p:anim>
                                    <p:anim calcmode="lin" valueType="num">
                                      <p:cBhvr additive="base">
                                        <p:cTn id="10" dur="500" fill="hold"/>
                                        <p:tgtEl>
                                          <p:spTgt spid="512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7805">
                <p:cTn id="11" fill="hold" display="0">
                  <p:stCondLst>
                    <p:cond delay="indefinite"/>
                  </p:stCondLst>
                  <p:endCondLst>
                    <p:cond evt="onPrev" delay="0">
                      <p:tgtEl>
                        <p:sldTgt/>
                      </p:tgtEl>
                    </p:cond>
                    <p:cond evt="onStopAudio" delay="0">
                      <p:tgtEl>
                        <p:sldTgt/>
                      </p:tgtEl>
                    </p:cond>
                  </p:endCondLst>
                </p:cTn>
                <p:tgtEl>
                  <p:spTgt spid="51210"/>
                </p:tgtEl>
              </p:cMediaNode>
            </p:audio>
          </p:childTnLst>
        </p:cTn>
      </p:par>
    </p:tnLst>
    <p:bldLst>
      <p:bldP spid="51203"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C:\Program Files\Amira-3.1.1\data\nucleosome files\AAA FINAL STRUCTURE\Animations\Picture Files\nucleosome_complete.GIF"/>
          <p:cNvPicPr>
            <a:picLocks noChangeAspect="1" noChangeArrowheads="1"/>
          </p:cNvPicPr>
          <p:nvPr/>
        </p:nvPicPr>
        <p:blipFill>
          <a:blip r:embed="rId6" cstate="print"/>
          <a:srcRect/>
          <a:stretch>
            <a:fillRect/>
          </a:stretch>
        </p:blipFill>
        <p:spPr bwMode="auto">
          <a:xfrm>
            <a:off x="1919288" y="803275"/>
            <a:ext cx="5303837" cy="5292725"/>
          </a:xfrm>
          <a:prstGeom prst="rect">
            <a:avLst/>
          </a:prstGeom>
          <a:noFill/>
          <a:ln w="9525">
            <a:noFill/>
            <a:miter lim="800000"/>
            <a:headEnd/>
            <a:tailEnd/>
          </a:ln>
        </p:spPr>
      </p:pic>
      <p:pic>
        <p:nvPicPr>
          <p:cNvPr id="53253" name="slide_29.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
        <p:nvSpPr>
          <p:cNvPr id="32772" name="Text Box 6"/>
          <p:cNvSpPr txBox="1">
            <a:spLocks noChangeArrowheads="1"/>
          </p:cNvSpPr>
          <p:nvPr/>
        </p:nvSpPr>
        <p:spPr bwMode="auto">
          <a:xfrm>
            <a:off x="1766888" y="6400800"/>
            <a:ext cx="5638800" cy="457200"/>
          </a:xfrm>
          <a:prstGeom prst="rect">
            <a:avLst/>
          </a:prstGeom>
          <a:noFill/>
          <a:ln w="9525">
            <a:noFill/>
            <a:miter lim="800000"/>
            <a:headEnd/>
            <a:tailEnd/>
          </a:ln>
        </p:spPr>
        <p:txBody>
          <a:bodyPr>
            <a:spAutoFit/>
          </a:bodyPr>
          <a:lstStyle/>
          <a:p>
            <a:pPr algn="ctr">
              <a:spcBef>
                <a:spcPct val="50000"/>
              </a:spcBef>
            </a:pPr>
            <a:r>
              <a:rPr lang="en-US" b="0"/>
              <a:t>Nucleosome Core Particle (Rasmol)</a:t>
            </a:r>
          </a:p>
        </p:txBody>
      </p:sp>
      <p:sp>
        <p:nvSpPr>
          <p:cNvPr id="32773" name="Text Box 7"/>
          <p:cNvSpPr txBox="1">
            <a:spLocks noChangeArrowheads="1"/>
          </p:cNvSpPr>
          <p:nvPr/>
        </p:nvSpPr>
        <p:spPr bwMode="auto">
          <a:xfrm>
            <a:off x="7620000" y="1222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ustDataLst>
      <p:tags r:id="rId1"/>
    </p:custDataLst>
  </p:cSld>
  <p:clrMapOvr>
    <a:masterClrMapping/>
  </p:clrMapOvr>
  <p:transition advClick="0" advTm="4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8905" fill="hold"/>
                                        <p:tgtEl>
                                          <p:spTgt spid="5325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1463">
                <p:cTn id="7" fill="hold" display="0">
                  <p:stCondLst>
                    <p:cond delay="indefinite"/>
                  </p:stCondLst>
                  <p:endCondLst>
                    <p:cond evt="onNext" delay="0">
                      <p:tgtEl>
                        <p:sldTgt/>
                      </p:tgtEl>
                    </p:cond>
                    <p:cond evt="onPrev" delay="0">
                      <p:tgtEl>
                        <p:sldTgt/>
                      </p:tgtEl>
                    </p:cond>
                    <p:cond evt="onStopAudio" delay="0">
                      <p:tgtEl>
                        <p:sldTgt/>
                      </p:tgtEl>
                    </p:cond>
                  </p:endCondLst>
                </p:cTn>
                <p:tgtEl>
                  <p:spTgt spid="5325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685800" y="228600"/>
            <a:ext cx="7772400" cy="914400"/>
          </a:xfrm>
        </p:spPr>
        <p:txBody>
          <a:bodyPr/>
          <a:lstStyle/>
          <a:p>
            <a:pPr eaLnBrk="1" hangingPunct="1"/>
            <a:r>
              <a:rPr lang="en-US" sz="4000"/>
              <a:t>Structure Files</a:t>
            </a:r>
          </a:p>
        </p:txBody>
      </p:sp>
      <p:sp>
        <p:nvSpPr>
          <p:cNvPr id="5123" name="Text Box 3"/>
          <p:cNvSpPr txBox="1">
            <a:spLocks noChangeArrowheads="1"/>
          </p:cNvSpPr>
          <p:nvPr/>
        </p:nvSpPr>
        <p:spPr bwMode="auto">
          <a:xfrm>
            <a:off x="685800" y="1558925"/>
            <a:ext cx="7772400" cy="4092575"/>
          </a:xfrm>
          <a:prstGeom prst="rect">
            <a:avLst/>
          </a:prstGeom>
          <a:noFill/>
          <a:ln w="9525">
            <a:noFill/>
            <a:miter lim="800000"/>
            <a:headEnd/>
            <a:tailEnd/>
          </a:ln>
        </p:spPr>
        <p:txBody>
          <a:bodyPr>
            <a:spAutoFit/>
          </a:bodyPr>
          <a:lstStyle/>
          <a:p>
            <a:pPr>
              <a:spcBef>
                <a:spcPct val="50000"/>
              </a:spcBef>
            </a:pPr>
            <a:r>
              <a:rPr lang="en-US" sz="2000" b="0"/>
              <a:t>Biegeleisen, K., 2006.  </a:t>
            </a:r>
            <a:r>
              <a:rPr lang="en-US" sz="2000" b="0" i="1"/>
              <a:t>Protein Data Bank, Theoretical Models section</a:t>
            </a:r>
            <a:r>
              <a:rPr lang="en-US" sz="2000" b="0"/>
              <a:t>…</a:t>
            </a:r>
          </a:p>
          <a:p>
            <a:pPr algn="ctr">
              <a:spcBef>
                <a:spcPct val="50000"/>
              </a:spcBef>
            </a:pPr>
            <a:r>
              <a:rPr lang="en-US" sz="2000">
                <a:solidFill>
                  <a:schemeClr val="accent1"/>
                </a:solidFill>
                <a:hlinkClick r:id="rId4"/>
              </a:rPr>
              <a:t>http://www.pdb.org</a:t>
            </a:r>
            <a:endParaRPr lang="en-US" sz="2000">
              <a:solidFill>
                <a:schemeClr val="accent1"/>
              </a:solidFill>
            </a:endParaRPr>
          </a:p>
          <a:p>
            <a:pPr>
              <a:spcBef>
                <a:spcPct val="50000"/>
              </a:spcBef>
            </a:pPr>
            <a:r>
              <a:rPr lang="en-US" sz="2000">
                <a:solidFill>
                  <a:srgbClr val="0000FF"/>
                </a:solidFill>
              </a:rPr>
              <a:t>		</a:t>
            </a:r>
            <a:r>
              <a:rPr lang="en-US" sz="2000"/>
              <a:t>2AWR	</a:t>
            </a:r>
            <a:r>
              <a:rPr lang="en-US" sz="2000" b="0"/>
              <a:t>(Protamine-DNA complex 1)</a:t>
            </a:r>
          </a:p>
          <a:p>
            <a:pPr>
              <a:spcBef>
                <a:spcPct val="50000"/>
              </a:spcBef>
            </a:pPr>
            <a:r>
              <a:rPr lang="en-US" sz="2000">
                <a:solidFill>
                  <a:srgbClr val="0000FF"/>
                </a:solidFill>
              </a:rPr>
              <a:t>		</a:t>
            </a:r>
            <a:r>
              <a:rPr lang="en-US" sz="2000"/>
              <a:t>2AWS	</a:t>
            </a:r>
            <a:r>
              <a:rPr lang="en-US" sz="2000" b="0"/>
              <a:t>(Protamine DNA complex 2)</a:t>
            </a:r>
          </a:p>
          <a:p>
            <a:pPr algn="ctr">
              <a:spcBef>
                <a:spcPct val="50000"/>
              </a:spcBef>
            </a:pPr>
            <a:endParaRPr lang="en-US" sz="2000"/>
          </a:p>
          <a:p>
            <a:pPr algn="ctr">
              <a:spcBef>
                <a:spcPct val="50000"/>
              </a:spcBef>
            </a:pPr>
            <a:r>
              <a:rPr lang="en-US" sz="2000"/>
              <a:t>— </a:t>
            </a:r>
            <a:r>
              <a:rPr lang="en-US" sz="2000" b="0"/>
              <a:t>OR</a:t>
            </a:r>
            <a:r>
              <a:rPr lang="en-US" sz="2000"/>
              <a:t> —</a:t>
            </a:r>
            <a:endParaRPr lang="en-US" sz="2000" b="0"/>
          </a:p>
          <a:p>
            <a:pPr algn="ctr">
              <a:spcBef>
                <a:spcPct val="50000"/>
              </a:spcBef>
            </a:pPr>
            <a:endParaRPr lang="en-US" sz="2000" b="0"/>
          </a:p>
          <a:p>
            <a:pPr algn="ctr">
              <a:spcBef>
                <a:spcPct val="50000"/>
              </a:spcBef>
            </a:pPr>
            <a:r>
              <a:rPr lang="en-US" sz="2000" b="0"/>
              <a:t>They may be downloaded directly from:</a:t>
            </a:r>
          </a:p>
          <a:p>
            <a:pPr algn="ctr">
              <a:spcBef>
                <a:spcPct val="50000"/>
              </a:spcBef>
            </a:pPr>
            <a:r>
              <a:rPr lang="en-US" sz="2000">
                <a:hlinkClick r:id="rId5"/>
              </a:rPr>
              <a:t>http://www.NotAHelix.net</a:t>
            </a:r>
            <a:endParaRPr lang="en-US" sz="2000" b="0"/>
          </a:p>
        </p:txBody>
      </p:sp>
    </p:spTree>
    <p:custDataLst>
      <p:tags r:id="rId1"/>
    </p:custDataLst>
  </p:cSld>
  <p:clrMapOvr>
    <a:masterClrMapping/>
  </p:clrMapOvr>
  <p:transition advClick="0" advTm="6000"/>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Nucleosome" descr="C:\Program Files\Amira-3.1.1\data\nucleosome files\AAA FINAL STRUCTURE\Animations\Picture Files\nucleosome_complete.GIF"/>
          <p:cNvPicPr>
            <a:picLocks noChangeAspect="1" noChangeArrowheads="1"/>
          </p:cNvPicPr>
          <p:nvPr/>
        </p:nvPicPr>
        <p:blipFill>
          <a:blip r:embed="rId6" cstate="print"/>
          <a:srcRect/>
          <a:stretch>
            <a:fillRect/>
          </a:stretch>
        </p:blipFill>
        <p:spPr bwMode="auto">
          <a:xfrm>
            <a:off x="1919288" y="782638"/>
            <a:ext cx="5303837" cy="5292725"/>
          </a:xfrm>
          <a:prstGeom prst="rect">
            <a:avLst/>
          </a:prstGeom>
          <a:noFill/>
          <a:ln w="9525">
            <a:noFill/>
            <a:miter lim="800000"/>
            <a:headEnd/>
            <a:tailEnd/>
          </a:ln>
        </p:spPr>
      </p:pic>
      <p:sp>
        <p:nvSpPr>
          <p:cNvPr id="147459" name="The Histone Octamer"/>
          <p:cNvSpPr txBox="1">
            <a:spLocks noChangeArrowheads="1"/>
          </p:cNvSpPr>
          <p:nvPr/>
        </p:nvSpPr>
        <p:spPr bwMode="auto">
          <a:xfrm>
            <a:off x="76200" y="2425700"/>
            <a:ext cx="1752600" cy="1917700"/>
          </a:xfrm>
          <a:prstGeom prst="rect">
            <a:avLst/>
          </a:prstGeom>
          <a:noFill/>
          <a:ln w="9525">
            <a:noFill/>
            <a:miter lim="800000"/>
            <a:headEnd/>
            <a:tailEnd/>
          </a:ln>
        </p:spPr>
        <p:txBody>
          <a:bodyPr>
            <a:spAutoFit/>
          </a:bodyPr>
          <a:lstStyle/>
          <a:p>
            <a:pPr>
              <a:spcBef>
                <a:spcPct val="50000"/>
              </a:spcBef>
            </a:pPr>
            <a:r>
              <a:rPr lang="en-US" b="0"/>
              <a:t>The Histone Octamer has over 10,000 atoms of protein.</a:t>
            </a:r>
          </a:p>
        </p:txBody>
      </p:sp>
      <p:sp>
        <p:nvSpPr>
          <p:cNvPr id="147460" name="The 146 associated"/>
          <p:cNvSpPr txBox="1">
            <a:spLocks noChangeArrowheads="1"/>
          </p:cNvSpPr>
          <p:nvPr/>
        </p:nvSpPr>
        <p:spPr bwMode="auto">
          <a:xfrm>
            <a:off x="7315200" y="2425700"/>
            <a:ext cx="1752600" cy="2647950"/>
          </a:xfrm>
          <a:prstGeom prst="rect">
            <a:avLst/>
          </a:prstGeom>
          <a:noFill/>
          <a:ln w="9525">
            <a:noFill/>
            <a:miter lim="800000"/>
            <a:headEnd/>
            <a:tailEnd/>
          </a:ln>
        </p:spPr>
        <p:txBody>
          <a:bodyPr>
            <a:spAutoFit/>
          </a:bodyPr>
          <a:lstStyle/>
          <a:p>
            <a:pPr>
              <a:spcBef>
                <a:spcPct val="50000"/>
              </a:spcBef>
            </a:pPr>
            <a:r>
              <a:rPr lang="en-US" b="0"/>
              <a:t>The 146 associated base-pairs of DNA have over 10,000 atoms of nucleic acid.</a:t>
            </a:r>
          </a:p>
        </p:txBody>
      </p:sp>
      <p:pic>
        <p:nvPicPr>
          <p:cNvPr id="147461" name="slide_30.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
        <p:nvSpPr>
          <p:cNvPr id="33798" name="Transit"/>
          <p:cNvSpPr txBox="1">
            <a:spLocks noChangeArrowheads="1"/>
          </p:cNvSpPr>
          <p:nvPr/>
        </p:nvSpPr>
        <p:spPr bwMode="auto">
          <a:xfrm>
            <a:off x="7620000" y="12223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ustDataLst>
      <p:tags r:id="rId1"/>
    </p:custDataLst>
  </p:cSld>
  <p:clrMapOvr>
    <a:masterClrMapping/>
  </p:clrMapOvr>
  <p:transition advClick="0" advTm="6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5521" fill="hold"/>
                                        <p:tgtEl>
                                          <p:spTgt spid="147461"/>
                                        </p:tgtEl>
                                      </p:cBhvr>
                                    </p:cmd>
                                  </p:childTnLst>
                                </p:cTn>
                              </p:par>
                              <p:par>
                                <p:cTn id="7" presetID="2" presetClass="entr" presetSubtype="8" fill="hold" grpId="0" nodeType="withEffect">
                                  <p:stCondLst>
                                    <p:cond delay="16000"/>
                                  </p:stCondLst>
                                  <p:childTnLst>
                                    <p:set>
                                      <p:cBhvr>
                                        <p:cTn id="8" dur="1" fill="hold">
                                          <p:stCondLst>
                                            <p:cond delay="0"/>
                                          </p:stCondLst>
                                        </p:cTn>
                                        <p:tgtEl>
                                          <p:spTgt spid="147459"/>
                                        </p:tgtEl>
                                        <p:attrNameLst>
                                          <p:attrName>style.visibility</p:attrName>
                                        </p:attrNameLst>
                                      </p:cBhvr>
                                      <p:to>
                                        <p:strVal val="visible"/>
                                      </p:to>
                                    </p:set>
                                    <p:anim calcmode="lin" valueType="num">
                                      <p:cBhvr additive="base">
                                        <p:cTn id="9" dur="500" fill="hold"/>
                                        <p:tgtEl>
                                          <p:spTgt spid="147459"/>
                                        </p:tgtEl>
                                        <p:attrNameLst>
                                          <p:attrName>ppt_x</p:attrName>
                                        </p:attrNameLst>
                                      </p:cBhvr>
                                      <p:tavLst>
                                        <p:tav tm="0">
                                          <p:val>
                                            <p:strVal val="0-#ppt_w/2"/>
                                          </p:val>
                                        </p:tav>
                                        <p:tav tm="100000">
                                          <p:val>
                                            <p:strVal val="#ppt_x"/>
                                          </p:val>
                                        </p:tav>
                                      </p:tavLst>
                                    </p:anim>
                                    <p:anim calcmode="lin" valueType="num">
                                      <p:cBhvr additive="base">
                                        <p:cTn id="10" dur="500" fill="hold"/>
                                        <p:tgtEl>
                                          <p:spTgt spid="147459"/>
                                        </p:tgtEl>
                                        <p:attrNameLst>
                                          <p:attrName>ppt_y</p:attrName>
                                        </p:attrNameLst>
                                      </p:cBhvr>
                                      <p:tavLst>
                                        <p:tav tm="0">
                                          <p:val>
                                            <p:strVal val="#ppt_y"/>
                                          </p:val>
                                        </p:tav>
                                        <p:tav tm="100000">
                                          <p:val>
                                            <p:strVal val="#ppt_y"/>
                                          </p:val>
                                        </p:tav>
                                      </p:tavLst>
                                    </p:anim>
                                  </p:childTnLst>
                                </p:cTn>
                              </p:par>
                              <p:par>
                                <p:cTn id="11" presetID="2" presetClass="entr" presetSubtype="2" fill="hold" grpId="0" nodeType="withEffect">
                                  <p:stCondLst>
                                    <p:cond delay="21000"/>
                                  </p:stCondLst>
                                  <p:childTnLst>
                                    <p:set>
                                      <p:cBhvr>
                                        <p:cTn id="12" dur="1" fill="hold">
                                          <p:stCondLst>
                                            <p:cond delay="0"/>
                                          </p:stCondLst>
                                        </p:cTn>
                                        <p:tgtEl>
                                          <p:spTgt spid="147460"/>
                                        </p:tgtEl>
                                        <p:attrNameLst>
                                          <p:attrName>style.visibility</p:attrName>
                                        </p:attrNameLst>
                                      </p:cBhvr>
                                      <p:to>
                                        <p:strVal val="visible"/>
                                      </p:to>
                                    </p:set>
                                    <p:anim calcmode="lin" valueType="num">
                                      <p:cBhvr additive="base">
                                        <p:cTn id="13" dur="500" fill="hold"/>
                                        <p:tgtEl>
                                          <p:spTgt spid="147460"/>
                                        </p:tgtEl>
                                        <p:attrNameLst>
                                          <p:attrName>ppt_x</p:attrName>
                                        </p:attrNameLst>
                                      </p:cBhvr>
                                      <p:tavLst>
                                        <p:tav tm="0">
                                          <p:val>
                                            <p:strVal val="1+#ppt_w/2"/>
                                          </p:val>
                                        </p:tav>
                                        <p:tav tm="100000">
                                          <p:val>
                                            <p:strVal val="#ppt_x"/>
                                          </p:val>
                                        </p:tav>
                                      </p:tavLst>
                                    </p:anim>
                                    <p:anim calcmode="lin" valueType="num">
                                      <p:cBhvr additive="base">
                                        <p:cTn id="14" dur="500" fill="hold"/>
                                        <p:tgtEl>
                                          <p:spTgt spid="1474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95122">
                <p:cTn id="15" fill="hold" display="0">
                  <p:stCondLst>
                    <p:cond delay="indefinite"/>
                  </p:stCondLst>
                  <p:endCondLst>
                    <p:cond evt="onPrev" delay="0">
                      <p:tgtEl>
                        <p:sldTgt/>
                      </p:tgtEl>
                    </p:cond>
                    <p:cond evt="onStopAudio" delay="0">
                      <p:tgtEl>
                        <p:sldTgt/>
                      </p:tgtEl>
                    </p:cond>
                  </p:endCondLst>
                </p:cTn>
                <p:tgtEl>
                  <p:spTgt spid="147461"/>
                </p:tgtEl>
              </p:cMediaNode>
            </p:audio>
          </p:childTnLst>
        </p:cTn>
      </p:par>
    </p:tnLst>
    <p:bldLst>
      <p:bldP spid="147459" grpId="0" autoUpdateAnimBg="0"/>
      <p:bldP spid="147460"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idx="4294967295"/>
          </p:nvPr>
        </p:nvSpPr>
        <p:spPr>
          <a:xfrm>
            <a:off x="685800" y="2590800"/>
            <a:ext cx="7772400" cy="1143000"/>
          </a:xfrm>
        </p:spPr>
        <p:txBody>
          <a:bodyPr/>
          <a:lstStyle/>
          <a:p>
            <a:pPr eaLnBrk="1" hangingPunct="1"/>
            <a:r>
              <a:rPr lang="en-US"/>
              <a:t>Published Structures (or lack thereof) for Human Protamine</a:t>
            </a:r>
          </a:p>
        </p:txBody>
      </p:sp>
      <p:sp>
        <p:nvSpPr>
          <p:cNvPr id="34819" name="Text Box 3"/>
          <p:cNvSpPr txBox="1">
            <a:spLocks noChangeArrowheads="1"/>
          </p:cNvSpPr>
          <p:nvPr/>
        </p:nvSpPr>
        <p:spPr bwMode="auto">
          <a:xfrm>
            <a:off x="762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5" action="ppaction://hlinksldjump"/>
              </a:rPr>
              <a:t>Table Of Contents</a:t>
            </a:r>
            <a:endParaRPr lang="en-US" sz="1200"/>
          </a:p>
        </p:txBody>
      </p:sp>
    </p:spTree>
    <p:custDataLst>
      <p:tags r:id="rId2"/>
    </p:custDataLst>
  </p:cSld>
  <p:clrMapOvr>
    <a:overrideClrMapping bg1="lt1" tx1="dk1" bg2="lt2" tx2="dk2" accent1="accent1" accent2="accent2" accent3="accent3" accent4="accent4" accent5="accent5" accent6="accent6" hlink="hlink" folHlink="folHlink"/>
  </p:clrMapOvr>
  <p:transition advClick="0" advTm="6000"/>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Main picture" descr="C:\Program Files\Amira-3.1.1\data\nucleosome files\AAA FINAL STRUCTURE\Animations\Picture Files\protein Data Bank.jpg"/>
          <p:cNvPicPr>
            <a:picLocks noChangeAspect="1" noChangeArrowheads="1"/>
          </p:cNvPicPr>
          <p:nvPr/>
        </p:nvPicPr>
        <p:blipFill>
          <a:blip r:embed="rId6" cstate="print"/>
          <a:srcRect/>
          <a:stretch>
            <a:fillRect/>
          </a:stretch>
        </p:blipFill>
        <p:spPr bwMode="auto">
          <a:xfrm>
            <a:off x="457200" y="228600"/>
            <a:ext cx="8229600" cy="6172200"/>
          </a:xfrm>
          <a:prstGeom prst="rect">
            <a:avLst/>
          </a:prstGeom>
          <a:noFill/>
          <a:ln w="9525">
            <a:noFill/>
            <a:miter lim="800000"/>
            <a:headEnd/>
            <a:tailEnd/>
          </a:ln>
        </p:spPr>
      </p:pic>
      <p:sp>
        <p:nvSpPr>
          <p:cNvPr id="56323" name="Pink 'PROTAMINE'"/>
          <p:cNvSpPr txBox="1">
            <a:spLocks noChangeArrowheads="1"/>
          </p:cNvSpPr>
          <p:nvPr/>
        </p:nvSpPr>
        <p:spPr bwMode="auto">
          <a:xfrm>
            <a:off x="4419600" y="1906588"/>
            <a:ext cx="1219200" cy="260350"/>
          </a:xfrm>
          <a:prstGeom prst="rect">
            <a:avLst/>
          </a:prstGeom>
          <a:noFill/>
          <a:ln w="9525">
            <a:noFill/>
            <a:miter lim="800000"/>
            <a:headEnd/>
            <a:tailEnd/>
          </a:ln>
        </p:spPr>
        <p:txBody>
          <a:bodyPr>
            <a:spAutoFit/>
          </a:bodyPr>
          <a:lstStyle/>
          <a:p>
            <a:pPr algn="ctr">
              <a:spcBef>
                <a:spcPct val="50000"/>
              </a:spcBef>
            </a:pPr>
            <a:r>
              <a:rPr lang="en-US" sz="1100">
                <a:solidFill>
                  <a:srgbClr val="FF00FF"/>
                </a:solidFill>
              </a:rPr>
              <a:t>PROTAMINE</a:t>
            </a:r>
          </a:p>
        </p:txBody>
      </p:sp>
      <p:sp>
        <p:nvSpPr>
          <p:cNvPr id="56324" name="Arrow to PROTAMINE"/>
          <p:cNvSpPr>
            <a:spLocks noChangeShapeType="1"/>
          </p:cNvSpPr>
          <p:nvPr/>
        </p:nvSpPr>
        <p:spPr bwMode="auto">
          <a:xfrm flipH="1">
            <a:off x="5715000" y="1295400"/>
            <a:ext cx="1524000" cy="609600"/>
          </a:xfrm>
          <a:prstGeom prst="line">
            <a:avLst/>
          </a:prstGeom>
          <a:noFill/>
          <a:ln w="76200">
            <a:solidFill>
              <a:srgbClr val="FF00FF"/>
            </a:solidFill>
            <a:round/>
            <a:headEnd/>
            <a:tailEnd type="triangle" w="med" len="med"/>
          </a:ln>
        </p:spPr>
        <p:txBody>
          <a:bodyPr/>
          <a:lstStyle/>
          <a:p>
            <a:endParaRPr lang="en-US"/>
          </a:p>
        </p:txBody>
      </p:sp>
      <p:pic>
        <p:nvPicPr>
          <p:cNvPr id="56325" name="slide_32.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2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260" fill="hold"/>
                                        <p:tgtEl>
                                          <p:spTgt spid="56325"/>
                                        </p:tgtEl>
                                      </p:cBhvr>
                                    </p:cmd>
                                  </p:childTnLst>
                                </p:cTn>
                              </p:par>
                              <p:par>
                                <p:cTn id="7" presetID="2" presetClass="entr" presetSubtype="3" fill="hold" grpId="0" nodeType="withEffect">
                                  <p:stCondLst>
                                    <p:cond delay="7000"/>
                                  </p:stCondLst>
                                  <p:childTnLst>
                                    <p:set>
                                      <p:cBhvr>
                                        <p:cTn id="8" dur="1" fill="hold">
                                          <p:stCondLst>
                                            <p:cond delay="0"/>
                                          </p:stCondLst>
                                        </p:cTn>
                                        <p:tgtEl>
                                          <p:spTgt spid="56324"/>
                                        </p:tgtEl>
                                        <p:attrNameLst>
                                          <p:attrName>style.visibility</p:attrName>
                                        </p:attrNameLst>
                                      </p:cBhvr>
                                      <p:to>
                                        <p:strVal val="visible"/>
                                      </p:to>
                                    </p:set>
                                    <p:anim calcmode="lin" valueType="num">
                                      <p:cBhvr additive="base">
                                        <p:cTn id="9" dur="500" fill="hold"/>
                                        <p:tgtEl>
                                          <p:spTgt spid="56324"/>
                                        </p:tgtEl>
                                        <p:attrNameLst>
                                          <p:attrName>ppt_x</p:attrName>
                                        </p:attrNameLst>
                                      </p:cBhvr>
                                      <p:tavLst>
                                        <p:tav tm="0">
                                          <p:val>
                                            <p:strVal val="1+#ppt_w/2"/>
                                          </p:val>
                                        </p:tav>
                                        <p:tav tm="100000">
                                          <p:val>
                                            <p:strVal val="#ppt_x"/>
                                          </p:val>
                                        </p:tav>
                                      </p:tavLst>
                                    </p:anim>
                                    <p:anim calcmode="lin" valueType="num">
                                      <p:cBhvr additive="base">
                                        <p:cTn id="10" dur="500" fill="hold"/>
                                        <p:tgtEl>
                                          <p:spTgt spid="56324"/>
                                        </p:tgtEl>
                                        <p:attrNameLst>
                                          <p:attrName>ppt_y</p:attrName>
                                        </p:attrNameLst>
                                      </p:cBhvr>
                                      <p:tavLst>
                                        <p:tav tm="0">
                                          <p:val>
                                            <p:strVal val="0-#ppt_h/2"/>
                                          </p:val>
                                        </p:tav>
                                        <p:tav tm="100000">
                                          <p:val>
                                            <p:strVal val="#ppt_y"/>
                                          </p:val>
                                        </p:tav>
                                      </p:tavLst>
                                    </p:anim>
                                  </p:childTnLst>
                                </p:cTn>
                              </p:par>
                              <p:par>
                                <p:cTn id="11" presetID="2" presetClass="entr" presetSubtype="8" fill="hold" grpId="0" nodeType="withEffect">
                                  <p:stCondLst>
                                    <p:cond delay="8000"/>
                                  </p:stCondLst>
                                  <p:iterate type="lt">
                                    <p:tmPct val="100000"/>
                                  </p:iterate>
                                  <p:childTnLst>
                                    <p:set>
                                      <p:cBhvr>
                                        <p:cTn id="12" dur="1" fill="hold">
                                          <p:stCondLst>
                                            <p:cond delay="0"/>
                                          </p:stCondLst>
                                        </p:cTn>
                                        <p:tgtEl>
                                          <p:spTgt spid="56323"/>
                                        </p:tgtEl>
                                        <p:attrNameLst>
                                          <p:attrName>style.visibility</p:attrName>
                                        </p:attrNameLst>
                                      </p:cBhvr>
                                      <p:to>
                                        <p:strVal val="visible"/>
                                      </p:to>
                                    </p:set>
                                    <p:anim calcmode="lin" valueType="num">
                                      <p:cBhvr additive="base">
                                        <p:cTn id="13" dur="75" fill="hold"/>
                                        <p:tgtEl>
                                          <p:spTgt spid="56323"/>
                                        </p:tgtEl>
                                        <p:attrNameLst>
                                          <p:attrName>ppt_x</p:attrName>
                                        </p:attrNameLst>
                                      </p:cBhvr>
                                      <p:tavLst>
                                        <p:tav tm="0">
                                          <p:val>
                                            <p:strVal val="0-#ppt_w/2"/>
                                          </p:val>
                                        </p:tav>
                                        <p:tav tm="100000">
                                          <p:val>
                                            <p:strVal val="#ppt_x"/>
                                          </p:val>
                                        </p:tav>
                                      </p:tavLst>
                                    </p:anim>
                                    <p:anim calcmode="lin" valueType="num">
                                      <p:cBhvr additive="base">
                                        <p:cTn id="14" dur="75" fill="hold"/>
                                        <p:tgtEl>
                                          <p:spTgt spid="563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92683">
                <p:cTn id="15" fill="hold" display="0">
                  <p:stCondLst>
                    <p:cond delay="indefinite"/>
                  </p:stCondLst>
                  <p:endCondLst>
                    <p:cond evt="onPrev" delay="0">
                      <p:tgtEl>
                        <p:sldTgt/>
                      </p:tgtEl>
                    </p:cond>
                    <p:cond evt="onStopAudio" delay="0">
                      <p:tgtEl>
                        <p:sldTgt/>
                      </p:tgtEl>
                    </p:cond>
                  </p:endCondLst>
                </p:cTn>
                <p:tgtEl>
                  <p:spTgt spid="56325"/>
                </p:tgtEl>
              </p:cMediaNode>
            </p:audio>
          </p:childTnLst>
        </p:cTn>
      </p:par>
    </p:tnLst>
    <p:bldLst>
      <p:bldP spid="56323" grpId="0" autoUpdateAnimBg="0"/>
      <p:bldP spid="5632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Main picture" descr="C:\Program Files\Amira-3.1.1\data\nucleosome files\AAA FINAL STRUCTURE\Animations\Picture Files\google.jpg"/>
          <p:cNvPicPr>
            <a:picLocks noChangeAspect="1" noChangeArrowheads="1"/>
          </p:cNvPicPr>
          <p:nvPr/>
        </p:nvPicPr>
        <p:blipFill>
          <a:blip r:embed="rId6" cstate="print"/>
          <a:srcRect/>
          <a:stretch>
            <a:fillRect/>
          </a:stretch>
        </p:blipFill>
        <p:spPr bwMode="auto">
          <a:xfrm>
            <a:off x="455613" y="227013"/>
            <a:ext cx="8226425" cy="6169025"/>
          </a:xfrm>
          <a:prstGeom prst="rect">
            <a:avLst/>
          </a:prstGeom>
          <a:noFill/>
          <a:ln w="9525">
            <a:noFill/>
            <a:miter lim="800000"/>
            <a:headEnd/>
            <a:tailEnd/>
          </a:ln>
        </p:spPr>
      </p:pic>
      <p:sp>
        <p:nvSpPr>
          <p:cNvPr id="57347" name="Pink arrow"/>
          <p:cNvSpPr>
            <a:spLocks noChangeShapeType="1"/>
          </p:cNvSpPr>
          <p:nvPr/>
        </p:nvSpPr>
        <p:spPr bwMode="auto">
          <a:xfrm flipH="1">
            <a:off x="5105400" y="2133600"/>
            <a:ext cx="1524000" cy="609600"/>
          </a:xfrm>
          <a:prstGeom prst="line">
            <a:avLst/>
          </a:prstGeom>
          <a:noFill/>
          <a:ln w="76200">
            <a:solidFill>
              <a:srgbClr val="FF00FF"/>
            </a:solidFill>
            <a:round/>
            <a:headEnd/>
            <a:tailEnd type="triangle" w="med" len="med"/>
          </a:ln>
        </p:spPr>
        <p:txBody>
          <a:bodyPr/>
          <a:lstStyle/>
          <a:p>
            <a:endParaRPr lang="en-US"/>
          </a:p>
        </p:txBody>
      </p:sp>
      <p:sp>
        <p:nvSpPr>
          <p:cNvPr id="57348" name="'PROTAMINE'"/>
          <p:cNvSpPr txBox="1">
            <a:spLocks noChangeArrowheads="1"/>
          </p:cNvSpPr>
          <p:nvPr/>
        </p:nvSpPr>
        <p:spPr bwMode="auto">
          <a:xfrm>
            <a:off x="3948113" y="2835275"/>
            <a:ext cx="1219200" cy="260350"/>
          </a:xfrm>
          <a:prstGeom prst="rect">
            <a:avLst/>
          </a:prstGeom>
          <a:noFill/>
          <a:ln w="9525">
            <a:noFill/>
            <a:miter lim="800000"/>
            <a:headEnd/>
            <a:tailEnd/>
          </a:ln>
        </p:spPr>
        <p:txBody>
          <a:bodyPr>
            <a:spAutoFit/>
          </a:bodyPr>
          <a:lstStyle/>
          <a:p>
            <a:pPr algn="ctr">
              <a:spcBef>
                <a:spcPct val="50000"/>
              </a:spcBef>
            </a:pPr>
            <a:r>
              <a:rPr lang="en-US" sz="1100">
                <a:solidFill>
                  <a:srgbClr val="FF00FF"/>
                </a:solidFill>
              </a:rPr>
              <a:t>PROTAMINE</a:t>
            </a:r>
          </a:p>
        </p:txBody>
      </p:sp>
      <p:pic>
        <p:nvPicPr>
          <p:cNvPr id="57349" name="slide_33.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2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848" fill="hold"/>
                                        <p:tgtEl>
                                          <p:spTgt spid="57349"/>
                                        </p:tgtEl>
                                      </p:cBhvr>
                                    </p:cmd>
                                  </p:childTnLst>
                                </p:cTn>
                              </p:par>
                              <p:par>
                                <p:cTn id="7" presetID="2" presetClass="entr" presetSubtype="3" fill="hold" grpId="0" nodeType="withEffect">
                                  <p:stCondLst>
                                    <p:cond delay="4000"/>
                                  </p:stCondLst>
                                  <p:childTnLst>
                                    <p:set>
                                      <p:cBhvr>
                                        <p:cTn id="8" dur="1" fill="hold">
                                          <p:stCondLst>
                                            <p:cond delay="0"/>
                                          </p:stCondLst>
                                        </p:cTn>
                                        <p:tgtEl>
                                          <p:spTgt spid="57347"/>
                                        </p:tgtEl>
                                        <p:attrNameLst>
                                          <p:attrName>style.visibility</p:attrName>
                                        </p:attrNameLst>
                                      </p:cBhvr>
                                      <p:to>
                                        <p:strVal val="visible"/>
                                      </p:to>
                                    </p:set>
                                    <p:anim calcmode="lin" valueType="num">
                                      <p:cBhvr additive="base">
                                        <p:cTn id="9" dur="500" fill="hold"/>
                                        <p:tgtEl>
                                          <p:spTgt spid="57347"/>
                                        </p:tgtEl>
                                        <p:attrNameLst>
                                          <p:attrName>ppt_x</p:attrName>
                                        </p:attrNameLst>
                                      </p:cBhvr>
                                      <p:tavLst>
                                        <p:tav tm="0">
                                          <p:val>
                                            <p:strVal val="1+#ppt_w/2"/>
                                          </p:val>
                                        </p:tav>
                                        <p:tav tm="100000">
                                          <p:val>
                                            <p:strVal val="#ppt_x"/>
                                          </p:val>
                                        </p:tav>
                                      </p:tavLst>
                                    </p:anim>
                                    <p:anim calcmode="lin" valueType="num">
                                      <p:cBhvr additive="base">
                                        <p:cTn id="10" dur="500" fill="hold"/>
                                        <p:tgtEl>
                                          <p:spTgt spid="57347"/>
                                        </p:tgtEl>
                                        <p:attrNameLst>
                                          <p:attrName>ppt_y</p:attrName>
                                        </p:attrNameLst>
                                      </p:cBhvr>
                                      <p:tavLst>
                                        <p:tav tm="0">
                                          <p:val>
                                            <p:strVal val="0-#ppt_h/2"/>
                                          </p:val>
                                        </p:tav>
                                        <p:tav tm="100000">
                                          <p:val>
                                            <p:strVal val="#ppt_y"/>
                                          </p:val>
                                        </p:tav>
                                      </p:tavLst>
                                    </p:anim>
                                  </p:childTnLst>
                                </p:cTn>
                              </p:par>
                              <p:par>
                                <p:cTn id="11" presetID="2" presetClass="entr" presetSubtype="8" fill="hold" grpId="0" nodeType="withEffect">
                                  <p:stCondLst>
                                    <p:cond delay="5000"/>
                                  </p:stCondLst>
                                  <p:iterate type="lt">
                                    <p:tmPct val="100000"/>
                                  </p:iterate>
                                  <p:childTnLst>
                                    <p:set>
                                      <p:cBhvr>
                                        <p:cTn id="12" dur="1" fill="hold">
                                          <p:stCondLst>
                                            <p:cond delay="0"/>
                                          </p:stCondLst>
                                        </p:cTn>
                                        <p:tgtEl>
                                          <p:spTgt spid="57348"/>
                                        </p:tgtEl>
                                        <p:attrNameLst>
                                          <p:attrName>style.visibility</p:attrName>
                                        </p:attrNameLst>
                                      </p:cBhvr>
                                      <p:to>
                                        <p:strVal val="visible"/>
                                      </p:to>
                                    </p:set>
                                    <p:anim calcmode="lin" valueType="num">
                                      <p:cBhvr additive="base">
                                        <p:cTn id="13" dur="75" fill="hold"/>
                                        <p:tgtEl>
                                          <p:spTgt spid="57348"/>
                                        </p:tgtEl>
                                        <p:attrNameLst>
                                          <p:attrName>ppt_x</p:attrName>
                                        </p:attrNameLst>
                                      </p:cBhvr>
                                      <p:tavLst>
                                        <p:tav tm="0">
                                          <p:val>
                                            <p:strVal val="0-#ppt_w/2"/>
                                          </p:val>
                                        </p:tav>
                                        <p:tav tm="100000">
                                          <p:val>
                                            <p:strVal val="#ppt_x"/>
                                          </p:val>
                                        </p:tav>
                                      </p:tavLst>
                                    </p:anim>
                                    <p:anim calcmode="lin" valueType="num">
                                      <p:cBhvr additive="base">
                                        <p:cTn id="14" dur="75" fill="hold"/>
                                        <p:tgtEl>
                                          <p:spTgt spid="573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96341">
                <p:cTn id="15" fill="hold" display="0">
                  <p:stCondLst>
                    <p:cond delay="indefinite"/>
                  </p:stCondLst>
                  <p:endCondLst>
                    <p:cond evt="onPrev" delay="0">
                      <p:tgtEl>
                        <p:sldTgt/>
                      </p:tgtEl>
                    </p:cond>
                    <p:cond evt="onStopAudio" delay="0">
                      <p:tgtEl>
                        <p:sldTgt/>
                      </p:tgtEl>
                    </p:cond>
                  </p:endCondLst>
                </p:cTn>
                <p:tgtEl>
                  <p:spTgt spid="57349"/>
                </p:tgtEl>
              </p:cMediaNode>
            </p:audio>
          </p:childTnLst>
        </p:cTn>
      </p:par>
    </p:tnLst>
    <p:bldLst>
      <p:bldP spid="57347" grpId="0" animBg="1"/>
      <p:bldP spid="57348"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idx="4294967295"/>
          </p:nvPr>
        </p:nvSpPr>
        <p:spPr>
          <a:xfrm>
            <a:off x="685800" y="2514600"/>
            <a:ext cx="7772400" cy="1143000"/>
          </a:xfrm>
        </p:spPr>
        <p:txBody>
          <a:bodyPr/>
          <a:lstStyle/>
          <a:p>
            <a:pPr eaLnBrk="1" hangingPunct="1"/>
            <a:r>
              <a:rPr lang="en-US" dirty="0">
                <a:solidFill>
                  <a:srgbClr val="000000"/>
                </a:solidFill>
              </a:rPr>
              <a:t>There were no published molecular models for protamine!</a:t>
            </a:r>
            <a:r>
              <a:rPr lang="en-US" dirty="0"/>
              <a:t> </a:t>
            </a:r>
          </a:p>
        </p:txBody>
      </p:sp>
      <p:sp>
        <p:nvSpPr>
          <p:cNvPr id="37891" name="Text Box 3"/>
          <p:cNvSpPr txBox="1">
            <a:spLocks noChangeArrowheads="1"/>
          </p:cNvSpPr>
          <p:nvPr/>
        </p:nvSpPr>
        <p:spPr bwMode="auto">
          <a:xfrm>
            <a:off x="762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pic>
        <p:nvPicPr>
          <p:cNvPr id="58372" name="slide_34.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8763000" y="6477000"/>
            <a:ext cx="304800" cy="304800"/>
          </a:xfrm>
          <a:prstGeom prst="rect">
            <a:avLst/>
          </a:prstGeom>
          <a:noFill/>
          <a:ln w="9525">
            <a:noFill/>
            <a:miter lim="800000"/>
            <a:headEnd/>
            <a:tailEnd/>
          </a:ln>
        </p:spPr>
      </p:pic>
    </p:spTree>
    <p:custDataLst>
      <p:tags r:id="rId1"/>
    </p:custDataLst>
  </p:cSld>
  <p:clrMapOvr>
    <a:masterClrMapping/>
  </p:clrMapOvr>
  <p:transition advClick="0" advTm="1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954" fill="hold"/>
                                        <p:tgtEl>
                                          <p:spTgt spid="5837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2683">
                <p:cTn id="7" fill="hold" display="0">
                  <p:stCondLst>
                    <p:cond delay="indefinite"/>
                  </p:stCondLst>
                  <p:endCondLst>
                    <p:cond evt="onNext" delay="0">
                      <p:tgtEl>
                        <p:sldTgt/>
                      </p:tgtEl>
                    </p:cond>
                    <p:cond evt="onPrev" delay="0">
                      <p:tgtEl>
                        <p:sldTgt/>
                      </p:tgtEl>
                    </p:cond>
                    <p:cond evt="onStopAudio" delay="0">
                      <p:tgtEl>
                        <p:sldTgt/>
                      </p:tgtEl>
                    </p:cond>
                  </p:endCondLst>
                </p:cTn>
                <p:tgtEl>
                  <p:spTgt spid="58372"/>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ransit"/>
          <p:cNvSpPr txBox="1">
            <a:spLocks noChangeArrowheads="1"/>
          </p:cNvSpPr>
          <p:nvPr/>
        </p:nvSpPr>
        <p:spPr bwMode="auto">
          <a:xfrm>
            <a:off x="762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pic>
        <p:nvPicPr>
          <p:cNvPr id="59396" name="slide_35.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8763000" y="6477000"/>
            <a:ext cx="304800" cy="304800"/>
          </a:xfrm>
          <a:prstGeom prst="rect">
            <a:avLst/>
          </a:prstGeom>
          <a:noFill/>
          <a:ln w="9525">
            <a:noFill/>
            <a:miter lim="800000"/>
            <a:headEnd/>
            <a:tailEnd/>
          </a:ln>
        </p:spPr>
      </p:pic>
      <p:sp>
        <p:nvSpPr>
          <p:cNvPr id="38916" name="Narrative"/>
          <p:cNvSpPr txBox="1">
            <a:spLocks noChangeArrowheads="1"/>
          </p:cNvSpPr>
          <p:nvPr/>
        </p:nvSpPr>
        <p:spPr bwMode="auto">
          <a:xfrm>
            <a:off x="304800" y="1962150"/>
            <a:ext cx="8458200" cy="2838450"/>
          </a:xfrm>
          <a:prstGeom prst="rect">
            <a:avLst/>
          </a:prstGeom>
          <a:noFill/>
          <a:ln w="9525">
            <a:noFill/>
            <a:miter lim="800000"/>
            <a:headEnd/>
            <a:tailEnd/>
          </a:ln>
        </p:spPr>
        <p:txBody>
          <a:bodyPr>
            <a:spAutoFit/>
          </a:bodyPr>
          <a:lstStyle/>
          <a:p>
            <a:pPr>
              <a:spcBef>
                <a:spcPct val="50000"/>
              </a:spcBef>
            </a:pPr>
            <a:r>
              <a:rPr lang="en-US" sz="3600" b="0">
                <a:solidFill>
                  <a:srgbClr val="000000"/>
                </a:solidFill>
              </a:rPr>
              <a:t>Protamine:  A perfect subject protein to test the theory that our knowledge and understanding of nucleoprotein structure would be vastly increased by starting with a non-helical model for DNA.</a:t>
            </a:r>
          </a:p>
        </p:txBody>
      </p:sp>
      <p:sp>
        <p:nvSpPr>
          <p:cNvPr id="59398" name="Pink: perfect subject"/>
          <p:cNvSpPr txBox="1">
            <a:spLocks noChangeArrowheads="1"/>
          </p:cNvSpPr>
          <p:nvPr/>
        </p:nvSpPr>
        <p:spPr bwMode="auto">
          <a:xfrm>
            <a:off x="304800" y="1962150"/>
            <a:ext cx="8458200" cy="641350"/>
          </a:xfrm>
          <a:prstGeom prst="rect">
            <a:avLst/>
          </a:prstGeom>
          <a:noFill/>
          <a:ln w="9525">
            <a:noFill/>
            <a:miter lim="800000"/>
            <a:headEnd/>
            <a:tailEnd/>
          </a:ln>
        </p:spPr>
        <p:txBody>
          <a:bodyPr>
            <a:spAutoFit/>
          </a:bodyPr>
          <a:lstStyle/>
          <a:p>
            <a:pPr>
              <a:spcBef>
                <a:spcPct val="50000"/>
              </a:spcBef>
            </a:pPr>
            <a:r>
              <a:rPr lang="en-US" sz="3600" b="0"/>
              <a:t>Protamine:  A </a:t>
            </a:r>
            <a:r>
              <a:rPr lang="en-US" sz="3600" b="0">
                <a:solidFill>
                  <a:srgbClr val="FF00FF"/>
                </a:solidFill>
              </a:rPr>
              <a:t>perfect subject protein</a:t>
            </a:r>
          </a:p>
        </p:txBody>
      </p:sp>
    </p:spTree>
    <p:custDataLst>
      <p:tags r:id="rId1"/>
    </p:custDataLst>
  </p:cSld>
  <p:clrMapOvr>
    <a:masterClrMapping/>
  </p:clrMapOvr>
  <p:transition advClick="0" advTm="1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038" fill="hold"/>
                                        <p:tgtEl>
                                          <p:spTgt spid="59396"/>
                                        </p:tgtEl>
                                      </p:cBhvr>
                                    </p:cmd>
                                  </p:childTnLst>
                                </p:cTn>
                              </p:par>
                              <p:par>
                                <p:cTn id="7" presetID="9" presetClass="entr" presetSubtype="0" fill="hold" grpId="0" nodeType="withEffect">
                                  <p:stCondLst>
                                    <p:cond delay="2000"/>
                                  </p:stCondLst>
                                  <p:childTnLst>
                                    <p:set>
                                      <p:cBhvr>
                                        <p:cTn id="8" dur="1" fill="hold">
                                          <p:stCondLst>
                                            <p:cond delay="0"/>
                                          </p:stCondLst>
                                        </p:cTn>
                                        <p:tgtEl>
                                          <p:spTgt spid="59398"/>
                                        </p:tgtEl>
                                        <p:attrNameLst>
                                          <p:attrName>style.visibility</p:attrName>
                                        </p:attrNameLst>
                                      </p:cBhvr>
                                      <p:to>
                                        <p:strVal val="visible"/>
                                      </p:to>
                                    </p:set>
                                    <p:animEffect transition="in" filter="dissolve">
                                      <p:cBhvr>
                                        <p:cTn id="9" dur="500"/>
                                        <p:tgtEl>
                                          <p:spTgt spid="5939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9024">
                <p:cTn id="10" fill="hold" display="0">
                  <p:stCondLst>
                    <p:cond delay="indefinite"/>
                  </p:stCondLst>
                  <p:endCondLst>
                    <p:cond evt="onPrev" delay="0">
                      <p:tgtEl>
                        <p:sldTgt/>
                      </p:tgtEl>
                    </p:cond>
                    <p:cond evt="onStopAudio" delay="0">
                      <p:tgtEl>
                        <p:sldTgt/>
                      </p:tgtEl>
                    </p:cond>
                  </p:endCondLst>
                </p:cTn>
                <p:tgtEl>
                  <p:spTgt spid="59396"/>
                </p:tgtEl>
              </p:cMediaNode>
            </p:audio>
          </p:childTnLst>
        </p:cTn>
      </p:par>
    </p:tnLst>
    <p:bldLst>
      <p:bldP spid="59398"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685800" y="2590800"/>
            <a:ext cx="7772400" cy="1143000"/>
          </a:xfrm>
        </p:spPr>
        <p:txBody>
          <a:bodyPr/>
          <a:lstStyle/>
          <a:p>
            <a:pPr eaLnBrk="1" hangingPunct="1"/>
            <a:r>
              <a:rPr lang="en-US"/>
              <a:t>Analysis of Protamine P1-P2 amino acid sequences</a:t>
            </a:r>
          </a:p>
        </p:txBody>
      </p:sp>
      <p:sp>
        <p:nvSpPr>
          <p:cNvPr id="39939" name="Text Box 3"/>
          <p:cNvSpPr txBox="1">
            <a:spLocks noChangeArrowheads="1"/>
          </p:cNvSpPr>
          <p:nvPr/>
        </p:nvSpPr>
        <p:spPr bwMode="auto">
          <a:xfrm>
            <a:off x="762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5" action="ppaction://hlinksldjump"/>
              </a:rPr>
              <a:t>Table Of Contents</a:t>
            </a:r>
            <a:endParaRPr lang="en-US" sz="1200"/>
          </a:p>
        </p:txBody>
      </p:sp>
    </p:spTree>
    <p:custDataLst>
      <p:tags r:id="rId2"/>
    </p:custDataLst>
  </p:cSld>
  <p:clrMapOvr>
    <a:overrideClrMapping bg1="lt1" tx1="dk1" bg2="lt2" tx2="dk2" accent1="accent1" accent2="accent2" accent3="accent3" accent4="accent4" accent5="accent5" accent6="accent6" hlink="hlink" folHlink="folHlink"/>
  </p:clrMapOvr>
  <p:transition advClick="0" advTm="6000"/>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AA sequence" descr="C:\Program Files\Amira-3.1.1\data\nucleosome files\AAA FINAL STRUCTURE\Animations\Fig-3-Original.jpg"/>
          <p:cNvPicPr>
            <a:picLocks noChangeAspect="1" noChangeArrowheads="1"/>
          </p:cNvPicPr>
          <p:nvPr/>
        </p:nvPicPr>
        <p:blipFill>
          <a:blip r:embed="rId6" cstate="print"/>
          <a:srcRect/>
          <a:stretch>
            <a:fillRect/>
          </a:stretch>
        </p:blipFill>
        <p:spPr bwMode="auto">
          <a:xfrm>
            <a:off x="228600" y="2590800"/>
            <a:ext cx="8683625" cy="1612900"/>
          </a:xfrm>
          <a:prstGeom prst="rect">
            <a:avLst/>
          </a:prstGeom>
          <a:noFill/>
          <a:ln w="9525">
            <a:noFill/>
            <a:miter lim="800000"/>
            <a:headEnd/>
            <a:tailEnd/>
          </a:ln>
        </p:spPr>
      </p:pic>
      <p:sp>
        <p:nvSpPr>
          <p:cNvPr id="40963" name="Slide caption"/>
          <p:cNvSpPr txBox="1">
            <a:spLocks noChangeArrowheads="1"/>
          </p:cNvSpPr>
          <p:nvPr/>
        </p:nvSpPr>
        <p:spPr bwMode="auto">
          <a:xfrm>
            <a:off x="152400" y="6096000"/>
            <a:ext cx="8763000" cy="457200"/>
          </a:xfrm>
          <a:prstGeom prst="rect">
            <a:avLst/>
          </a:prstGeom>
          <a:noFill/>
          <a:ln w="9525">
            <a:noFill/>
            <a:miter lim="800000"/>
            <a:headEnd/>
            <a:tailEnd/>
          </a:ln>
        </p:spPr>
        <p:txBody>
          <a:bodyPr>
            <a:spAutoFit/>
          </a:bodyPr>
          <a:lstStyle/>
          <a:p>
            <a:pPr algn="ctr">
              <a:spcBef>
                <a:spcPct val="50000"/>
              </a:spcBef>
            </a:pPr>
            <a:r>
              <a:rPr lang="en-US">
                <a:solidFill>
                  <a:srgbClr val="0000FF"/>
                </a:solidFill>
              </a:rPr>
              <a:t>Amino acid sequence of human protamine P1 and P2 chains</a:t>
            </a:r>
          </a:p>
        </p:txBody>
      </p:sp>
      <p:sp>
        <p:nvSpPr>
          <p:cNvPr id="40964" name="Transit"/>
          <p:cNvSpPr txBox="1">
            <a:spLocks noChangeArrowheads="1"/>
          </p:cNvSpPr>
          <p:nvPr/>
        </p:nvSpPr>
        <p:spPr bwMode="auto">
          <a:xfrm>
            <a:off x="76200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61455" name="slide_37.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0" y="0"/>
            <a:ext cx="304800" cy="304800"/>
          </a:xfrm>
          <a:prstGeom prst="rect">
            <a:avLst/>
          </a:prstGeom>
          <a:noFill/>
          <a:ln w="9525">
            <a:noFill/>
            <a:miter lim="800000"/>
            <a:headEnd/>
            <a:tailEnd/>
          </a:ln>
        </p:spPr>
      </p:pic>
      <p:sp>
        <p:nvSpPr>
          <p:cNvPr id="61457" name="Arrow1, N-terminal"/>
          <p:cNvSpPr>
            <a:spLocks noChangeShapeType="1"/>
          </p:cNvSpPr>
          <p:nvPr/>
        </p:nvSpPr>
        <p:spPr bwMode="auto">
          <a:xfrm>
            <a:off x="8686800" y="1643063"/>
            <a:ext cx="0" cy="990600"/>
          </a:xfrm>
          <a:prstGeom prst="line">
            <a:avLst/>
          </a:prstGeom>
          <a:noFill/>
          <a:ln w="38100">
            <a:solidFill>
              <a:srgbClr val="FF00FF"/>
            </a:solidFill>
            <a:round/>
            <a:headEnd/>
            <a:tailEnd type="triangle" w="med" len="med"/>
          </a:ln>
        </p:spPr>
        <p:txBody>
          <a:bodyPr/>
          <a:lstStyle/>
          <a:p>
            <a:endParaRPr lang="en-US"/>
          </a:p>
        </p:txBody>
      </p:sp>
      <p:sp>
        <p:nvSpPr>
          <p:cNvPr id="61458" name="Arrow2, N-terminal"/>
          <p:cNvSpPr>
            <a:spLocks noChangeShapeType="1"/>
          </p:cNvSpPr>
          <p:nvPr/>
        </p:nvSpPr>
        <p:spPr bwMode="auto">
          <a:xfrm flipV="1">
            <a:off x="8562975" y="4191000"/>
            <a:ext cx="0" cy="990600"/>
          </a:xfrm>
          <a:prstGeom prst="line">
            <a:avLst/>
          </a:prstGeom>
          <a:noFill/>
          <a:ln w="38100">
            <a:solidFill>
              <a:srgbClr val="FF00FF"/>
            </a:solidFill>
            <a:round/>
            <a:headEnd/>
            <a:tailEnd type="triangle" w="med" len="med"/>
          </a:ln>
        </p:spPr>
        <p:txBody>
          <a:bodyPr/>
          <a:lstStyle/>
          <a:p>
            <a:endParaRPr lang="en-US"/>
          </a:p>
        </p:txBody>
      </p:sp>
    </p:spTree>
    <p:custDataLst>
      <p:tags r:id="rId1"/>
    </p:custDataLst>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546" fill="hold"/>
                                        <p:tgtEl>
                                          <p:spTgt spid="61455"/>
                                        </p:tgtEl>
                                      </p:cBhvr>
                                    </p:cmd>
                                  </p:childTnLst>
                                </p:cTn>
                              </p:par>
                              <p:par>
                                <p:cTn id="7" presetID="2" presetClass="entr" presetSubtype="1" fill="hold" grpId="0" nodeType="withEffect">
                                  <p:stCondLst>
                                    <p:cond delay="14000"/>
                                  </p:stCondLst>
                                  <p:childTnLst>
                                    <p:set>
                                      <p:cBhvr>
                                        <p:cTn id="8" dur="1" fill="hold">
                                          <p:stCondLst>
                                            <p:cond delay="0"/>
                                          </p:stCondLst>
                                        </p:cTn>
                                        <p:tgtEl>
                                          <p:spTgt spid="61457"/>
                                        </p:tgtEl>
                                        <p:attrNameLst>
                                          <p:attrName>style.visibility</p:attrName>
                                        </p:attrNameLst>
                                      </p:cBhvr>
                                      <p:to>
                                        <p:strVal val="visible"/>
                                      </p:to>
                                    </p:set>
                                    <p:anim calcmode="lin" valueType="num">
                                      <p:cBhvr additive="base">
                                        <p:cTn id="9" dur="500" fill="hold"/>
                                        <p:tgtEl>
                                          <p:spTgt spid="61457"/>
                                        </p:tgtEl>
                                        <p:attrNameLst>
                                          <p:attrName>ppt_x</p:attrName>
                                        </p:attrNameLst>
                                      </p:cBhvr>
                                      <p:tavLst>
                                        <p:tav tm="0">
                                          <p:val>
                                            <p:strVal val="#ppt_x"/>
                                          </p:val>
                                        </p:tav>
                                        <p:tav tm="100000">
                                          <p:val>
                                            <p:strVal val="#ppt_x"/>
                                          </p:val>
                                        </p:tav>
                                      </p:tavLst>
                                    </p:anim>
                                    <p:anim calcmode="lin" valueType="num">
                                      <p:cBhvr additive="base">
                                        <p:cTn id="10" dur="500" fill="hold"/>
                                        <p:tgtEl>
                                          <p:spTgt spid="61457"/>
                                        </p:tgtEl>
                                        <p:attrNameLst>
                                          <p:attrName>ppt_y</p:attrName>
                                        </p:attrNameLst>
                                      </p:cBhvr>
                                      <p:tavLst>
                                        <p:tav tm="0">
                                          <p:val>
                                            <p:strVal val="0-#ppt_h/2"/>
                                          </p:val>
                                        </p:tav>
                                        <p:tav tm="100000">
                                          <p:val>
                                            <p:strVal val="#ppt_y"/>
                                          </p:val>
                                        </p:tav>
                                      </p:tavLst>
                                    </p:anim>
                                  </p:childTnLst>
                                </p:cTn>
                              </p:par>
                              <p:par>
                                <p:cTn id="11" presetID="2" presetClass="entr" presetSubtype="4" fill="hold" grpId="0" nodeType="withEffect">
                                  <p:stCondLst>
                                    <p:cond delay="17000"/>
                                  </p:stCondLst>
                                  <p:childTnLst>
                                    <p:set>
                                      <p:cBhvr>
                                        <p:cTn id="12" dur="1" fill="hold">
                                          <p:stCondLst>
                                            <p:cond delay="0"/>
                                          </p:stCondLst>
                                        </p:cTn>
                                        <p:tgtEl>
                                          <p:spTgt spid="61458"/>
                                        </p:tgtEl>
                                        <p:attrNameLst>
                                          <p:attrName>style.visibility</p:attrName>
                                        </p:attrNameLst>
                                      </p:cBhvr>
                                      <p:to>
                                        <p:strVal val="visible"/>
                                      </p:to>
                                    </p:set>
                                    <p:anim calcmode="lin" valueType="num">
                                      <p:cBhvr additive="base">
                                        <p:cTn id="13" dur="500" fill="hold"/>
                                        <p:tgtEl>
                                          <p:spTgt spid="61458"/>
                                        </p:tgtEl>
                                        <p:attrNameLst>
                                          <p:attrName>ppt_x</p:attrName>
                                        </p:attrNameLst>
                                      </p:cBhvr>
                                      <p:tavLst>
                                        <p:tav tm="0">
                                          <p:val>
                                            <p:strVal val="#ppt_x"/>
                                          </p:val>
                                        </p:tav>
                                        <p:tav tm="100000">
                                          <p:val>
                                            <p:strVal val="#ppt_x"/>
                                          </p:val>
                                        </p:tav>
                                      </p:tavLst>
                                    </p:anim>
                                    <p:anim calcmode="lin" valueType="num">
                                      <p:cBhvr additive="base">
                                        <p:cTn id="14" dur="500" fill="hold"/>
                                        <p:tgtEl>
                                          <p:spTgt spid="614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91463">
                <p:cTn id="15" fill="hold" display="0">
                  <p:stCondLst>
                    <p:cond delay="indefinite"/>
                  </p:stCondLst>
                  <p:endCondLst>
                    <p:cond evt="onPrev" delay="0">
                      <p:tgtEl>
                        <p:sldTgt/>
                      </p:tgtEl>
                    </p:cond>
                    <p:cond evt="onStopAudio" delay="0">
                      <p:tgtEl>
                        <p:sldTgt/>
                      </p:tgtEl>
                    </p:cond>
                  </p:endCondLst>
                </p:cTn>
                <p:tgtEl>
                  <p:spTgt spid="61455"/>
                </p:tgtEl>
              </p:cMediaNode>
            </p:audio>
          </p:childTnLst>
        </p:cTn>
      </p:par>
    </p:tnLst>
    <p:bldLst>
      <p:bldP spid="61457" grpId="0" animBg="1"/>
      <p:bldP spid="6145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C:\Program Files\Amira-3.1.1\data\nucleosome files\AAA FINAL STRUCTURE\Animations\Fig-3-Original_no-nu.jpg"/>
          <p:cNvPicPr>
            <a:picLocks noChangeAspect="1" noChangeArrowheads="1"/>
          </p:cNvPicPr>
          <p:nvPr/>
        </p:nvPicPr>
        <p:blipFill>
          <a:blip r:embed="rId6" cstate="print"/>
          <a:srcRect/>
          <a:stretch>
            <a:fillRect/>
          </a:stretch>
        </p:blipFill>
        <p:spPr bwMode="auto">
          <a:xfrm>
            <a:off x="227013" y="2586038"/>
            <a:ext cx="8683625" cy="1614487"/>
          </a:xfrm>
          <a:prstGeom prst="rect">
            <a:avLst/>
          </a:prstGeom>
          <a:noFill/>
          <a:ln w="9525">
            <a:noFill/>
            <a:miter lim="800000"/>
            <a:headEnd/>
            <a:tailEnd/>
          </a:ln>
        </p:spPr>
      </p:pic>
      <p:sp>
        <p:nvSpPr>
          <p:cNvPr id="63492" name="Line 4"/>
          <p:cNvSpPr>
            <a:spLocks noChangeShapeType="1"/>
          </p:cNvSpPr>
          <p:nvPr/>
        </p:nvSpPr>
        <p:spPr bwMode="auto">
          <a:xfrm>
            <a:off x="2252663" y="2133600"/>
            <a:ext cx="0" cy="990600"/>
          </a:xfrm>
          <a:prstGeom prst="line">
            <a:avLst/>
          </a:prstGeom>
          <a:noFill/>
          <a:ln w="38100">
            <a:solidFill>
              <a:srgbClr val="FF00FF"/>
            </a:solidFill>
            <a:round/>
            <a:headEnd/>
            <a:tailEnd type="triangle" w="med" len="med"/>
          </a:ln>
        </p:spPr>
        <p:txBody>
          <a:bodyPr/>
          <a:lstStyle/>
          <a:p>
            <a:endParaRPr lang="en-US"/>
          </a:p>
        </p:txBody>
      </p:sp>
      <p:sp>
        <p:nvSpPr>
          <p:cNvPr id="41988" name="Text Box 12"/>
          <p:cNvSpPr txBox="1">
            <a:spLocks noChangeArrowheads="1"/>
          </p:cNvSpPr>
          <p:nvPr/>
        </p:nvSpPr>
        <p:spPr bwMode="auto">
          <a:xfrm>
            <a:off x="76200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63501" name="slide_38.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grpSp>
        <p:nvGrpSpPr>
          <p:cNvPr id="2" name="Group 21"/>
          <p:cNvGrpSpPr>
            <a:grpSpLocks/>
          </p:cNvGrpSpPr>
          <p:nvPr/>
        </p:nvGrpSpPr>
        <p:grpSpPr bwMode="auto">
          <a:xfrm>
            <a:off x="747713" y="3886200"/>
            <a:ext cx="685800" cy="1524000"/>
            <a:chOff x="471" y="2448"/>
            <a:chExt cx="432" cy="960"/>
          </a:xfrm>
        </p:grpSpPr>
        <p:sp>
          <p:nvSpPr>
            <p:cNvPr id="41994" name="Line 14"/>
            <p:cNvSpPr>
              <a:spLocks noChangeShapeType="1"/>
            </p:cNvSpPr>
            <p:nvPr/>
          </p:nvSpPr>
          <p:spPr bwMode="auto">
            <a:xfrm flipV="1">
              <a:off x="672" y="2448"/>
              <a:ext cx="0" cy="576"/>
            </a:xfrm>
            <a:prstGeom prst="line">
              <a:avLst/>
            </a:prstGeom>
            <a:noFill/>
            <a:ln w="101600">
              <a:solidFill>
                <a:srgbClr val="FF00FF"/>
              </a:solidFill>
              <a:round/>
              <a:headEnd/>
              <a:tailEnd type="triangle" w="med" len="med"/>
            </a:ln>
          </p:spPr>
          <p:txBody>
            <a:bodyPr/>
            <a:lstStyle/>
            <a:p>
              <a:endParaRPr lang="en-US"/>
            </a:p>
          </p:txBody>
        </p:sp>
        <p:sp>
          <p:nvSpPr>
            <p:cNvPr id="41995" name="Text Box 16"/>
            <p:cNvSpPr txBox="1">
              <a:spLocks noChangeArrowheads="1"/>
            </p:cNvSpPr>
            <p:nvPr/>
          </p:nvSpPr>
          <p:spPr bwMode="auto">
            <a:xfrm>
              <a:off x="471" y="2966"/>
              <a:ext cx="432" cy="442"/>
            </a:xfrm>
            <a:prstGeom prst="rect">
              <a:avLst/>
            </a:prstGeom>
            <a:noFill/>
            <a:ln w="9525">
              <a:noFill/>
              <a:miter lim="800000"/>
              <a:headEnd/>
              <a:tailEnd/>
            </a:ln>
          </p:spPr>
          <p:txBody>
            <a:bodyPr>
              <a:spAutoFit/>
            </a:bodyPr>
            <a:lstStyle/>
            <a:p>
              <a:pPr algn="ctr">
                <a:spcBef>
                  <a:spcPct val="50000"/>
                </a:spcBef>
              </a:pPr>
              <a:r>
                <a:rPr lang="en-US" sz="4000">
                  <a:solidFill>
                    <a:srgbClr val="FF00FF"/>
                  </a:solidFill>
                </a:rPr>
                <a:t>N</a:t>
              </a:r>
            </a:p>
          </p:txBody>
        </p:sp>
      </p:grpSp>
      <p:grpSp>
        <p:nvGrpSpPr>
          <p:cNvPr id="3" name="Group 20"/>
          <p:cNvGrpSpPr>
            <a:grpSpLocks/>
          </p:cNvGrpSpPr>
          <p:nvPr/>
        </p:nvGrpSpPr>
        <p:grpSpPr bwMode="auto">
          <a:xfrm>
            <a:off x="8458200" y="3886200"/>
            <a:ext cx="685800" cy="1524000"/>
            <a:chOff x="5328" y="2640"/>
            <a:chExt cx="432" cy="960"/>
          </a:xfrm>
        </p:grpSpPr>
        <p:sp>
          <p:nvSpPr>
            <p:cNvPr id="41992" name="Line 18"/>
            <p:cNvSpPr>
              <a:spLocks noChangeShapeType="1"/>
            </p:cNvSpPr>
            <p:nvPr/>
          </p:nvSpPr>
          <p:spPr bwMode="auto">
            <a:xfrm flipV="1">
              <a:off x="5529" y="2640"/>
              <a:ext cx="0" cy="576"/>
            </a:xfrm>
            <a:prstGeom prst="line">
              <a:avLst/>
            </a:prstGeom>
            <a:noFill/>
            <a:ln w="101600">
              <a:solidFill>
                <a:srgbClr val="FF00FF"/>
              </a:solidFill>
              <a:round/>
              <a:headEnd/>
              <a:tailEnd type="triangle" w="med" len="med"/>
            </a:ln>
          </p:spPr>
          <p:txBody>
            <a:bodyPr/>
            <a:lstStyle/>
            <a:p>
              <a:endParaRPr lang="en-US"/>
            </a:p>
          </p:txBody>
        </p:sp>
        <p:sp>
          <p:nvSpPr>
            <p:cNvPr id="41993" name="Text Box 19"/>
            <p:cNvSpPr txBox="1">
              <a:spLocks noChangeArrowheads="1"/>
            </p:cNvSpPr>
            <p:nvPr/>
          </p:nvSpPr>
          <p:spPr bwMode="auto">
            <a:xfrm>
              <a:off x="5328" y="3158"/>
              <a:ext cx="432" cy="442"/>
            </a:xfrm>
            <a:prstGeom prst="rect">
              <a:avLst/>
            </a:prstGeom>
            <a:noFill/>
            <a:ln w="9525">
              <a:noFill/>
              <a:miter lim="800000"/>
              <a:headEnd/>
              <a:tailEnd/>
            </a:ln>
          </p:spPr>
          <p:txBody>
            <a:bodyPr>
              <a:spAutoFit/>
            </a:bodyPr>
            <a:lstStyle/>
            <a:p>
              <a:pPr algn="ctr">
                <a:spcBef>
                  <a:spcPct val="50000"/>
                </a:spcBef>
              </a:pPr>
              <a:r>
                <a:rPr lang="en-US" sz="4000">
                  <a:solidFill>
                    <a:srgbClr val="FF00FF"/>
                  </a:solidFill>
                </a:rPr>
                <a:t>C</a:t>
              </a:r>
            </a:p>
          </p:txBody>
        </p:sp>
      </p:grpSp>
    </p:spTree>
    <p:custDataLst>
      <p:tags r:id="rId1"/>
    </p:custDataLst>
  </p:cSld>
  <p:clrMapOvr>
    <a:masterClrMapping/>
  </p:clrMapOvr>
  <p:transition advClick="0" advTm="3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3501"/>
                                        </p:tgtEl>
                                      </p:cBhvr>
                                    </p:cmd>
                                  </p:childTnLst>
                                </p:cTn>
                              </p:par>
                              <p:par>
                                <p:cTn id="7" presetID="2" presetClass="entr" presetSubtype="4" fill="hold" nodeType="withEffect">
                                  <p:stCondLst>
                                    <p:cond delay="800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2000" fill="hold"/>
                                        <p:tgtEl>
                                          <p:spTgt spid="2"/>
                                        </p:tgtEl>
                                        <p:attrNameLst>
                                          <p:attrName>ppt_x</p:attrName>
                                        </p:attrNameLst>
                                      </p:cBhvr>
                                      <p:tavLst>
                                        <p:tav tm="0">
                                          <p:val>
                                            <p:strVal val="#ppt_x"/>
                                          </p:val>
                                        </p:tav>
                                        <p:tav tm="100000">
                                          <p:val>
                                            <p:strVal val="#ppt_x"/>
                                          </p:val>
                                        </p:tav>
                                      </p:tavLst>
                                    </p:anim>
                                    <p:anim calcmode="lin" valueType="num">
                                      <p:cBhvr additive="base">
                                        <p:cTn id="10" dur="2000" fill="hold"/>
                                        <p:tgtEl>
                                          <p:spTgt spid="2"/>
                                        </p:tgtEl>
                                        <p:attrNameLst>
                                          <p:attrName>ppt_y</p:attrName>
                                        </p:attrNameLst>
                                      </p:cBhvr>
                                      <p:tavLst>
                                        <p:tav tm="0">
                                          <p:val>
                                            <p:strVal val="1+#ppt_h/2"/>
                                          </p:val>
                                        </p:tav>
                                        <p:tav tm="100000">
                                          <p:val>
                                            <p:strVal val="#ppt_y"/>
                                          </p:val>
                                        </p:tav>
                                      </p:tavLst>
                                    </p:anim>
                                  </p:childTnLst>
                                  <p:subTnLst>
                                    <p:set>
                                      <p:cBhvr override="childStyle">
                                        <p:cTn dur="1" fill="hold" display="0" masterRel="sameClick" afterEffect="1">
                                          <p:stCondLst>
                                            <p:cond evt="end" delay="0">
                                              <p:tn val="7"/>
                                            </p:cond>
                                          </p:stCondLst>
                                        </p:cTn>
                                        <p:tgtEl>
                                          <p:spTgt spid="2"/>
                                        </p:tgtEl>
                                        <p:attrNameLst>
                                          <p:attrName>style.visibility</p:attrName>
                                        </p:attrNameLst>
                                      </p:cBhvr>
                                      <p:to>
                                        <p:strVal val="hidden"/>
                                      </p:to>
                                    </p:set>
                                  </p:subTnLst>
                                </p:cTn>
                              </p:par>
                            </p:childTnLst>
                          </p:cTn>
                        </p:par>
                        <p:par>
                          <p:cTn id="11" fill="hold">
                            <p:stCondLst>
                              <p:cond delay="10000"/>
                            </p:stCondLst>
                            <p:childTnLst>
                              <p:par>
                                <p:cTn id="12" presetID="2" presetClass="entr" presetSubtype="4"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2000" fill="hold"/>
                                        <p:tgtEl>
                                          <p:spTgt spid="3"/>
                                        </p:tgtEl>
                                        <p:attrNameLst>
                                          <p:attrName>ppt_x</p:attrName>
                                        </p:attrNameLst>
                                      </p:cBhvr>
                                      <p:tavLst>
                                        <p:tav tm="0">
                                          <p:val>
                                            <p:strVal val="#ppt_x"/>
                                          </p:val>
                                        </p:tav>
                                        <p:tav tm="100000">
                                          <p:val>
                                            <p:strVal val="#ppt_x"/>
                                          </p:val>
                                        </p:tav>
                                      </p:tavLst>
                                    </p:anim>
                                    <p:anim calcmode="lin" valueType="num">
                                      <p:cBhvr additive="base">
                                        <p:cTn id="15" dur="2000" fill="hold"/>
                                        <p:tgtEl>
                                          <p:spTgt spid="3"/>
                                        </p:tgtEl>
                                        <p:attrNameLst>
                                          <p:attrName>ppt_y</p:attrName>
                                        </p:attrNameLst>
                                      </p:cBhvr>
                                      <p:tavLst>
                                        <p:tav tm="0">
                                          <p:val>
                                            <p:strVal val="1+#ppt_h/2"/>
                                          </p:val>
                                        </p:tav>
                                        <p:tav tm="100000">
                                          <p:val>
                                            <p:strVal val="#ppt_y"/>
                                          </p:val>
                                        </p:tav>
                                      </p:tavLst>
                                    </p:anim>
                                  </p:childTnLst>
                                  <p:subTnLst>
                                    <p:set>
                                      <p:cBhvr override="childStyle">
                                        <p:cTn dur="1" fill="hold" display="0" masterRel="sameClick" afterEffect="1">
                                          <p:stCondLst>
                                            <p:cond evt="end" delay="0">
                                              <p:tn val="12"/>
                                            </p:cond>
                                          </p:stCondLst>
                                        </p:cTn>
                                        <p:tgtEl>
                                          <p:spTgt spid="3"/>
                                        </p:tgtEl>
                                        <p:attrNameLst>
                                          <p:attrName>style.visibility</p:attrName>
                                        </p:attrNameLst>
                                      </p:cBhvr>
                                      <p:to>
                                        <p:strVal val="hidden"/>
                                      </p:to>
                                    </p:set>
                                  </p:subTnLst>
                                </p:cTn>
                              </p:par>
                            </p:childTnLst>
                          </p:cTn>
                        </p:par>
                        <p:par>
                          <p:cTn id="16" fill="hold">
                            <p:stCondLst>
                              <p:cond delay="12000"/>
                            </p:stCondLst>
                            <p:childTnLst>
                              <p:par>
                                <p:cTn id="17" presetID="2" presetClass="entr" presetSubtype="1" fill="hold" grpId="0" nodeType="afterEffect">
                                  <p:stCondLst>
                                    <p:cond delay="13000"/>
                                  </p:stCondLst>
                                  <p:childTnLst>
                                    <p:set>
                                      <p:cBhvr>
                                        <p:cTn id="18" dur="1" fill="hold">
                                          <p:stCondLst>
                                            <p:cond delay="0"/>
                                          </p:stCondLst>
                                        </p:cTn>
                                        <p:tgtEl>
                                          <p:spTgt spid="63492"/>
                                        </p:tgtEl>
                                        <p:attrNameLst>
                                          <p:attrName>style.visibility</p:attrName>
                                        </p:attrNameLst>
                                      </p:cBhvr>
                                      <p:to>
                                        <p:strVal val="visible"/>
                                      </p:to>
                                    </p:set>
                                    <p:anim calcmode="lin" valueType="num">
                                      <p:cBhvr additive="base">
                                        <p:cTn id="19" dur="500" fill="hold"/>
                                        <p:tgtEl>
                                          <p:spTgt spid="63492"/>
                                        </p:tgtEl>
                                        <p:attrNameLst>
                                          <p:attrName>ppt_x</p:attrName>
                                        </p:attrNameLst>
                                      </p:cBhvr>
                                      <p:tavLst>
                                        <p:tav tm="0">
                                          <p:val>
                                            <p:strVal val="#ppt_x"/>
                                          </p:val>
                                        </p:tav>
                                        <p:tav tm="100000">
                                          <p:val>
                                            <p:strVal val="#ppt_x"/>
                                          </p:val>
                                        </p:tav>
                                      </p:tavLst>
                                    </p:anim>
                                    <p:anim calcmode="lin" valueType="num">
                                      <p:cBhvr additive="base">
                                        <p:cTn id="20" dur="500" fill="hold"/>
                                        <p:tgtEl>
                                          <p:spTgt spid="6349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7805">
                <p:cTn id="21" fill="hold" display="0">
                  <p:stCondLst>
                    <p:cond delay="indefinite"/>
                  </p:stCondLst>
                  <p:endCondLst>
                    <p:cond evt="onPrev" delay="0">
                      <p:tgtEl>
                        <p:sldTgt/>
                      </p:tgtEl>
                    </p:cond>
                    <p:cond evt="onStopAudio" delay="0">
                      <p:tgtEl>
                        <p:sldTgt/>
                      </p:tgtEl>
                    </p:cond>
                  </p:endCondLst>
                </p:cTn>
                <p:tgtEl>
                  <p:spTgt spid="63501"/>
                </p:tgtEl>
              </p:cMediaNode>
            </p:audio>
          </p:childTnLst>
        </p:cTn>
      </p:par>
    </p:tnLst>
    <p:bldLst>
      <p:bldP spid="6349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1026" descr="C:\Program Files\Amira-3.1.1\data\nucleosome files\AAA FINAL STRUCTURE\Animations\Fig-3-Original_no-nu.jpg"/>
          <p:cNvPicPr>
            <a:picLocks noChangeAspect="1" noChangeArrowheads="1"/>
          </p:cNvPicPr>
          <p:nvPr/>
        </p:nvPicPr>
        <p:blipFill>
          <a:blip r:embed="rId6" cstate="print"/>
          <a:srcRect/>
          <a:stretch>
            <a:fillRect/>
          </a:stretch>
        </p:blipFill>
        <p:spPr bwMode="auto">
          <a:xfrm>
            <a:off x="227013" y="2586038"/>
            <a:ext cx="8683625" cy="1614487"/>
          </a:xfrm>
          <a:prstGeom prst="rect">
            <a:avLst/>
          </a:prstGeom>
          <a:noFill/>
          <a:ln w="9525">
            <a:noFill/>
            <a:miter lim="800000"/>
            <a:headEnd/>
            <a:tailEnd/>
          </a:ln>
        </p:spPr>
      </p:pic>
      <p:sp>
        <p:nvSpPr>
          <p:cNvPr id="150540" name="Line 1036"/>
          <p:cNvSpPr>
            <a:spLocks noChangeShapeType="1"/>
          </p:cNvSpPr>
          <p:nvPr/>
        </p:nvSpPr>
        <p:spPr bwMode="auto">
          <a:xfrm flipV="1">
            <a:off x="5353050" y="3724275"/>
            <a:ext cx="0" cy="1066800"/>
          </a:xfrm>
          <a:prstGeom prst="line">
            <a:avLst/>
          </a:prstGeom>
          <a:noFill/>
          <a:ln w="38100">
            <a:solidFill>
              <a:srgbClr val="FF00FF"/>
            </a:solidFill>
            <a:round/>
            <a:headEnd/>
            <a:tailEnd type="triangle" w="med" len="med"/>
          </a:ln>
        </p:spPr>
        <p:txBody>
          <a:bodyPr/>
          <a:lstStyle/>
          <a:p>
            <a:endParaRPr lang="en-US"/>
          </a:p>
        </p:txBody>
      </p:sp>
      <p:sp>
        <p:nvSpPr>
          <p:cNvPr id="150542" name="Line 1038"/>
          <p:cNvSpPr>
            <a:spLocks noChangeShapeType="1"/>
          </p:cNvSpPr>
          <p:nvPr/>
        </p:nvSpPr>
        <p:spPr bwMode="auto">
          <a:xfrm>
            <a:off x="8672513" y="2133600"/>
            <a:ext cx="0" cy="990600"/>
          </a:xfrm>
          <a:prstGeom prst="line">
            <a:avLst/>
          </a:prstGeom>
          <a:noFill/>
          <a:ln w="38100">
            <a:solidFill>
              <a:srgbClr val="FF00FF"/>
            </a:solidFill>
            <a:round/>
            <a:headEnd/>
            <a:tailEnd type="triangle" w="med" len="med"/>
          </a:ln>
        </p:spPr>
        <p:txBody>
          <a:bodyPr/>
          <a:lstStyle/>
          <a:p>
            <a:endParaRPr lang="en-US"/>
          </a:p>
        </p:txBody>
      </p:sp>
      <p:sp>
        <p:nvSpPr>
          <p:cNvPr id="43013" name="Text Box 1039"/>
          <p:cNvSpPr txBox="1">
            <a:spLocks noChangeArrowheads="1"/>
          </p:cNvSpPr>
          <p:nvPr/>
        </p:nvSpPr>
        <p:spPr bwMode="auto">
          <a:xfrm>
            <a:off x="76200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150544" name="slide_39.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1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0544"/>
                                        </p:tgtEl>
                                      </p:cBhvr>
                                    </p:cmd>
                                  </p:childTnLst>
                                </p:cTn>
                              </p:par>
                              <p:par>
                                <p:cTn id="7" presetID="2" presetClass="entr" presetSubtype="4" fill="hold" grpId="0" nodeType="withEffect">
                                  <p:stCondLst>
                                    <p:cond delay="3000"/>
                                  </p:stCondLst>
                                  <p:childTnLst>
                                    <p:set>
                                      <p:cBhvr>
                                        <p:cTn id="8" dur="1" fill="hold">
                                          <p:stCondLst>
                                            <p:cond delay="0"/>
                                          </p:stCondLst>
                                        </p:cTn>
                                        <p:tgtEl>
                                          <p:spTgt spid="150540"/>
                                        </p:tgtEl>
                                        <p:attrNameLst>
                                          <p:attrName>style.visibility</p:attrName>
                                        </p:attrNameLst>
                                      </p:cBhvr>
                                      <p:to>
                                        <p:strVal val="visible"/>
                                      </p:to>
                                    </p:set>
                                    <p:anim calcmode="lin" valueType="num">
                                      <p:cBhvr additive="base">
                                        <p:cTn id="9" dur="500" fill="hold"/>
                                        <p:tgtEl>
                                          <p:spTgt spid="150540"/>
                                        </p:tgtEl>
                                        <p:attrNameLst>
                                          <p:attrName>ppt_x</p:attrName>
                                        </p:attrNameLst>
                                      </p:cBhvr>
                                      <p:tavLst>
                                        <p:tav tm="0">
                                          <p:val>
                                            <p:strVal val="#ppt_x"/>
                                          </p:val>
                                        </p:tav>
                                        <p:tav tm="100000">
                                          <p:val>
                                            <p:strVal val="#ppt_x"/>
                                          </p:val>
                                        </p:tav>
                                      </p:tavLst>
                                    </p:anim>
                                    <p:anim calcmode="lin" valueType="num">
                                      <p:cBhvr additive="base">
                                        <p:cTn id="10" dur="500" fill="hold"/>
                                        <p:tgtEl>
                                          <p:spTgt spid="150540"/>
                                        </p:tgtEl>
                                        <p:attrNameLst>
                                          <p:attrName>ppt_y</p:attrName>
                                        </p:attrNameLst>
                                      </p:cBhvr>
                                      <p:tavLst>
                                        <p:tav tm="0">
                                          <p:val>
                                            <p:strVal val="1+#ppt_h/2"/>
                                          </p:val>
                                        </p:tav>
                                        <p:tav tm="100000">
                                          <p:val>
                                            <p:strVal val="#ppt_y"/>
                                          </p:val>
                                        </p:tav>
                                      </p:tavLst>
                                    </p:anim>
                                  </p:childTnLst>
                                </p:cTn>
                              </p:par>
                            </p:childTnLst>
                          </p:cTn>
                        </p:par>
                        <p:par>
                          <p:cTn id="11" fill="hold">
                            <p:stCondLst>
                              <p:cond delay="3500"/>
                            </p:stCondLst>
                            <p:childTnLst>
                              <p:par>
                                <p:cTn id="12" presetID="2" presetClass="entr" presetSubtype="1" fill="hold" grpId="0" nodeType="afterEffect">
                                  <p:stCondLst>
                                    <p:cond delay="3000"/>
                                  </p:stCondLst>
                                  <p:childTnLst>
                                    <p:set>
                                      <p:cBhvr>
                                        <p:cTn id="13" dur="1" fill="hold">
                                          <p:stCondLst>
                                            <p:cond delay="0"/>
                                          </p:stCondLst>
                                        </p:cTn>
                                        <p:tgtEl>
                                          <p:spTgt spid="150542"/>
                                        </p:tgtEl>
                                        <p:attrNameLst>
                                          <p:attrName>style.visibility</p:attrName>
                                        </p:attrNameLst>
                                      </p:cBhvr>
                                      <p:to>
                                        <p:strVal val="visible"/>
                                      </p:to>
                                    </p:set>
                                    <p:anim calcmode="lin" valueType="num">
                                      <p:cBhvr additive="base">
                                        <p:cTn id="14" dur="500" fill="hold"/>
                                        <p:tgtEl>
                                          <p:spTgt spid="150542"/>
                                        </p:tgtEl>
                                        <p:attrNameLst>
                                          <p:attrName>ppt_x</p:attrName>
                                        </p:attrNameLst>
                                      </p:cBhvr>
                                      <p:tavLst>
                                        <p:tav tm="0">
                                          <p:val>
                                            <p:strVal val="#ppt_x"/>
                                          </p:val>
                                        </p:tav>
                                        <p:tav tm="100000">
                                          <p:val>
                                            <p:strVal val="#ppt_x"/>
                                          </p:val>
                                        </p:tav>
                                      </p:tavLst>
                                    </p:anim>
                                    <p:anim calcmode="lin" valueType="num">
                                      <p:cBhvr additive="base">
                                        <p:cTn id="15" dur="500" fill="hold"/>
                                        <p:tgtEl>
                                          <p:spTgt spid="15054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6585">
                <p:cTn id="16" fill="hold" display="0">
                  <p:stCondLst>
                    <p:cond delay="indefinite"/>
                  </p:stCondLst>
                  <p:endCondLst>
                    <p:cond evt="onPrev" delay="0">
                      <p:tgtEl>
                        <p:sldTgt/>
                      </p:tgtEl>
                    </p:cond>
                    <p:cond evt="onStopAudio" delay="0">
                      <p:tgtEl>
                        <p:sldTgt/>
                      </p:tgtEl>
                    </p:cond>
                  </p:endCondLst>
                </p:cTn>
                <p:tgtEl>
                  <p:spTgt spid="150544"/>
                </p:tgtEl>
              </p:cMediaNode>
            </p:audio>
          </p:childTnLst>
        </p:cTn>
      </p:par>
    </p:tnLst>
    <p:bldLst>
      <p:bldP spid="150540" grpId="0" animBg="1"/>
      <p:bldP spid="15054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050"/>
          <p:cNvSpPr>
            <a:spLocks noChangeArrowheads="1"/>
          </p:cNvSpPr>
          <p:nvPr/>
        </p:nvSpPr>
        <p:spPr bwMode="auto">
          <a:xfrm>
            <a:off x="1143000" y="1143000"/>
            <a:ext cx="6934200" cy="5584825"/>
          </a:xfrm>
          <a:prstGeom prst="rect">
            <a:avLst/>
          </a:prstGeom>
          <a:noFill/>
          <a:ln w="9525">
            <a:noFill/>
            <a:miter lim="800000"/>
            <a:headEnd/>
            <a:tailEnd/>
          </a:ln>
        </p:spPr>
        <p:txBody>
          <a:bodyPr>
            <a:spAutoFit/>
          </a:bodyPr>
          <a:lstStyle/>
          <a:p>
            <a:pPr>
              <a:tabLst>
                <a:tab pos="4686300" algn="l"/>
              </a:tabLst>
            </a:pPr>
            <a:r>
              <a:rPr lang="en-US" sz="1800">
                <a:sym typeface="Wingdings" pitchFamily="2" charset="2"/>
                <a:hlinkClick r:id="rId4" action="ppaction://hlinksldjump"/>
              </a:rPr>
              <a:t>Histone Structure</a:t>
            </a:r>
            <a:endParaRPr lang="en-US" sz="1800">
              <a:sym typeface="Wingdings" pitchFamily="2" charset="2"/>
            </a:endParaRPr>
          </a:p>
          <a:p>
            <a:pPr>
              <a:tabLst>
                <a:tab pos="4686300" algn="l"/>
              </a:tabLst>
            </a:pPr>
            <a:r>
              <a:rPr lang="en-US" sz="1800">
                <a:solidFill>
                  <a:schemeClr val="tx2"/>
                </a:solidFill>
                <a:hlinkClick r:id="rId5" action="ppaction://hlinksldjump"/>
              </a:rPr>
              <a:t>Published Structures (or lack thereof) for Human Protamine</a:t>
            </a:r>
            <a:endParaRPr lang="en-US" sz="1800">
              <a:solidFill>
                <a:schemeClr val="tx2"/>
              </a:solidFill>
            </a:endParaRPr>
          </a:p>
          <a:p>
            <a:pPr>
              <a:tabLst>
                <a:tab pos="4686300" algn="l"/>
              </a:tabLst>
            </a:pPr>
            <a:r>
              <a:rPr lang="en-US" sz="1800">
                <a:solidFill>
                  <a:schemeClr val="tx2"/>
                </a:solidFill>
                <a:hlinkClick r:id="rId6" action="ppaction://hlinksldjump"/>
              </a:rPr>
              <a:t>Analysis of Protamine P1-P2 amino acid sequences</a:t>
            </a:r>
            <a:endParaRPr lang="en-US" sz="1800">
              <a:solidFill>
                <a:schemeClr val="tx2"/>
              </a:solidFill>
            </a:endParaRPr>
          </a:p>
          <a:p>
            <a:pPr>
              <a:tabLst>
                <a:tab pos="4686300" algn="l"/>
              </a:tabLst>
            </a:pPr>
            <a:r>
              <a:rPr lang="en-US" sz="1800">
                <a:solidFill>
                  <a:schemeClr val="tx2"/>
                </a:solidFill>
                <a:hlinkClick r:id="rId7" action="ppaction://hlinksldjump"/>
              </a:rPr>
              <a:t>Protamine Structure:  Globular?  </a:t>
            </a:r>
            <a:r>
              <a:rPr lang="en-US" sz="1800">
                <a:solidFill>
                  <a:schemeClr val="tx2"/>
                </a:solidFill>
                <a:sym typeface="Symbol" pitchFamily="18" charset="2"/>
                <a:hlinkClick r:id="rId7" action="ppaction://hlinksldjump"/>
              </a:rPr>
              <a:t>-helix?  </a:t>
            </a:r>
            <a:r>
              <a:rPr lang="en-US" sz="1800">
                <a:solidFill>
                  <a:schemeClr val="tx2"/>
                </a:solidFill>
                <a:hlinkClick r:id="rId7" action="ppaction://hlinksldjump"/>
              </a:rPr>
              <a:t>-sheet?</a:t>
            </a:r>
            <a:endParaRPr lang="en-US" sz="1800">
              <a:solidFill>
                <a:schemeClr val="tx2"/>
              </a:solidFill>
            </a:endParaRPr>
          </a:p>
          <a:p>
            <a:pPr>
              <a:tabLst>
                <a:tab pos="4686300" algn="l"/>
              </a:tabLst>
            </a:pPr>
            <a:r>
              <a:rPr lang="en-US" sz="1800">
                <a:hlinkClick r:id="rId8" action="ppaction://hlinksldjump"/>
              </a:rPr>
              <a:t>You cannot …simply wrap Protamine around DNA</a:t>
            </a:r>
            <a:endParaRPr lang="en-US" sz="1800"/>
          </a:p>
          <a:p>
            <a:pPr>
              <a:tabLst>
                <a:tab pos="4686300" algn="l"/>
              </a:tabLst>
            </a:pPr>
            <a:r>
              <a:rPr lang="en-US" sz="1800">
                <a:solidFill>
                  <a:schemeClr val="tx2"/>
                </a:solidFill>
                <a:sym typeface="Symbol" pitchFamily="18" charset="2"/>
                <a:hlinkClick r:id="rId9" action="ppaction://hlinksldjump"/>
              </a:rPr>
              <a:t>-sheet:  The only remaining standard protein structure</a:t>
            </a:r>
            <a:endParaRPr lang="en-US" sz="1800">
              <a:solidFill>
                <a:schemeClr val="tx2"/>
              </a:solidFill>
              <a:sym typeface="Symbol" pitchFamily="18" charset="2"/>
            </a:endParaRPr>
          </a:p>
          <a:p>
            <a:pPr>
              <a:tabLst>
                <a:tab pos="4686300" algn="l"/>
              </a:tabLst>
            </a:pPr>
            <a:r>
              <a:rPr lang="en-US" sz="1800">
                <a:solidFill>
                  <a:schemeClr val="tx2"/>
                </a:solidFill>
                <a:hlinkClick r:id="rId10" action="ppaction://hlinksldjump"/>
              </a:rPr>
              <a:t>P1-P2 Orientation:  Parallel or anti-parallel?</a:t>
            </a:r>
            <a:endParaRPr lang="en-US" sz="1800">
              <a:solidFill>
                <a:schemeClr val="tx2"/>
              </a:solidFill>
            </a:endParaRPr>
          </a:p>
          <a:p>
            <a:pPr>
              <a:tabLst>
                <a:tab pos="4686300" algn="l"/>
              </a:tabLst>
            </a:pPr>
            <a:r>
              <a:rPr lang="en-US" sz="1800">
                <a:solidFill>
                  <a:schemeClr val="tx2"/>
                </a:solidFill>
                <a:hlinkClick r:id="rId11" action="ppaction://hlinksldjump"/>
              </a:rPr>
              <a:t>Basic Features of Protamine-DNA Complex</a:t>
            </a:r>
            <a:endParaRPr lang="en-US" sz="1800">
              <a:solidFill>
                <a:schemeClr val="tx2"/>
              </a:solidFill>
            </a:endParaRPr>
          </a:p>
          <a:p>
            <a:pPr>
              <a:tabLst>
                <a:tab pos="4686300" algn="l"/>
              </a:tabLst>
            </a:pPr>
            <a:r>
              <a:rPr lang="en-US" sz="1800">
                <a:solidFill>
                  <a:schemeClr val="tx2"/>
                </a:solidFill>
                <a:hlinkClick r:id="rId12" action="ppaction://hlinksldjump"/>
              </a:rPr>
              <a:t>Deducing the structure …from the known dimensions of the</a:t>
            </a:r>
            <a:br>
              <a:rPr lang="en-US" sz="1800">
                <a:solidFill>
                  <a:schemeClr val="tx2"/>
                </a:solidFill>
                <a:hlinkClick r:id="rId12" action="ppaction://hlinksldjump"/>
              </a:rPr>
            </a:br>
            <a:r>
              <a:rPr lang="en-US" sz="1800">
                <a:solidFill>
                  <a:schemeClr val="tx2"/>
                </a:solidFill>
                <a:hlinkClick r:id="rId12" action="ppaction://hlinksldjump"/>
              </a:rPr>
              <a:t>     “classic” double-helix, and of the </a:t>
            </a:r>
            <a:r>
              <a:rPr lang="en-US" sz="1800">
                <a:solidFill>
                  <a:schemeClr val="tx2"/>
                </a:solidFill>
                <a:sym typeface="Symbol" pitchFamily="18" charset="2"/>
                <a:hlinkClick r:id="rId12" action="ppaction://hlinksldjump"/>
              </a:rPr>
              <a:t>-sheet</a:t>
            </a:r>
            <a:endParaRPr lang="en-US" sz="1800">
              <a:solidFill>
                <a:schemeClr val="tx2"/>
              </a:solidFill>
              <a:sym typeface="Symbol" pitchFamily="18" charset="2"/>
            </a:endParaRPr>
          </a:p>
          <a:p>
            <a:pPr>
              <a:tabLst>
                <a:tab pos="4686300" algn="l"/>
              </a:tabLst>
            </a:pPr>
            <a:r>
              <a:rPr lang="en-US" sz="1800">
                <a:solidFill>
                  <a:schemeClr val="tx2"/>
                </a:solidFill>
                <a:hlinkClick r:id="rId13" action="ppaction://hlinksldjump"/>
              </a:rPr>
              <a:t>Structure of DNA according to Tai Te Wu</a:t>
            </a:r>
            <a:endParaRPr lang="en-US" sz="1800">
              <a:solidFill>
                <a:schemeClr val="tx2"/>
              </a:solidFill>
            </a:endParaRPr>
          </a:p>
          <a:p>
            <a:pPr>
              <a:tabLst>
                <a:tab pos="4686300" algn="l"/>
              </a:tabLst>
            </a:pPr>
            <a:r>
              <a:rPr lang="en-US" sz="1800">
                <a:solidFill>
                  <a:schemeClr val="tx2"/>
                </a:solidFill>
                <a:hlinkClick r:id="rId14" action="ppaction://hlinksldjump"/>
              </a:rPr>
              <a:t>Gehring Tetramer – a 4-stranded, intercalated DNA structure</a:t>
            </a:r>
            <a:endParaRPr lang="en-US" sz="1800">
              <a:solidFill>
                <a:schemeClr val="tx2"/>
              </a:solidFill>
            </a:endParaRPr>
          </a:p>
          <a:p>
            <a:pPr>
              <a:tabLst>
                <a:tab pos="4686300" algn="l"/>
              </a:tabLst>
            </a:pPr>
            <a:r>
              <a:rPr lang="en-US" sz="1800">
                <a:solidFill>
                  <a:schemeClr val="tx2"/>
                </a:solidFill>
                <a:hlinkClick r:id="rId15" action="ppaction://hlinksldjump"/>
              </a:rPr>
              <a:t>Wu structure, as applied to Protamine-DNA complex</a:t>
            </a:r>
            <a:endParaRPr lang="en-US" sz="1800">
              <a:solidFill>
                <a:schemeClr val="tx2"/>
              </a:solidFill>
            </a:endParaRPr>
          </a:p>
          <a:p>
            <a:pPr>
              <a:tabLst>
                <a:tab pos="4686300" algn="l"/>
              </a:tabLst>
            </a:pPr>
            <a:r>
              <a:rPr lang="en-US" sz="1800">
                <a:solidFill>
                  <a:schemeClr val="tx2"/>
                </a:solidFill>
                <a:hlinkClick r:id="rId16" action="ppaction://hlinksldjump"/>
              </a:rPr>
              <a:t>DNA specifications (bond lengths, bond angles, dihedral angles)</a:t>
            </a:r>
            <a:endParaRPr lang="en-US" sz="1800">
              <a:solidFill>
                <a:schemeClr val="tx2"/>
              </a:solidFill>
            </a:endParaRPr>
          </a:p>
          <a:p>
            <a:pPr>
              <a:tabLst>
                <a:tab pos="4686300" algn="l"/>
              </a:tabLst>
            </a:pPr>
            <a:r>
              <a:rPr lang="en-US" sz="1800">
                <a:solidFill>
                  <a:schemeClr val="tx2"/>
                </a:solidFill>
                <a:hlinkClick r:id="rId17" action="ppaction://hlinksldjump"/>
              </a:rPr>
              <a:t>Protein specifications (bond lengths, bond angles, dihedral angles)</a:t>
            </a:r>
            <a:endParaRPr lang="en-US" sz="1800">
              <a:solidFill>
                <a:schemeClr val="tx2"/>
              </a:solidFill>
            </a:endParaRPr>
          </a:p>
          <a:p>
            <a:pPr>
              <a:tabLst>
                <a:tab pos="4686300" algn="l"/>
              </a:tabLst>
            </a:pPr>
            <a:r>
              <a:rPr lang="en-US" sz="1800">
                <a:solidFill>
                  <a:schemeClr val="tx2"/>
                </a:solidFill>
                <a:hlinkClick r:id="rId18" action="ppaction://hlinksldjump"/>
              </a:rPr>
              <a:t>Complete Structure (longitudinal view; base-pair intercalation)</a:t>
            </a:r>
            <a:endParaRPr lang="en-US" sz="1800">
              <a:solidFill>
                <a:schemeClr val="tx2"/>
              </a:solidFill>
            </a:endParaRPr>
          </a:p>
          <a:p>
            <a:pPr>
              <a:tabLst>
                <a:tab pos="4686300" algn="l"/>
              </a:tabLst>
            </a:pPr>
            <a:r>
              <a:rPr lang="en-US" sz="1800">
                <a:solidFill>
                  <a:schemeClr val="tx2"/>
                </a:solidFill>
                <a:hlinkClick r:id="rId19" action="ppaction://hlinksldjump"/>
              </a:rPr>
              <a:t>Complete Structure (axial view; square arrays of ionic bonds)</a:t>
            </a:r>
            <a:endParaRPr lang="en-US" sz="1800">
              <a:solidFill>
                <a:schemeClr val="tx2"/>
              </a:solidFill>
            </a:endParaRPr>
          </a:p>
          <a:p>
            <a:pPr>
              <a:tabLst>
                <a:tab pos="4686300" algn="l"/>
              </a:tabLst>
            </a:pPr>
            <a:r>
              <a:rPr lang="en-US" sz="1800">
                <a:solidFill>
                  <a:schemeClr val="tx2"/>
                </a:solidFill>
                <a:hlinkClick r:id="rId20" action="ppaction://hlinksldjump"/>
              </a:rPr>
              <a:t>Calculation of volume of total Protamine-DNA in sperm head</a:t>
            </a:r>
            <a:endParaRPr lang="en-US" sz="1800">
              <a:solidFill>
                <a:schemeClr val="tx2"/>
              </a:solidFill>
            </a:endParaRPr>
          </a:p>
          <a:p>
            <a:pPr>
              <a:tabLst>
                <a:tab pos="4686300" algn="l"/>
              </a:tabLst>
            </a:pPr>
            <a:r>
              <a:rPr lang="en-US" sz="1800">
                <a:solidFill>
                  <a:schemeClr val="tx2"/>
                </a:solidFill>
                <a:hlinkClick r:id="rId21" action="ppaction://hlinksldjump"/>
              </a:rPr>
              <a:t>Summary and Conclusions</a:t>
            </a:r>
            <a:endParaRPr lang="en-US" sz="1800">
              <a:solidFill>
                <a:schemeClr val="tx2"/>
              </a:solidFill>
            </a:endParaRPr>
          </a:p>
          <a:p>
            <a:pPr>
              <a:tabLst>
                <a:tab pos="4686300" algn="l"/>
              </a:tabLst>
            </a:pPr>
            <a:r>
              <a:rPr lang="en-US" sz="1800">
                <a:solidFill>
                  <a:schemeClr val="tx2"/>
                </a:solidFill>
                <a:hlinkClick r:id="rId22" action="ppaction://hlinksldjump"/>
              </a:rPr>
              <a:t>Relevance of Protamine-DNA structure for somatic cell DNA</a:t>
            </a:r>
            <a:endParaRPr lang="en-US" sz="1800">
              <a:solidFill>
                <a:schemeClr val="tx2"/>
              </a:solidFill>
            </a:endParaRPr>
          </a:p>
        </p:txBody>
      </p:sp>
      <p:sp>
        <p:nvSpPr>
          <p:cNvPr id="6147" name="Rectangle 2051"/>
          <p:cNvSpPr>
            <a:spLocks noGrp="1" noChangeArrowheads="1"/>
          </p:cNvSpPr>
          <p:nvPr>
            <p:ph type="title" idx="4294967295"/>
          </p:nvPr>
        </p:nvSpPr>
        <p:spPr>
          <a:xfrm>
            <a:off x="1066800" y="76200"/>
            <a:ext cx="6858000" cy="457200"/>
          </a:xfrm>
        </p:spPr>
        <p:txBody>
          <a:bodyPr/>
          <a:lstStyle/>
          <a:p>
            <a:r>
              <a:rPr lang="en-US" sz="3200"/>
              <a:t>Table of Contents</a:t>
            </a:r>
          </a:p>
        </p:txBody>
      </p:sp>
      <p:sp>
        <p:nvSpPr>
          <p:cNvPr id="457732" name="Text Box 2052"/>
          <p:cNvSpPr txBox="1">
            <a:spLocks noChangeArrowheads="1"/>
          </p:cNvSpPr>
          <p:nvPr/>
        </p:nvSpPr>
        <p:spPr bwMode="auto">
          <a:xfrm>
            <a:off x="2590800" y="533400"/>
            <a:ext cx="3962400" cy="457200"/>
          </a:xfrm>
          <a:prstGeom prst="rect">
            <a:avLst/>
          </a:prstGeom>
          <a:noFill/>
          <a:ln w="9525">
            <a:noFill/>
            <a:miter lim="800000"/>
            <a:headEnd/>
            <a:tailEnd/>
          </a:ln>
        </p:spPr>
        <p:txBody>
          <a:bodyPr>
            <a:spAutoFit/>
          </a:bodyPr>
          <a:lstStyle/>
          <a:p>
            <a:pPr>
              <a:spcBef>
                <a:spcPct val="50000"/>
              </a:spcBef>
            </a:pPr>
            <a:r>
              <a:rPr lang="en-US" b="0">
                <a:solidFill>
                  <a:srgbClr val="FF3300"/>
                </a:solidFill>
              </a:rPr>
              <a:t>Click this button to start show:</a:t>
            </a:r>
          </a:p>
        </p:txBody>
      </p:sp>
      <p:sp>
        <p:nvSpPr>
          <p:cNvPr id="6149" name="AutoShape 2053">
            <a:hlinkClick r:id="" action="ppaction://hlinkshowjump?jump=nextslide" highlightClick="1"/>
          </p:cNvPr>
          <p:cNvSpPr>
            <a:spLocks noChangeArrowheads="1"/>
          </p:cNvSpPr>
          <p:nvPr/>
        </p:nvSpPr>
        <p:spPr bwMode="auto">
          <a:xfrm>
            <a:off x="6705600" y="404813"/>
            <a:ext cx="838200" cy="738187"/>
          </a:xfrm>
          <a:prstGeom prst="actionButtonForwardNext">
            <a:avLst/>
          </a:prstGeom>
          <a:solidFill>
            <a:schemeClr val="accent1"/>
          </a:solidFill>
          <a:ln w="9525">
            <a:solidFill>
              <a:schemeClr val="tx1"/>
            </a:solidFill>
            <a:miter lim="800000"/>
            <a:headEnd/>
            <a:tailEnd/>
          </a:ln>
        </p:spPr>
        <p:txBody>
          <a:bodyPr wrap="none" anchor="ctr"/>
          <a:lstStyle/>
          <a:p>
            <a:endParaRPr lang="en-US"/>
          </a:p>
        </p:txBody>
      </p:sp>
    </p:spTree>
    <p:custDataLst>
      <p:tags r:id="rId1"/>
    </p:custDataLst>
  </p:cSld>
  <p:clrMapOvr>
    <a:masterClrMapping/>
  </p:clrMapOvr>
  <p:transition advClick="0" advTm="3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0"/>
                                  </p:iterate>
                                  <p:childTnLst>
                                    <p:set>
                                      <p:cBhvr>
                                        <p:cTn id="6" dur="1" fill="hold">
                                          <p:stCondLst>
                                            <p:cond delay="0"/>
                                          </p:stCondLst>
                                        </p:cTn>
                                        <p:tgtEl>
                                          <p:spTgt spid="457732"/>
                                        </p:tgtEl>
                                        <p:attrNameLst>
                                          <p:attrName>style.visibility</p:attrName>
                                        </p:attrNameLst>
                                      </p:cBhvr>
                                      <p:to>
                                        <p:strVal val="visible"/>
                                      </p:to>
                                    </p:set>
                                    <p:anim calcmode="lin" valueType="num">
                                      <p:cBhvr additive="base">
                                        <p:cTn id="7" dur="75" fill="hold"/>
                                        <p:tgtEl>
                                          <p:spTgt spid="457732"/>
                                        </p:tgtEl>
                                        <p:attrNameLst>
                                          <p:attrName>ppt_x</p:attrName>
                                        </p:attrNameLst>
                                      </p:cBhvr>
                                      <p:tavLst>
                                        <p:tav tm="0">
                                          <p:val>
                                            <p:strVal val="0-#ppt_w/2"/>
                                          </p:val>
                                        </p:tav>
                                        <p:tav tm="100000">
                                          <p:val>
                                            <p:strVal val="#ppt_x"/>
                                          </p:val>
                                        </p:tav>
                                      </p:tavLst>
                                    </p:anim>
                                    <p:anim calcmode="lin" valueType="num">
                                      <p:cBhvr additive="base">
                                        <p:cTn id="8" dur="75" fill="hold"/>
                                        <p:tgtEl>
                                          <p:spTgt spid="4577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7732"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1026" descr="C:\Program Files\Amira-3.1.1\data\nucleosome files\AAA FINAL STRUCTURE\Animations\Fig-3-Original_no-nu.jpg"/>
          <p:cNvPicPr>
            <a:picLocks noChangeAspect="1" noChangeArrowheads="1"/>
          </p:cNvPicPr>
          <p:nvPr/>
        </p:nvPicPr>
        <p:blipFill>
          <a:blip r:embed="rId6" cstate="print"/>
          <a:srcRect/>
          <a:stretch>
            <a:fillRect/>
          </a:stretch>
        </p:blipFill>
        <p:spPr bwMode="auto">
          <a:xfrm>
            <a:off x="227013" y="2586038"/>
            <a:ext cx="8683625" cy="1614487"/>
          </a:xfrm>
          <a:prstGeom prst="rect">
            <a:avLst/>
          </a:prstGeom>
          <a:noFill/>
          <a:ln w="9525">
            <a:noFill/>
            <a:miter lim="800000"/>
            <a:headEnd/>
            <a:tailEnd/>
          </a:ln>
        </p:spPr>
      </p:pic>
      <p:grpSp>
        <p:nvGrpSpPr>
          <p:cNvPr id="2" name="Group 1038"/>
          <p:cNvGrpSpPr>
            <a:grpSpLocks/>
          </p:cNvGrpSpPr>
          <p:nvPr/>
        </p:nvGrpSpPr>
        <p:grpSpPr bwMode="auto">
          <a:xfrm>
            <a:off x="2681288" y="2133600"/>
            <a:ext cx="5624512" cy="1004888"/>
            <a:chOff x="1689" y="1344"/>
            <a:chExt cx="3543" cy="633"/>
          </a:xfrm>
        </p:grpSpPr>
        <p:sp>
          <p:nvSpPr>
            <p:cNvPr id="44043" name="Line 1031"/>
            <p:cNvSpPr>
              <a:spLocks noChangeShapeType="1"/>
            </p:cNvSpPr>
            <p:nvPr/>
          </p:nvSpPr>
          <p:spPr bwMode="auto">
            <a:xfrm>
              <a:off x="1689" y="1344"/>
              <a:ext cx="0" cy="624"/>
            </a:xfrm>
            <a:prstGeom prst="line">
              <a:avLst/>
            </a:prstGeom>
            <a:noFill/>
            <a:ln w="9525">
              <a:solidFill>
                <a:srgbClr val="FF00FF"/>
              </a:solidFill>
              <a:round/>
              <a:headEnd/>
              <a:tailEnd type="triangle" w="med" len="med"/>
            </a:ln>
          </p:spPr>
          <p:txBody>
            <a:bodyPr/>
            <a:lstStyle/>
            <a:p>
              <a:endParaRPr lang="en-US"/>
            </a:p>
          </p:txBody>
        </p:sp>
        <p:sp>
          <p:nvSpPr>
            <p:cNvPr id="44044" name="Line 1035"/>
            <p:cNvSpPr>
              <a:spLocks noChangeShapeType="1"/>
            </p:cNvSpPr>
            <p:nvPr/>
          </p:nvSpPr>
          <p:spPr bwMode="auto">
            <a:xfrm>
              <a:off x="3705" y="1344"/>
              <a:ext cx="0" cy="624"/>
            </a:xfrm>
            <a:prstGeom prst="line">
              <a:avLst/>
            </a:prstGeom>
            <a:noFill/>
            <a:ln w="9525">
              <a:solidFill>
                <a:srgbClr val="FF00FF"/>
              </a:solidFill>
              <a:round/>
              <a:headEnd/>
              <a:tailEnd type="triangle" w="med" len="med"/>
            </a:ln>
          </p:spPr>
          <p:txBody>
            <a:bodyPr/>
            <a:lstStyle/>
            <a:p>
              <a:endParaRPr lang="en-US"/>
            </a:p>
          </p:txBody>
        </p:sp>
        <p:sp>
          <p:nvSpPr>
            <p:cNvPr id="44045" name="Line 1036"/>
            <p:cNvSpPr>
              <a:spLocks noChangeShapeType="1"/>
            </p:cNvSpPr>
            <p:nvPr/>
          </p:nvSpPr>
          <p:spPr bwMode="auto">
            <a:xfrm>
              <a:off x="4533" y="1344"/>
              <a:ext cx="0" cy="624"/>
            </a:xfrm>
            <a:prstGeom prst="line">
              <a:avLst/>
            </a:prstGeom>
            <a:noFill/>
            <a:ln w="9525">
              <a:solidFill>
                <a:srgbClr val="FF00FF"/>
              </a:solidFill>
              <a:round/>
              <a:headEnd/>
              <a:tailEnd type="triangle" w="med" len="med"/>
            </a:ln>
          </p:spPr>
          <p:txBody>
            <a:bodyPr/>
            <a:lstStyle/>
            <a:p>
              <a:endParaRPr lang="en-US"/>
            </a:p>
          </p:txBody>
        </p:sp>
        <p:sp>
          <p:nvSpPr>
            <p:cNvPr id="44046" name="Line 1037"/>
            <p:cNvSpPr>
              <a:spLocks noChangeShapeType="1"/>
            </p:cNvSpPr>
            <p:nvPr/>
          </p:nvSpPr>
          <p:spPr bwMode="auto">
            <a:xfrm>
              <a:off x="5232" y="1353"/>
              <a:ext cx="0" cy="624"/>
            </a:xfrm>
            <a:prstGeom prst="line">
              <a:avLst/>
            </a:prstGeom>
            <a:noFill/>
            <a:ln w="9525">
              <a:solidFill>
                <a:srgbClr val="FF00FF"/>
              </a:solidFill>
              <a:round/>
              <a:headEnd/>
              <a:tailEnd type="triangle" w="med" len="med"/>
            </a:ln>
          </p:spPr>
          <p:txBody>
            <a:bodyPr/>
            <a:lstStyle/>
            <a:p>
              <a:endParaRPr lang="en-US"/>
            </a:p>
          </p:txBody>
        </p:sp>
      </p:grpSp>
      <p:grpSp>
        <p:nvGrpSpPr>
          <p:cNvPr id="3" name="Group 1057"/>
          <p:cNvGrpSpPr>
            <a:grpSpLocks/>
          </p:cNvGrpSpPr>
          <p:nvPr/>
        </p:nvGrpSpPr>
        <p:grpSpPr bwMode="auto">
          <a:xfrm>
            <a:off x="2681288" y="3705225"/>
            <a:ext cx="5472112" cy="1004888"/>
            <a:chOff x="1689" y="2334"/>
            <a:chExt cx="3447" cy="633"/>
          </a:xfrm>
        </p:grpSpPr>
        <p:sp>
          <p:nvSpPr>
            <p:cNvPr id="44039" name="Line 1050"/>
            <p:cNvSpPr>
              <a:spLocks noChangeShapeType="1"/>
            </p:cNvSpPr>
            <p:nvPr/>
          </p:nvSpPr>
          <p:spPr bwMode="auto">
            <a:xfrm flipV="1">
              <a:off x="1689" y="2343"/>
              <a:ext cx="0" cy="624"/>
            </a:xfrm>
            <a:prstGeom prst="line">
              <a:avLst/>
            </a:prstGeom>
            <a:noFill/>
            <a:ln w="9525">
              <a:solidFill>
                <a:srgbClr val="FF00FF"/>
              </a:solidFill>
              <a:round/>
              <a:headEnd/>
              <a:tailEnd type="triangle" w="med" len="med"/>
            </a:ln>
          </p:spPr>
          <p:txBody>
            <a:bodyPr/>
            <a:lstStyle/>
            <a:p>
              <a:endParaRPr lang="en-US"/>
            </a:p>
          </p:txBody>
        </p:sp>
        <p:sp>
          <p:nvSpPr>
            <p:cNvPr id="44040" name="Line 1054"/>
            <p:cNvSpPr>
              <a:spLocks noChangeShapeType="1"/>
            </p:cNvSpPr>
            <p:nvPr/>
          </p:nvSpPr>
          <p:spPr bwMode="auto">
            <a:xfrm flipV="1">
              <a:off x="3717" y="2343"/>
              <a:ext cx="0" cy="624"/>
            </a:xfrm>
            <a:prstGeom prst="line">
              <a:avLst/>
            </a:prstGeom>
            <a:noFill/>
            <a:ln w="9525">
              <a:solidFill>
                <a:srgbClr val="FF00FF"/>
              </a:solidFill>
              <a:round/>
              <a:headEnd/>
              <a:tailEnd type="triangle" w="med" len="med"/>
            </a:ln>
          </p:spPr>
          <p:txBody>
            <a:bodyPr/>
            <a:lstStyle/>
            <a:p>
              <a:endParaRPr lang="en-US"/>
            </a:p>
          </p:txBody>
        </p:sp>
        <p:sp>
          <p:nvSpPr>
            <p:cNvPr id="44041" name="Line 1055"/>
            <p:cNvSpPr>
              <a:spLocks noChangeShapeType="1"/>
            </p:cNvSpPr>
            <p:nvPr/>
          </p:nvSpPr>
          <p:spPr bwMode="auto">
            <a:xfrm flipV="1">
              <a:off x="4560" y="2343"/>
              <a:ext cx="0" cy="624"/>
            </a:xfrm>
            <a:prstGeom prst="line">
              <a:avLst/>
            </a:prstGeom>
            <a:noFill/>
            <a:ln w="9525">
              <a:solidFill>
                <a:srgbClr val="FF00FF"/>
              </a:solidFill>
              <a:round/>
              <a:headEnd/>
              <a:tailEnd type="triangle" w="med" len="med"/>
            </a:ln>
          </p:spPr>
          <p:txBody>
            <a:bodyPr/>
            <a:lstStyle/>
            <a:p>
              <a:endParaRPr lang="en-US"/>
            </a:p>
          </p:txBody>
        </p:sp>
        <p:sp>
          <p:nvSpPr>
            <p:cNvPr id="44042" name="Line 1056"/>
            <p:cNvSpPr>
              <a:spLocks noChangeShapeType="1"/>
            </p:cNvSpPr>
            <p:nvPr/>
          </p:nvSpPr>
          <p:spPr bwMode="auto">
            <a:xfrm flipV="1">
              <a:off x="5136" y="2334"/>
              <a:ext cx="0" cy="624"/>
            </a:xfrm>
            <a:prstGeom prst="line">
              <a:avLst/>
            </a:prstGeom>
            <a:noFill/>
            <a:ln w="9525">
              <a:solidFill>
                <a:srgbClr val="FF00FF"/>
              </a:solidFill>
              <a:round/>
              <a:headEnd/>
              <a:tailEnd type="triangle" w="med" len="med"/>
            </a:ln>
          </p:spPr>
          <p:txBody>
            <a:bodyPr/>
            <a:lstStyle/>
            <a:p>
              <a:endParaRPr lang="en-US"/>
            </a:p>
          </p:txBody>
        </p:sp>
      </p:grpSp>
      <p:sp>
        <p:nvSpPr>
          <p:cNvPr id="44037" name="Text Box 1058"/>
          <p:cNvSpPr txBox="1">
            <a:spLocks noChangeArrowheads="1"/>
          </p:cNvSpPr>
          <p:nvPr/>
        </p:nvSpPr>
        <p:spPr bwMode="auto">
          <a:xfrm>
            <a:off x="76200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152611" name="slide_40.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886" fill="hold"/>
                                        <p:tgtEl>
                                          <p:spTgt spid="152611"/>
                                        </p:tgtEl>
                                      </p:cBhvr>
                                    </p:cmd>
                                  </p:childTnLst>
                                </p:cTn>
                              </p:par>
                              <p:par>
                                <p:cTn id="7" presetID="2" presetClass="entr" presetSubtype="1" fill="hold" nodeType="withEffect">
                                  <p:stCondLst>
                                    <p:cond delay="200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ppt_x"/>
                                          </p:val>
                                        </p:tav>
                                        <p:tav tm="100000">
                                          <p:val>
                                            <p:strVal val="#ppt_x"/>
                                          </p:val>
                                        </p:tav>
                                      </p:tavLst>
                                    </p:anim>
                                    <p:anim calcmode="lin" valueType="num">
                                      <p:cBhvr additive="base">
                                        <p:cTn id="10" dur="500" fill="hold"/>
                                        <p:tgtEl>
                                          <p:spTgt spid="2"/>
                                        </p:tgtEl>
                                        <p:attrNameLst>
                                          <p:attrName>ppt_y</p:attrName>
                                        </p:attrNameLst>
                                      </p:cBhvr>
                                      <p:tavLst>
                                        <p:tav tm="0">
                                          <p:val>
                                            <p:strVal val="0-#ppt_h/2"/>
                                          </p:val>
                                        </p:tav>
                                        <p:tav tm="100000">
                                          <p:val>
                                            <p:strVal val="#ppt_y"/>
                                          </p:val>
                                        </p:tav>
                                      </p:tavLst>
                                    </p:anim>
                                  </p:childTnLst>
                                </p:cTn>
                              </p:par>
                              <p:par>
                                <p:cTn id="11" presetID="2" presetClass="entr" presetSubtype="4" fill="hold" nodeType="withEffect">
                                  <p:stCondLst>
                                    <p:cond delay="20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9024">
                <p:cTn id="15" fill="hold" display="0">
                  <p:stCondLst>
                    <p:cond delay="indefinite"/>
                  </p:stCondLst>
                  <p:endCondLst>
                    <p:cond evt="onPrev" delay="0">
                      <p:tgtEl>
                        <p:sldTgt/>
                      </p:tgtEl>
                    </p:cond>
                    <p:cond evt="onStopAudio" delay="0">
                      <p:tgtEl>
                        <p:sldTgt/>
                      </p:tgtEl>
                    </p:cond>
                  </p:endCondLst>
                </p:cTn>
                <p:tgtEl>
                  <p:spTgt spid="152611"/>
                </p:tgtEl>
              </p:cMediaNode>
            </p:audi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AA sequence" descr="C:\Program Files\Amira-3.1.1\data\nucleosome files\AAA FINAL STRUCTURE\Animations\Fig-3-Arg.jpg"/>
          <p:cNvPicPr>
            <a:picLocks noChangeAspect="1" noChangeArrowheads="1"/>
          </p:cNvPicPr>
          <p:nvPr/>
        </p:nvPicPr>
        <p:blipFill>
          <a:blip r:embed="rId6" cstate="print"/>
          <a:srcRect/>
          <a:stretch>
            <a:fillRect/>
          </a:stretch>
        </p:blipFill>
        <p:spPr bwMode="auto">
          <a:xfrm>
            <a:off x="227013" y="2586038"/>
            <a:ext cx="8683625" cy="1614487"/>
          </a:xfrm>
          <a:prstGeom prst="rect">
            <a:avLst/>
          </a:prstGeom>
          <a:noFill/>
          <a:ln w="9525">
            <a:noFill/>
            <a:miter lim="800000"/>
            <a:headEnd/>
            <a:tailEnd/>
          </a:ln>
        </p:spPr>
      </p:pic>
      <p:pic>
        <p:nvPicPr>
          <p:cNvPr id="65546" name="Arginine model" descr="C:\Program Files\Amira-3.1.1\data\nucleosome files\AAA FINAL STRUCTURE\Animations\Picture Files\arginine2.jpg"/>
          <p:cNvPicPr>
            <a:picLocks noChangeAspect="1" noChangeArrowheads="1"/>
          </p:cNvPicPr>
          <p:nvPr/>
        </p:nvPicPr>
        <p:blipFill>
          <a:blip r:embed="rId7" cstate="print"/>
          <a:srcRect/>
          <a:stretch>
            <a:fillRect/>
          </a:stretch>
        </p:blipFill>
        <p:spPr bwMode="auto">
          <a:xfrm>
            <a:off x="3429000" y="76200"/>
            <a:ext cx="2374900" cy="1168400"/>
          </a:xfrm>
          <a:prstGeom prst="rect">
            <a:avLst/>
          </a:prstGeom>
          <a:noFill/>
          <a:ln w="9525">
            <a:noFill/>
            <a:miter lim="800000"/>
            <a:headEnd/>
            <a:tailEnd/>
          </a:ln>
        </p:spPr>
      </p:pic>
      <p:sp>
        <p:nvSpPr>
          <p:cNvPr id="65549" name="'+' sign"/>
          <p:cNvSpPr txBox="1">
            <a:spLocks noChangeArrowheads="1"/>
          </p:cNvSpPr>
          <p:nvPr/>
        </p:nvSpPr>
        <p:spPr bwMode="auto">
          <a:xfrm>
            <a:off x="5638800" y="228600"/>
            <a:ext cx="304800" cy="457200"/>
          </a:xfrm>
          <a:prstGeom prst="rect">
            <a:avLst/>
          </a:prstGeom>
          <a:noFill/>
          <a:ln w="9525">
            <a:noFill/>
            <a:miter lim="800000"/>
            <a:headEnd/>
            <a:tailEnd/>
          </a:ln>
        </p:spPr>
        <p:txBody>
          <a:bodyPr>
            <a:spAutoFit/>
          </a:bodyPr>
          <a:lstStyle/>
          <a:p>
            <a:pPr algn="ctr">
              <a:spcBef>
                <a:spcPct val="50000"/>
              </a:spcBef>
            </a:pPr>
            <a:r>
              <a:rPr lang="en-US"/>
              <a:t>+</a:t>
            </a:r>
          </a:p>
        </p:txBody>
      </p:sp>
      <p:sp>
        <p:nvSpPr>
          <p:cNvPr id="45061" name="transit"/>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65551" name="slide_41.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4700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5551"/>
                                        </p:tgtEl>
                                      </p:cBhvr>
                                    </p:cmd>
                                  </p:childTnLst>
                                </p:cTn>
                              </p:par>
                              <p:par>
                                <p:cTn id="7" presetID="2" presetClass="entr" presetSubtype="8" fill="hold" nodeType="withEffect">
                                  <p:stCondLst>
                                    <p:cond delay="31000"/>
                                  </p:stCondLst>
                                  <p:childTnLst>
                                    <p:set>
                                      <p:cBhvr>
                                        <p:cTn id="8" dur="1" fill="hold">
                                          <p:stCondLst>
                                            <p:cond delay="0"/>
                                          </p:stCondLst>
                                        </p:cTn>
                                        <p:tgtEl>
                                          <p:spTgt spid="65546"/>
                                        </p:tgtEl>
                                        <p:attrNameLst>
                                          <p:attrName>style.visibility</p:attrName>
                                        </p:attrNameLst>
                                      </p:cBhvr>
                                      <p:to>
                                        <p:strVal val="visible"/>
                                      </p:to>
                                    </p:set>
                                    <p:anim calcmode="lin" valueType="num">
                                      <p:cBhvr additive="base">
                                        <p:cTn id="9" dur="500" fill="hold"/>
                                        <p:tgtEl>
                                          <p:spTgt spid="65546"/>
                                        </p:tgtEl>
                                        <p:attrNameLst>
                                          <p:attrName>ppt_x</p:attrName>
                                        </p:attrNameLst>
                                      </p:cBhvr>
                                      <p:tavLst>
                                        <p:tav tm="0">
                                          <p:val>
                                            <p:strVal val="0-#ppt_w/2"/>
                                          </p:val>
                                        </p:tav>
                                        <p:tav tm="100000">
                                          <p:val>
                                            <p:strVal val="#ppt_x"/>
                                          </p:val>
                                        </p:tav>
                                      </p:tavLst>
                                    </p:anim>
                                    <p:anim calcmode="lin" valueType="num">
                                      <p:cBhvr additive="base">
                                        <p:cTn id="10" dur="500" fill="hold"/>
                                        <p:tgtEl>
                                          <p:spTgt spid="65546"/>
                                        </p:tgtEl>
                                        <p:attrNameLst>
                                          <p:attrName>ppt_y</p:attrName>
                                        </p:attrNameLst>
                                      </p:cBhvr>
                                      <p:tavLst>
                                        <p:tav tm="0">
                                          <p:val>
                                            <p:strVal val="#ppt_y"/>
                                          </p:val>
                                        </p:tav>
                                        <p:tav tm="100000">
                                          <p:val>
                                            <p:strVal val="#ppt_y"/>
                                          </p:val>
                                        </p:tav>
                                      </p:tavLst>
                                    </p:anim>
                                  </p:childTnLst>
                                </p:cTn>
                              </p:par>
                              <p:par>
                                <p:cTn id="11" presetID="2" presetClass="entr" presetSubtype="2" fill="hold" grpId="0" nodeType="withEffect">
                                  <p:stCondLst>
                                    <p:cond delay="41000"/>
                                  </p:stCondLst>
                                  <p:childTnLst>
                                    <p:set>
                                      <p:cBhvr>
                                        <p:cTn id="12" dur="1" fill="hold">
                                          <p:stCondLst>
                                            <p:cond delay="0"/>
                                          </p:stCondLst>
                                        </p:cTn>
                                        <p:tgtEl>
                                          <p:spTgt spid="65549"/>
                                        </p:tgtEl>
                                        <p:attrNameLst>
                                          <p:attrName>style.visibility</p:attrName>
                                        </p:attrNameLst>
                                      </p:cBhvr>
                                      <p:to>
                                        <p:strVal val="visible"/>
                                      </p:to>
                                    </p:set>
                                    <p:anim calcmode="lin" valueType="num">
                                      <p:cBhvr additive="base">
                                        <p:cTn id="13" dur="500" fill="hold"/>
                                        <p:tgtEl>
                                          <p:spTgt spid="65549"/>
                                        </p:tgtEl>
                                        <p:attrNameLst>
                                          <p:attrName>ppt_x</p:attrName>
                                        </p:attrNameLst>
                                      </p:cBhvr>
                                      <p:tavLst>
                                        <p:tav tm="0">
                                          <p:val>
                                            <p:strVal val="1+#ppt_w/2"/>
                                          </p:val>
                                        </p:tav>
                                        <p:tav tm="100000">
                                          <p:val>
                                            <p:strVal val="#ppt_x"/>
                                          </p:val>
                                        </p:tav>
                                      </p:tavLst>
                                    </p:anim>
                                    <p:anim calcmode="lin" valueType="num">
                                      <p:cBhvr additive="base">
                                        <p:cTn id="14" dur="500" fill="hold"/>
                                        <p:tgtEl>
                                          <p:spTgt spid="655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6585">
                <p:cTn id="15" fill="hold" display="0">
                  <p:stCondLst>
                    <p:cond delay="indefinite"/>
                  </p:stCondLst>
                  <p:endCondLst>
                    <p:cond evt="onPrev" delay="0">
                      <p:tgtEl>
                        <p:sldTgt/>
                      </p:tgtEl>
                    </p:cond>
                    <p:cond evt="onStopAudio" delay="0">
                      <p:tgtEl>
                        <p:sldTgt/>
                      </p:tgtEl>
                    </p:cond>
                  </p:endCondLst>
                </p:cTn>
                <p:tgtEl>
                  <p:spTgt spid="65551"/>
                </p:tgtEl>
              </p:cMediaNode>
            </p:audio>
          </p:childTnLst>
        </p:cTn>
      </p:par>
    </p:tnLst>
    <p:bldLst>
      <p:bldP spid="65549"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AA sequence" descr="C:\Program Files\Amira-3.1.1\data\nucleosome files\AAA FINAL STRUCTURE\Animations\Fig-3-Arg-Lys-His-1.jpg"/>
          <p:cNvPicPr>
            <a:picLocks noChangeAspect="1" noChangeArrowheads="1"/>
          </p:cNvPicPr>
          <p:nvPr/>
        </p:nvPicPr>
        <p:blipFill>
          <a:blip r:embed="rId6" cstate="print"/>
          <a:srcRect/>
          <a:stretch>
            <a:fillRect/>
          </a:stretch>
        </p:blipFill>
        <p:spPr bwMode="auto">
          <a:xfrm>
            <a:off x="227013" y="2586038"/>
            <a:ext cx="8683625" cy="1614487"/>
          </a:xfrm>
          <a:prstGeom prst="rect">
            <a:avLst/>
          </a:prstGeom>
          <a:noFill/>
          <a:ln w="9525">
            <a:noFill/>
            <a:miter lim="800000"/>
            <a:headEnd/>
            <a:tailEnd/>
          </a:ln>
        </p:spPr>
      </p:pic>
      <p:pic>
        <p:nvPicPr>
          <p:cNvPr id="67587" name="Lysine model" descr="C:\Program Files\Amira-3.1.1\data\nucleosome files\AAA FINAL STRUCTURE\Animations\Picture Files\lysine2.jpg"/>
          <p:cNvPicPr>
            <a:picLocks noChangeAspect="1" noChangeArrowheads="1"/>
          </p:cNvPicPr>
          <p:nvPr/>
        </p:nvPicPr>
        <p:blipFill>
          <a:blip r:embed="rId7" cstate="print"/>
          <a:srcRect/>
          <a:stretch>
            <a:fillRect/>
          </a:stretch>
        </p:blipFill>
        <p:spPr bwMode="auto">
          <a:xfrm>
            <a:off x="3367088" y="1143000"/>
            <a:ext cx="2336800" cy="1295400"/>
          </a:xfrm>
          <a:prstGeom prst="rect">
            <a:avLst/>
          </a:prstGeom>
          <a:noFill/>
          <a:ln w="9525">
            <a:noFill/>
            <a:miter lim="800000"/>
            <a:headEnd/>
            <a:tailEnd/>
          </a:ln>
        </p:spPr>
      </p:pic>
      <p:pic>
        <p:nvPicPr>
          <p:cNvPr id="67588" name="Histidine model" descr="C:\Program Files\Amira-3.1.1\data\nucleosome files\AAA FINAL STRUCTURE\Animations\Picture Files\histidine2.jpg"/>
          <p:cNvPicPr>
            <a:picLocks noChangeAspect="1" noChangeArrowheads="1"/>
          </p:cNvPicPr>
          <p:nvPr/>
        </p:nvPicPr>
        <p:blipFill>
          <a:blip r:embed="rId8" cstate="print"/>
          <a:srcRect/>
          <a:stretch>
            <a:fillRect/>
          </a:stretch>
        </p:blipFill>
        <p:spPr bwMode="auto">
          <a:xfrm>
            <a:off x="3429000" y="4495800"/>
            <a:ext cx="2019300" cy="1320800"/>
          </a:xfrm>
          <a:prstGeom prst="rect">
            <a:avLst/>
          </a:prstGeom>
          <a:noFill/>
          <a:ln w="9525">
            <a:noFill/>
            <a:miter lim="800000"/>
            <a:headEnd/>
            <a:tailEnd/>
          </a:ln>
        </p:spPr>
      </p:pic>
      <p:pic>
        <p:nvPicPr>
          <p:cNvPr id="46085" name="Arginine model" descr="C:\Program Files\Amira-3.1.1\data\nucleosome files\AAA FINAL STRUCTURE\Animations\Picture Files\arginine2.jpg"/>
          <p:cNvPicPr>
            <a:picLocks noChangeAspect="1" noChangeArrowheads="1"/>
          </p:cNvPicPr>
          <p:nvPr/>
        </p:nvPicPr>
        <p:blipFill>
          <a:blip r:embed="rId9" cstate="print"/>
          <a:srcRect/>
          <a:stretch>
            <a:fillRect/>
          </a:stretch>
        </p:blipFill>
        <p:spPr bwMode="auto">
          <a:xfrm>
            <a:off x="3429000" y="76200"/>
            <a:ext cx="2374900" cy="1168400"/>
          </a:xfrm>
          <a:prstGeom prst="rect">
            <a:avLst/>
          </a:prstGeom>
          <a:noFill/>
          <a:ln w="9525">
            <a:noFill/>
            <a:miter lim="800000"/>
            <a:headEnd/>
            <a:tailEnd/>
          </a:ln>
        </p:spPr>
      </p:pic>
      <p:sp>
        <p:nvSpPr>
          <p:cNvPr id="46086" name="'+', Arginine"/>
          <p:cNvSpPr txBox="1">
            <a:spLocks noChangeArrowheads="1"/>
          </p:cNvSpPr>
          <p:nvPr/>
        </p:nvSpPr>
        <p:spPr bwMode="auto">
          <a:xfrm>
            <a:off x="5638800" y="228600"/>
            <a:ext cx="304800" cy="457200"/>
          </a:xfrm>
          <a:prstGeom prst="rect">
            <a:avLst/>
          </a:prstGeom>
          <a:noFill/>
          <a:ln w="9525">
            <a:noFill/>
            <a:miter lim="800000"/>
            <a:headEnd/>
            <a:tailEnd/>
          </a:ln>
        </p:spPr>
        <p:txBody>
          <a:bodyPr>
            <a:spAutoFit/>
          </a:bodyPr>
          <a:lstStyle/>
          <a:p>
            <a:pPr algn="ctr">
              <a:spcBef>
                <a:spcPct val="50000"/>
              </a:spcBef>
            </a:pPr>
            <a:r>
              <a:rPr lang="en-US"/>
              <a:t>+</a:t>
            </a:r>
          </a:p>
        </p:txBody>
      </p:sp>
      <p:sp>
        <p:nvSpPr>
          <p:cNvPr id="67591" name="'+', Lysine"/>
          <p:cNvSpPr txBox="1">
            <a:spLocks noChangeArrowheads="1"/>
          </p:cNvSpPr>
          <p:nvPr/>
        </p:nvSpPr>
        <p:spPr bwMode="auto">
          <a:xfrm>
            <a:off x="5486400" y="1300163"/>
            <a:ext cx="304800" cy="457200"/>
          </a:xfrm>
          <a:prstGeom prst="rect">
            <a:avLst/>
          </a:prstGeom>
          <a:noFill/>
          <a:ln w="9525">
            <a:noFill/>
            <a:miter lim="800000"/>
            <a:headEnd/>
            <a:tailEnd/>
          </a:ln>
        </p:spPr>
        <p:txBody>
          <a:bodyPr>
            <a:spAutoFit/>
          </a:bodyPr>
          <a:lstStyle/>
          <a:p>
            <a:pPr algn="ctr">
              <a:spcBef>
                <a:spcPct val="50000"/>
              </a:spcBef>
            </a:pPr>
            <a:r>
              <a:rPr lang="en-US"/>
              <a:t>+</a:t>
            </a:r>
          </a:p>
        </p:txBody>
      </p:sp>
      <p:sp>
        <p:nvSpPr>
          <p:cNvPr id="67592" name="'+', Histidine"/>
          <p:cNvSpPr txBox="1">
            <a:spLocks noChangeArrowheads="1"/>
          </p:cNvSpPr>
          <p:nvPr/>
        </p:nvSpPr>
        <p:spPr bwMode="auto">
          <a:xfrm>
            <a:off x="5334000" y="4648200"/>
            <a:ext cx="304800" cy="457200"/>
          </a:xfrm>
          <a:prstGeom prst="rect">
            <a:avLst/>
          </a:prstGeom>
          <a:noFill/>
          <a:ln w="9525">
            <a:noFill/>
            <a:miter lim="800000"/>
            <a:headEnd/>
            <a:tailEnd/>
          </a:ln>
        </p:spPr>
        <p:txBody>
          <a:bodyPr>
            <a:spAutoFit/>
          </a:bodyPr>
          <a:lstStyle/>
          <a:p>
            <a:pPr algn="ctr">
              <a:spcBef>
                <a:spcPct val="50000"/>
              </a:spcBef>
            </a:pPr>
            <a:r>
              <a:rPr lang="en-US"/>
              <a:t>+</a:t>
            </a:r>
          </a:p>
        </p:txBody>
      </p:sp>
      <p:sp>
        <p:nvSpPr>
          <p:cNvPr id="67599" name="Arrow P1"/>
          <p:cNvSpPr>
            <a:spLocks noChangeShapeType="1"/>
          </p:cNvSpPr>
          <p:nvPr/>
        </p:nvSpPr>
        <p:spPr bwMode="auto">
          <a:xfrm>
            <a:off x="8672513" y="2133600"/>
            <a:ext cx="0" cy="990600"/>
          </a:xfrm>
          <a:prstGeom prst="line">
            <a:avLst/>
          </a:prstGeom>
          <a:noFill/>
          <a:ln w="9525">
            <a:solidFill>
              <a:srgbClr val="FF00FF"/>
            </a:solidFill>
            <a:round/>
            <a:headEnd/>
            <a:tailEnd type="triangle" w="med" len="med"/>
          </a:ln>
        </p:spPr>
        <p:txBody>
          <a:bodyPr/>
          <a:lstStyle/>
          <a:p>
            <a:endParaRPr lang="en-US"/>
          </a:p>
        </p:txBody>
      </p:sp>
      <p:grpSp>
        <p:nvGrpSpPr>
          <p:cNvPr id="2" name="Arrows P2"/>
          <p:cNvGrpSpPr>
            <a:grpSpLocks/>
          </p:cNvGrpSpPr>
          <p:nvPr/>
        </p:nvGrpSpPr>
        <p:grpSpPr bwMode="auto">
          <a:xfrm>
            <a:off x="1357313" y="3700463"/>
            <a:ext cx="7219950" cy="1009650"/>
            <a:chOff x="855" y="2331"/>
            <a:chExt cx="4548" cy="636"/>
          </a:xfrm>
        </p:grpSpPr>
        <p:sp>
          <p:nvSpPr>
            <p:cNvPr id="46093" name="Line 11"/>
            <p:cNvSpPr>
              <a:spLocks noChangeShapeType="1"/>
            </p:cNvSpPr>
            <p:nvPr/>
          </p:nvSpPr>
          <p:spPr bwMode="auto">
            <a:xfrm flipV="1">
              <a:off x="855" y="2343"/>
              <a:ext cx="0" cy="624"/>
            </a:xfrm>
            <a:prstGeom prst="line">
              <a:avLst/>
            </a:prstGeom>
            <a:noFill/>
            <a:ln w="9525">
              <a:solidFill>
                <a:srgbClr val="FF00FF"/>
              </a:solidFill>
              <a:round/>
              <a:headEnd/>
              <a:tailEnd type="triangle" w="med" len="med"/>
            </a:ln>
          </p:spPr>
          <p:txBody>
            <a:bodyPr/>
            <a:lstStyle/>
            <a:p>
              <a:endParaRPr lang="en-US"/>
            </a:p>
          </p:txBody>
        </p:sp>
        <p:sp>
          <p:nvSpPr>
            <p:cNvPr id="46094" name="Line 12"/>
            <p:cNvSpPr>
              <a:spLocks noChangeShapeType="1"/>
            </p:cNvSpPr>
            <p:nvPr/>
          </p:nvSpPr>
          <p:spPr bwMode="auto">
            <a:xfrm flipV="1">
              <a:off x="1191" y="2343"/>
              <a:ext cx="0" cy="624"/>
            </a:xfrm>
            <a:prstGeom prst="line">
              <a:avLst/>
            </a:prstGeom>
            <a:noFill/>
            <a:ln w="9525">
              <a:solidFill>
                <a:srgbClr val="FF00FF"/>
              </a:solidFill>
              <a:round/>
              <a:headEnd/>
              <a:tailEnd type="triangle" w="med" len="med"/>
            </a:ln>
          </p:spPr>
          <p:txBody>
            <a:bodyPr/>
            <a:lstStyle/>
            <a:p>
              <a:endParaRPr lang="en-US"/>
            </a:p>
          </p:txBody>
        </p:sp>
        <p:sp>
          <p:nvSpPr>
            <p:cNvPr id="46095" name="Line 13"/>
            <p:cNvSpPr>
              <a:spLocks noChangeShapeType="1"/>
            </p:cNvSpPr>
            <p:nvPr/>
          </p:nvSpPr>
          <p:spPr bwMode="auto">
            <a:xfrm flipV="1">
              <a:off x="1611" y="2343"/>
              <a:ext cx="0" cy="624"/>
            </a:xfrm>
            <a:prstGeom prst="line">
              <a:avLst/>
            </a:prstGeom>
            <a:noFill/>
            <a:ln w="9525">
              <a:solidFill>
                <a:srgbClr val="FF00FF"/>
              </a:solidFill>
              <a:round/>
              <a:headEnd/>
              <a:tailEnd type="triangle" w="med" len="med"/>
            </a:ln>
          </p:spPr>
          <p:txBody>
            <a:bodyPr/>
            <a:lstStyle/>
            <a:p>
              <a:endParaRPr lang="en-US"/>
            </a:p>
          </p:txBody>
        </p:sp>
        <p:sp>
          <p:nvSpPr>
            <p:cNvPr id="46096" name="Line 14"/>
            <p:cNvSpPr>
              <a:spLocks noChangeShapeType="1"/>
            </p:cNvSpPr>
            <p:nvPr/>
          </p:nvSpPr>
          <p:spPr bwMode="auto">
            <a:xfrm flipV="1">
              <a:off x="2205" y="2334"/>
              <a:ext cx="0" cy="624"/>
            </a:xfrm>
            <a:prstGeom prst="line">
              <a:avLst/>
            </a:prstGeom>
            <a:noFill/>
            <a:ln w="9525">
              <a:solidFill>
                <a:srgbClr val="FF00FF"/>
              </a:solidFill>
              <a:round/>
              <a:headEnd/>
              <a:tailEnd type="triangle" w="med" len="med"/>
            </a:ln>
          </p:spPr>
          <p:txBody>
            <a:bodyPr/>
            <a:lstStyle/>
            <a:p>
              <a:endParaRPr lang="en-US"/>
            </a:p>
          </p:txBody>
        </p:sp>
        <p:sp>
          <p:nvSpPr>
            <p:cNvPr id="46097" name="Line 16"/>
            <p:cNvSpPr>
              <a:spLocks noChangeShapeType="1"/>
            </p:cNvSpPr>
            <p:nvPr/>
          </p:nvSpPr>
          <p:spPr bwMode="auto">
            <a:xfrm flipV="1">
              <a:off x="2448" y="2334"/>
              <a:ext cx="0" cy="624"/>
            </a:xfrm>
            <a:prstGeom prst="line">
              <a:avLst/>
            </a:prstGeom>
            <a:noFill/>
            <a:ln w="9525">
              <a:solidFill>
                <a:srgbClr val="FF00FF"/>
              </a:solidFill>
              <a:round/>
              <a:headEnd/>
              <a:tailEnd type="triangle" w="med" len="med"/>
            </a:ln>
          </p:spPr>
          <p:txBody>
            <a:bodyPr/>
            <a:lstStyle/>
            <a:p>
              <a:endParaRPr lang="en-US"/>
            </a:p>
          </p:txBody>
        </p:sp>
        <p:sp>
          <p:nvSpPr>
            <p:cNvPr id="46098" name="Line 17"/>
            <p:cNvSpPr>
              <a:spLocks noChangeShapeType="1"/>
            </p:cNvSpPr>
            <p:nvPr/>
          </p:nvSpPr>
          <p:spPr bwMode="auto">
            <a:xfrm flipV="1">
              <a:off x="2775" y="2331"/>
              <a:ext cx="0" cy="624"/>
            </a:xfrm>
            <a:prstGeom prst="line">
              <a:avLst/>
            </a:prstGeom>
            <a:noFill/>
            <a:ln w="9525">
              <a:solidFill>
                <a:srgbClr val="FF00FF"/>
              </a:solidFill>
              <a:round/>
              <a:headEnd/>
              <a:tailEnd type="triangle" w="med" len="med"/>
            </a:ln>
          </p:spPr>
          <p:txBody>
            <a:bodyPr/>
            <a:lstStyle/>
            <a:p>
              <a:endParaRPr lang="en-US"/>
            </a:p>
          </p:txBody>
        </p:sp>
        <p:sp>
          <p:nvSpPr>
            <p:cNvPr id="46099" name="Line 18"/>
            <p:cNvSpPr>
              <a:spLocks noChangeShapeType="1"/>
            </p:cNvSpPr>
            <p:nvPr/>
          </p:nvSpPr>
          <p:spPr bwMode="auto">
            <a:xfrm flipV="1">
              <a:off x="3378" y="2334"/>
              <a:ext cx="0" cy="624"/>
            </a:xfrm>
            <a:prstGeom prst="line">
              <a:avLst/>
            </a:prstGeom>
            <a:noFill/>
            <a:ln w="9525">
              <a:solidFill>
                <a:srgbClr val="FF00FF"/>
              </a:solidFill>
              <a:round/>
              <a:headEnd/>
              <a:tailEnd type="triangle" w="med" len="med"/>
            </a:ln>
          </p:spPr>
          <p:txBody>
            <a:bodyPr/>
            <a:lstStyle/>
            <a:p>
              <a:endParaRPr lang="en-US"/>
            </a:p>
          </p:txBody>
        </p:sp>
        <p:sp>
          <p:nvSpPr>
            <p:cNvPr id="46100" name="Line 19"/>
            <p:cNvSpPr>
              <a:spLocks noChangeShapeType="1"/>
            </p:cNvSpPr>
            <p:nvPr/>
          </p:nvSpPr>
          <p:spPr bwMode="auto">
            <a:xfrm flipV="1">
              <a:off x="3888" y="2334"/>
              <a:ext cx="0" cy="624"/>
            </a:xfrm>
            <a:prstGeom prst="line">
              <a:avLst/>
            </a:prstGeom>
            <a:noFill/>
            <a:ln w="9525">
              <a:solidFill>
                <a:srgbClr val="FF00FF"/>
              </a:solidFill>
              <a:round/>
              <a:headEnd/>
              <a:tailEnd type="triangle" w="med" len="med"/>
            </a:ln>
          </p:spPr>
          <p:txBody>
            <a:bodyPr/>
            <a:lstStyle/>
            <a:p>
              <a:endParaRPr lang="en-US"/>
            </a:p>
          </p:txBody>
        </p:sp>
        <p:sp>
          <p:nvSpPr>
            <p:cNvPr id="46101" name="Line 20"/>
            <p:cNvSpPr>
              <a:spLocks noChangeShapeType="1"/>
            </p:cNvSpPr>
            <p:nvPr/>
          </p:nvSpPr>
          <p:spPr bwMode="auto">
            <a:xfrm flipV="1">
              <a:off x="4215" y="2334"/>
              <a:ext cx="0" cy="624"/>
            </a:xfrm>
            <a:prstGeom prst="line">
              <a:avLst/>
            </a:prstGeom>
            <a:noFill/>
            <a:ln w="9525">
              <a:solidFill>
                <a:srgbClr val="FF00FF"/>
              </a:solidFill>
              <a:round/>
              <a:headEnd/>
              <a:tailEnd type="triangle" w="med" len="med"/>
            </a:ln>
          </p:spPr>
          <p:txBody>
            <a:bodyPr/>
            <a:lstStyle/>
            <a:p>
              <a:endParaRPr lang="en-US"/>
            </a:p>
          </p:txBody>
        </p:sp>
        <p:sp>
          <p:nvSpPr>
            <p:cNvPr id="46102" name="Line 21"/>
            <p:cNvSpPr>
              <a:spLocks noChangeShapeType="1"/>
            </p:cNvSpPr>
            <p:nvPr/>
          </p:nvSpPr>
          <p:spPr bwMode="auto">
            <a:xfrm flipV="1">
              <a:off x="4878" y="2334"/>
              <a:ext cx="0" cy="624"/>
            </a:xfrm>
            <a:prstGeom prst="line">
              <a:avLst/>
            </a:prstGeom>
            <a:noFill/>
            <a:ln w="9525">
              <a:solidFill>
                <a:srgbClr val="FF00FF"/>
              </a:solidFill>
              <a:round/>
              <a:headEnd/>
              <a:tailEnd type="triangle" w="med" len="med"/>
            </a:ln>
          </p:spPr>
          <p:txBody>
            <a:bodyPr/>
            <a:lstStyle/>
            <a:p>
              <a:endParaRPr lang="en-US"/>
            </a:p>
          </p:txBody>
        </p:sp>
        <p:sp>
          <p:nvSpPr>
            <p:cNvPr id="46103" name="Line 22"/>
            <p:cNvSpPr>
              <a:spLocks noChangeShapeType="1"/>
            </p:cNvSpPr>
            <p:nvPr/>
          </p:nvSpPr>
          <p:spPr bwMode="auto">
            <a:xfrm flipV="1">
              <a:off x="5403" y="2334"/>
              <a:ext cx="0" cy="624"/>
            </a:xfrm>
            <a:prstGeom prst="line">
              <a:avLst/>
            </a:prstGeom>
            <a:noFill/>
            <a:ln w="9525">
              <a:solidFill>
                <a:srgbClr val="FF00FF"/>
              </a:solidFill>
              <a:round/>
              <a:headEnd/>
              <a:tailEnd type="triangle" w="med" len="med"/>
            </a:ln>
          </p:spPr>
          <p:txBody>
            <a:bodyPr/>
            <a:lstStyle/>
            <a:p>
              <a:endParaRPr lang="en-US"/>
            </a:p>
          </p:txBody>
        </p:sp>
      </p:grpSp>
      <p:sp>
        <p:nvSpPr>
          <p:cNvPr id="46091" name="Transit"/>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pic>
        <p:nvPicPr>
          <p:cNvPr id="67609" name="slide_42.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11"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3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7609"/>
                                        </p:tgtEl>
                                      </p:cBhvr>
                                    </p:cmd>
                                  </p:childTnLst>
                                </p:cTn>
                              </p:par>
                              <p:par>
                                <p:cTn id="7" presetID="2" presetClass="entr" presetSubtype="4" fill="hold" nodeType="withEffect">
                                  <p:stCondLst>
                                    <p:cond delay="400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ppt_x"/>
                                          </p:val>
                                        </p:tav>
                                        <p:tav tm="100000">
                                          <p:val>
                                            <p:strVal val="#ppt_x"/>
                                          </p:val>
                                        </p:tav>
                                      </p:tavLst>
                                    </p:anim>
                                    <p:anim calcmode="lin" valueType="num">
                                      <p:cBhvr additive="base">
                                        <p:cTn id="10" dur="500" fill="hold"/>
                                        <p:tgtEl>
                                          <p:spTgt spid="2"/>
                                        </p:tgtEl>
                                        <p:attrNameLst>
                                          <p:attrName>ppt_y</p:attrName>
                                        </p:attrNameLst>
                                      </p:cBhvr>
                                      <p:tavLst>
                                        <p:tav tm="0">
                                          <p:val>
                                            <p:strVal val="1+#ppt_h/2"/>
                                          </p:val>
                                        </p:tav>
                                        <p:tav tm="100000">
                                          <p:val>
                                            <p:strVal val="#ppt_y"/>
                                          </p:val>
                                        </p:tav>
                                      </p:tavLst>
                                    </p:anim>
                                  </p:childTnLst>
                                </p:cTn>
                              </p:par>
                              <p:par>
                                <p:cTn id="11" presetID="2" presetClass="entr" presetSubtype="1" fill="hold" grpId="0" nodeType="withEffect">
                                  <p:stCondLst>
                                    <p:cond delay="4000"/>
                                  </p:stCondLst>
                                  <p:childTnLst>
                                    <p:set>
                                      <p:cBhvr>
                                        <p:cTn id="12" dur="1" fill="hold">
                                          <p:stCondLst>
                                            <p:cond delay="0"/>
                                          </p:stCondLst>
                                        </p:cTn>
                                        <p:tgtEl>
                                          <p:spTgt spid="67599"/>
                                        </p:tgtEl>
                                        <p:attrNameLst>
                                          <p:attrName>style.visibility</p:attrName>
                                        </p:attrNameLst>
                                      </p:cBhvr>
                                      <p:to>
                                        <p:strVal val="visible"/>
                                      </p:to>
                                    </p:set>
                                    <p:anim calcmode="lin" valueType="num">
                                      <p:cBhvr additive="base">
                                        <p:cTn id="13" dur="500" fill="hold"/>
                                        <p:tgtEl>
                                          <p:spTgt spid="67599"/>
                                        </p:tgtEl>
                                        <p:attrNameLst>
                                          <p:attrName>ppt_x</p:attrName>
                                        </p:attrNameLst>
                                      </p:cBhvr>
                                      <p:tavLst>
                                        <p:tav tm="0">
                                          <p:val>
                                            <p:strVal val="#ppt_x"/>
                                          </p:val>
                                        </p:tav>
                                        <p:tav tm="100000">
                                          <p:val>
                                            <p:strVal val="#ppt_x"/>
                                          </p:val>
                                        </p:tav>
                                      </p:tavLst>
                                    </p:anim>
                                    <p:anim calcmode="lin" valueType="num">
                                      <p:cBhvr additive="base">
                                        <p:cTn id="14" dur="500" fill="hold"/>
                                        <p:tgtEl>
                                          <p:spTgt spid="67599"/>
                                        </p:tgtEl>
                                        <p:attrNameLst>
                                          <p:attrName>ppt_y</p:attrName>
                                        </p:attrNameLst>
                                      </p:cBhvr>
                                      <p:tavLst>
                                        <p:tav tm="0">
                                          <p:val>
                                            <p:strVal val="0-#ppt_h/2"/>
                                          </p:val>
                                        </p:tav>
                                        <p:tav tm="100000">
                                          <p:val>
                                            <p:strVal val="#ppt_y"/>
                                          </p:val>
                                        </p:tav>
                                      </p:tavLst>
                                    </p:anim>
                                  </p:childTnLst>
                                </p:cTn>
                              </p:par>
                              <p:par>
                                <p:cTn id="15" presetID="1" presetClass="exit" presetSubtype="0" fill="hold" nodeType="withEffect">
                                  <p:stCondLst>
                                    <p:cond delay="9000"/>
                                  </p:stCondLst>
                                  <p:childTnLst>
                                    <p:set>
                                      <p:cBhvr>
                                        <p:cTn id="16" dur="1" fill="hold">
                                          <p:stCondLst>
                                            <p:cond delay="0"/>
                                          </p:stCondLst>
                                        </p:cTn>
                                        <p:tgtEl>
                                          <p:spTgt spid="2"/>
                                        </p:tgtEl>
                                        <p:attrNameLst>
                                          <p:attrName>style.visibility</p:attrName>
                                        </p:attrNameLst>
                                      </p:cBhvr>
                                      <p:to>
                                        <p:strVal val="hidden"/>
                                      </p:to>
                                    </p:set>
                                  </p:childTnLst>
                                </p:cTn>
                              </p:par>
                              <p:par>
                                <p:cTn id="17" presetID="10" presetClass="exit" presetSubtype="0" fill="hold" grpId="1" nodeType="withEffect">
                                  <p:stCondLst>
                                    <p:cond delay="9000"/>
                                  </p:stCondLst>
                                  <p:childTnLst>
                                    <p:animEffect transition="out" filter="fade">
                                      <p:cBhvr>
                                        <p:cTn id="18" dur="500"/>
                                        <p:tgtEl>
                                          <p:spTgt spid="67599"/>
                                        </p:tgtEl>
                                      </p:cBhvr>
                                    </p:animEffect>
                                    <p:set>
                                      <p:cBhvr>
                                        <p:cTn id="19" dur="1" fill="hold">
                                          <p:stCondLst>
                                            <p:cond delay="499"/>
                                          </p:stCondLst>
                                        </p:cTn>
                                        <p:tgtEl>
                                          <p:spTgt spid="67599"/>
                                        </p:tgtEl>
                                        <p:attrNameLst>
                                          <p:attrName>style.visibility</p:attrName>
                                        </p:attrNameLst>
                                      </p:cBhvr>
                                      <p:to>
                                        <p:strVal val="hidden"/>
                                      </p:to>
                                    </p:set>
                                  </p:childTnLst>
                                </p:cTn>
                              </p:par>
                              <p:par>
                                <p:cTn id="20" presetID="2" presetClass="entr" presetSubtype="8" fill="hold" nodeType="withEffect">
                                  <p:stCondLst>
                                    <p:cond delay="11000"/>
                                  </p:stCondLst>
                                  <p:childTnLst>
                                    <p:set>
                                      <p:cBhvr>
                                        <p:cTn id="21" dur="1" fill="hold">
                                          <p:stCondLst>
                                            <p:cond delay="0"/>
                                          </p:stCondLst>
                                        </p:cTn>
                                        <p:tgtEl>
                                          <p:spTgt spid="67587"/>
                                        </p:tgtEl>
                                        <p:attrNameLst>
                                          <p:attrName>style.visibility</p:attrName>
                                        </p:attrNameLst>
                                      </p:cBhvr>
                                      <p:to>
                                        <p:strVal val="visible"/>
                                      </p:to>
                                    </p:set>
                                    <p:anim calcmode="lin" valueType="num">
                                      <p:cBhvr additive="base">
                                        <p:cTn id="22" dur="500" fill="hold"/>
                                        <p:tgtEl>
                                          <p:spTgt spid="67587"/>
                                        </p:tgtEl>
                                        <p:attrNameLst>
                                          <p:attrName>ppt_x</p:attrName>
                                        </p:attrNameLst>
                                      </p:cBhvr>
                                      <p:tavLst>
                                        <p:tav tm="0">
                                          <p:val>
                                            <p:strVal val="0-#ppt_w/2"/>
                                          </p:val>
                                        </p:tav>
                                        <p:tav tm="100000">
                                          <p:val>
                                            <p:strVal val="#ppt_x"/>
                                          </p:val>
                                        </p:tav>
                                      </p:tavLst>
                                    </p:anim>
                                    <p:anim calcmode="lin" valueType="num">
                                      <p:cBhvr additive="base">
                                        <p:cTn id="23" dur="500" fill="hold"/>
                                        <p:tgtEl>
                                          <p:spTgt spid="67587"/>
                                        </p:tgtEl>
                                        <p:attrNameLst>
                                          <p:attrName>ppt_y</p:attrName>
                                        </p:attrNameLst>
                                      </p:cBhvr>
                                      <p:tavLst>
                                        <p:tav tm="0">
                                          <p:val>
                                            <p:strVal val="#ppt_y"/>
                                          </p:val>
                                        </p:tav>
                                        <p:tav tm="100000">
                                          <p:val>
                                            <p:strVal val="#ppt_y"/>
                                          </p:val>
                                        </p:tav>
                                      </p:tavLst>
                                    </p:anim>
                                  </p:childTnLst>
                                </p:cTn>
                              </p:par>
                              <p:par>
                                <p:cTn id="24" presetID="9" presetClass="entr" presetSubtype="0" fill="hold" grpId="0" nodeType="withEffect">
                                  <p:stCondLst>
                                    <p:cond delay="11000"/>
                                  </p:stCondLst>
                                  <p:childTnLst>
                                    <p:set>
                                      <p:cBhvr>
                                        <p:cTn id="25" dur="1" fill="hold">
                                          <p:stCondLst>
                                            <p:cond delay="0"/>
                                          </p:stCondLst>
                                        </p:cTn>
                                        <p:tgtEl>
                                          <p:spTgt spid="67591"/>
                                        </p:tgtEl>
                                        <p:attrNameLst>
                                          <p:attrName>style.visibility</p:attrName>
                                        </p:attrNameLst>
                                      </p:cBhvr>
                                      <p:to>
                                        <p:strVal val="visible"/>
                                      </p:to>
                                    </p:set>
                                    <p:animEffect transition="in" filter="dissolve">
                                      <p:cBhvr>
                                        <p:cTn id="26" dur="500"/>
                                        <p:tgtEl>
                                          <p:spTgt spid="67591"/>
                                        </p:tgtEl>
                                      </p:cBhvr>
                                    </p:animEffect>
                                  </p:childTnLst>
                                </p:cTn>
                              </p:par>
                              <p:par>
                                <p:cTn id="27" presetID="2" presetClass="entr" presetSubtype="8" fill="hold" nodeType="withEffect">
                                  <p:stCondLst>
                                    <p:cond delay="27000"/>
                                  </p:stCondLst>
                                  <p:childTnLst>
                                    <p:set>
                                      <p:cBhvr>
                                        <p:cTn id="28" dur="1" fill="hold">
                                          <p:stCondLst>
                                            <p:cond delay="0"/>
                                          </p:stCondLst>
                                        </p:cTn>
                                        <p:tgtEl>
                                          <p:spTgt spid="67588"/>
                                        </p:tgtEl>
                                        <p:attrNameLst>
                                          <p:attrName>style.visibility</p:attrName>
                                        </p:attrNameLst>
                                      </p:cBhvr>
                                      <p:to>
                                        <p:strVal val="visible"/>
                                      </p:to>
                                    </p:set>
                                    <p:anim calcmode="lin" valueType="num">
                                      <p:cBhvr additive="base">
                                        <p:cTn id="29" dur="500" fill="hold"/>
                                        <p:tgtEl>
                                          <p:spTgt spid="67588"/>
                                        </p:tgtEl>
                                        <p:attrNameLst>
                                          <p:attrName>ppt_x</p:attrName>
                                        </p:attrNameLst>
                                      </p:cBhvr>
                                      <p:tavLst>
                                        <p:tav tm="0">
                                          <p:val>
                                            <p:strVal val="0-#ppt_w/2"/>
                                          </p:val>
                                        </p:tav>
                                        <p:tav tm="100000">
                                          <p:val>
                                            <p:strVal val="#ppt_x"/>
                                          </p:val>
                                        </p:tav>
                                      </p:tavLst>
                                    </p:anim>
                                    <p:anim calcmode="lin" valueType="num">
                                      <p:cBhvr additive="base">
                                        <p:cTn id="30" dur="500" fill="hold"/>
                                        <p:tgtEl>
                                          <p:spTgt spid="67588"/>
                                        </p:tgtEl>
                                        <p:attrNameLst>
                                          <p:attrName>ppt_y</p:attrName>
                                        </p:attrNameLst>
                                      </p:cBhvr>
                                      <p:tavLst>
                                        <p:tav tm="0">
                                          <p:val>
                                            <p:strVal val="#ppt_y"/>
                                          </p:val>
                                        </p:tav>
                                        <p:tav tm="100000">
                                          <p:val>
                                            <p:strVal val="#ppt_y"/>
                                          </p:val>
                                        </p:tav>
                                      </p:tavLst>
                                    </p:anim>
                                  </p:childTnLst>
                                </p:cTn>
                              </p:par>
                              <p:par>
                                <p:cTn id="31" presetID="9" presetClass="entr" presetSubtype="0" fill="hold" grpId="0" nodeType="withEffect">
                                  <p:stCondLst>
                                    <p:cond delay="27000"/>
                                  </p:stCondLst>
                                  <p:childTnLst>
                                    <p:set>
                                      <p:cBhvr>
                                        <p:cTn id="32" dur="1" fill="hold">
                                          <p:stCondLst>
                                            <p:cond delay="0"/>
                                          </p:stCondLst>
                                        </p:cTn>
                                        <p:tgtEl>
                                          <p:spTgt spid="67592"/>
                                        </p:tgtEl>
                                        <p:attrNameLst>
                                          <p:attrName>style.visibility</p:attrName>
                                        </p:attrNameLst>
                                      </p:cBhvr>
                                      <p:to>
                                        <p:strVal val="visible"/>
                                      </p:to>
                                    </p:set>
                                    <p:animEffect transition="in" filter="dissolve">
                                      <p:cBhvr>
                                        <p:cTn id="33" dur="500"/>
                                        <p:tgtEl>
                                          <p:spTgt spid="6759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7805">
                <p:cTn id="34" fill="hold" display="0">
                  <p:stCondLst>
                    <p:cond delay="indefinite"/>
                  </p:stCondLst>
                  <p:endCondLst>
                    <p:cond evt="onPrev" delay="0">
                      <p:tgtEl>
                        <p:sldTgt/>
                      </p:tgtEl>
                    </p:cond>
                    <p:cond evt="onStopAudio" delay="0">
                      <p:tgtEl>
                        <p:sldTgt/>
                      </p:tgtEl>
                    </p:cond>
                  </p:endCondLst>
                </p:cTn>
                <p:tgtEl>
                  <p:spTgt spid="67609"/>
                </p:tgtEl>
              </p:cMediaNode>
            </p:audio>
          </p:childTnLst>
        </p:cTn>
      </p:par>
    </p:tnLst>
    <p:bldLst>
      <p:bldP spid="67591" grpId="0" autoUpdateAnimBg="0"/>
      <p:bldP spid="67592" grpId="0" autoUpdateAnimBg="0"/>
      <p:bldP spid="67599" grpId="0" animBg="1"/>
      <p:bldP spid="67599" grpId="1"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1026" descr="C:\Program Files\Amira-3.1.1\data\nucleosome files\AAA FINAL STRUCTURE\Animations\Fig-3-Arg-Lys-His-1.jpg"/>
          <p:cNvPicPr>
            <a:picLocks noChangeAspect="1" noChangeArrowheads="1"/>
          </p:cNvPicPr>
          <p:nvPr/>
        </p:nvPicPr>
        <p:blipFill>
          <a:blip r:embed="rId6" cstate="print"/>
          <a:srcRect/>
          <a:stretch>
            <a:fillRect/>
          </a:stretch>
        </p:blipFill>
        <p:spPr bwMode="auto">
          <a:xfrm>
            <a:off x="227013" y="2586038"/>
            <a:ext cx="8683625" cy="1614487"/>
          </a:xfrm>
          <a:prstGeom prst="rect">
            <a:avLst/>
          </a:prstGeom>
          <a:noFill/>
          <a:ln w="9525">
            <a:noFill/>
            <a:miter lim="800000"/>
            <a:headEnd/>
            <a:tailEnd/>
          </a:ln>
        </p:spPr>
      </p:pic>
      <p:sp>
        <p:nvSpPr>
          <p:cNvPr id="47107" name="Text Box 1046"/>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154647" name="slide_43.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7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673" fill="hold"/>
                                        <p:tgtEl>
                                          <p:spTgt spid="15464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7805">
                <p:cTn id="7" fill="hold" display="0">
                  <p:stCondLst>
                    <p:cond delay="indefinite"/>
                  </p:stCondLst>
                  <p:endCondLst>
                    <p:cond evt="onNext" delay="0">
                      <p:tgtEl>
                        <p:sldTgt/>
                      </p:tgtEl>
                    </p:cond>
                    <p:cond evt="onPrev" delay="0">
                      <p:tgtEl>
                        <p:sldTgt/>
                      </p:tgtEl>
                    </p:cond>
                    <p:cond evt="onStopAudio" delay="0">
                      <p:tgtEl>
                        <p:sldTgt/>
                      </p:tgtEl>
                    </p:cond>
                  </p:endCondLst>
                </p:cTn>
                <p:tgtEl>
                  <p:spTgt spid="154647"/>
                </p:tgtEl>
              </p:cMediaNode>
            </p:audi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C:\Program Files\Amira-3.1.1\data\nucleosome files\AAA FINAL STRUCTURE\Animations\Fig-3-Arg-Lys-His-2.jpg"/>
          <p:cNvPicPr>
            <a:picLocks noChangeAspect="1" noChangeArrowheads="1"/>
          </p:cNvPicPr>
          <p:nvPr/>
        </p:nvPicPr>
        <p:blipFill>
          <a:blip r:embed="rId6" cstate="print"/>
          <a:srcRect/>
          <a:stretch>
            <a:fillRect/>
          </a:stretch>
        </p:blipFill>
        <p:spPr bwMode="auto">
          <a:xfrm>
            <a:off x="227013" y="2586038"/>
            <a:ext cx="8683625" cy="1614487"/>
          </a:xfrm>
          <a:prstGeom prst="rect">
            <a:avLst/>
          </a:prstGeom>
          <a:noFill/>
          <a:ln w="9525">
            <a:noFill/>
            <a:miter lim="800000"/>
            <a:headEnd/>
            <a:tailEnd/>
          </a:ln>
        </p:spPr>
      </p:pic>
      <p:sp>
        <p:nvSpPr>
          <p:cNvPr id="48131" name="Text Box 3"/>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69636" name="slide_44.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1400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2" fill="hold"/>
                                        <p:tgtEl>
                                          <p:spTgt spid="6963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2683">
                <p:cTn id="7" fill="hold" display="0">
                  <p:stCondLst>
                    <p:cond delay="indefinite"/>
                  </p:stCondLst>
                  <p:endCondLst>
                    <p:cond evt="onNext" delay="0">
                      <p:tgtEl>
                        <p:sldTgt/>
                      </p:tgtEl>
                    </p:cond>
                    <p:cond evt="onPrev" delay="0">
                      <p:tgtEl>
                        <p:sldTgt/>
                      </p:tgtEl>
                    </p:cond>
                    <p:cond evt="onStopAudio" delay="0">
                      <p:tgtEl>
                        <p:sldTgt/>
                      </p:tgtEl>
                    </p:cond>
                  </p:endCondLst>
                </p:cTn>
                <p:tgtEl>
                  <p:spTgt spid="69636"/>
                </p:tgtEl>
              </p:cMediaNode>
            </p:audio>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AA sequence" descr="C:\Program Files\Amira-3.1.1\data\nucleosome files\AAA FINAL STRUCTURE\Animations\Fig-3-Hydrophilic-1.jpg"/>
          <p:cNvPicPr>
            <a:picLocks noChangeAspect="1" noChangeArrowheads="1"/>
          </p:cNvPicPr>
          <p:nvPr/>
        </p:nvPicPr>
        <p:blipFill>
          <a:blip r:embed="rId6" cstate="print"/>
          <a:srcRect/>
          <a:stretch>
            <a:fillRect/>
          </a:stretch>
        </p:blipFill>
        <p:spPr bwMode="auto">
          <a:xfrm>
            <a:off x="227013" y="2586038"/>
            <a:ext cx="8683625" cy="1614487"/>
          </a:xfrm>
          <a:prstGeom prst="rect">
            <a:avLst/>
          </a:prstGeom>
          <a:noFill/>
          <a:ln w="9525">
            <a:noFill/>
            <a:miter lim="800000"/>
            <a:headEnd/>
            <a:tailEnd/>
          </a:ln>
        </p:spPr>
      </p:pic>
      <p:grpSp>
        <p:nvGrpSpPr>
          <p:cNvPr id="2" name="Arrows P1"/>
          <p:cNvGrpSpPr>
            <a:grpSpLocks/>
          </p:cNvGrpSpPr>
          <p:nvPr/>
        </p:nvGrpSpPr>
        <p:grpSpPr bwMode="auto">
          <a:xfrm>
            <a:off x="2395538" y="2114550"/>
            <a:ext cx="5881687" cy="1009650"/>
            <a:chOff x="1509" y="1332"/>
            <a:chExt cx="3705" cy="636"/>
          </a:xfrm>
        </p:grpSpPr>
        <p:sp>
          <p:nvSpPr>
            <p:cNvPr id="49174" name="Line 16"/>
            <p:cNvSpPr>
              <a:spLocks noChangeShapeType="1"/>
            </p:cNvSpPr>
            <p:nvPr/>
          </p:nvSpPr>
          <p:spPr bwMode="auto">
            <a:xfrm>
              <a:off x="1509" y="1332"/>
              <a:ext cx="0" cy="624"/>
            </a:xfrm>
            <a:prstGeom prst="line">
              <a:avLst/>
            </a:prstGeom>
            <a:noFill/>
            <a:ln w="9525">
              <a:solidFill>
                <a:srgbClr val="FF00FF"/>
              </a:solidFill>
              <a:round/>
              <a:headEnd/>
              <a:tailEnd type="triangle" w="med" len="med"/>
            </a:ln>
          </p:spPr>
          <p:txBody>
            <a:bodyPr/>
            <a:lstStyle/>
            <a:p>
              <a:endParaRPr lang="en-US"/>
            </a:p>
          </p:txBody>
        </p:sp>
        <p:sp>
          <p:nvSpPr>
            <p:cNvPr id="49175" name="Line 17"/>
            <p:cNvSpPr>
              <a:spLocks noChangeShapeType="1"/>
            </p:cNvSpPr>
            <p:nvPr/>
          </p:nvSpPr>
          <p:spPr bwMode="auto">
            <a:xfrm>
              <a:off x="1689" y="1332"/>
              <a:ext cx="0" cy="624"/>
            </a:xfrm>
            <a:prstGeom prst="line">
              <a:avLst/>
            </a:prstGeom>
            <a:noFill/>
            <a:ln w="9525">
              <a:solidFill>
                <a:srgbClr val="FF00FF"/>
              </a:solidFill>
              <a:round/>
              <a:headEnd/>
              <a:tailEnd type="triangle" w="med" len="med"/>
            </a:ln>
          </p:spPr>
          <p:txBody>
            <a:bodyPr/>
            <a:lstStyle/>
            <a:p>
              <a:endParaRPr lang="en-US"/>
            </a:p>
          </p:txBody>
        </p:sp>
        <p:sp>
          <p:nvSpPr>
            <p:cNvPr id="49176" name="Line 18"/>
            <p:cNvSpPr>
              <a:spLocks noChangeShapeType="1"/>
            </p:cNvSpPr>
            <p:nvPr/>
          </p:nvSpPr>
          <p:spPr bwMode="auto">
            <a:xfrm>
              <a:off x="1776" y="1332"/>
              <a:ext cx="0" cy="624"/>
            </a:xfrm>
            <a:prstGeom prst="line">
              <a:avLst/>
            </a:prstGeom>
            <a:noFill/>
            <a:ln w="9525">
              <a:solidFill>
                <a:srgbClr val="FF00FF"/>
              </a:solidFill>
              <a:round/>
              <a:headEnd/>
              <a:tailEnd type="triangle" w="med" len="med"/>
            </a:ln>
          </p:spPr>
          <p:txBody>
            <a:bodyPr/>
            <a:lstStyle/>
            <a:p>
              <a:endParaRPr lang="en-US"/>
            </a:p>
          </p:txBody>
        </p:sp>
        <p:sp>
          <p:nvSpPr>
            <p:cNvPr id="49177" name="Line 19"/>
            <p:cNvSpPr>
              <a:spLocks noChangeShapeType="1"/>
            </p:cNvSpPr>
            <p:nvPr/>
          </p:nvSpPr>
          <p:spPr bwMode="auto">
            <a:xfrm>
              <a:off x="1938" y="1341"/>
              <a:ext cx="0" cy="624"/>
            </a:xfrm>
            <a:prstGeom prst="line">
              <a:avLst/>
            </a:prstGeom>
            <a:noFill/>
            <a:ln w="9525">
              <a:solidFill>
                <a:srgbClr val="FF00FF"/>
              </a:solidFill>
              <a:round/>
              <a:headEnd/>
              <a:tailEnd type="triangle" w="med" len="med"/>
            </a:ln>
          </p:spPr>
          <p:txBody>
            <a:bodyPr/>
            <a:lstStyle/>
            <a:p>
              <a:endParaRPr lang="en-US"/>
            </a:p>
          </p:txBody>
        </p:sp>
        <p:sp>
          <p:nvSpPr>
            <p:cNvPr id="49178" name="Line 20"/>
            <p:cNvSpPr>
              <a:spLocks noChangeShapeType="1"/>
            </p:cNvSpPr>
            <p:nvPr/>
          </p:nvSpPr>
          <p:spPr bwMode="auto">
            <a:xfrm>
              <a:off x="2016" y="1341"/>
              <a:ext cx="0" cy="624"/>
            </a:xfrm>
            <a:prstGeom prst="line">
              <a:avLst/>
            </a:prstGeom>
            <a:noFill/>
            <a:ln w="9525">
              <a:solidFill>
                <a:srgbClr val="FF00FF"/>
              </a:solidFill>
              <a:round/>
              <a:headEnd/>
              <a:tailEnd type="triangle" w="med" len="med"/>
            </a:ln>
          </p:spPr>
          <p:txBody>
            <a:bodyPr/>
            <a:lstStyle/>
            <a:p>
              <a:endParaRPr lang="en-US"/>
            </a:p>
          </p:txBody>
        </p:sp>
        <p:sp>
          <p:nvSpPr>
            <p:cNvPr id="49179" name="Line 21"/>
            <p:cNvSpPr>
              <a:spLocks noChangeShapeType="1"/>
            </p:cNvSpPr>
            <p:nvPr/>
          </p:nvSpPr>
          <p:spPr bwMode="auto">
            <a:xfrm>
              <a:off x="2103" y="1344"/>
              <a:ext cx="0" cy="624"/>
            </a:xfrm>
            <a:prstGeom prst="line">
              <a:avLst/>
            </a:prstGeom>
            <a:noFill/>
            <a:ln w="9525">
              <a:solidFill>
                <a:srgbClr val="FF00FF"/>
              </a:solidFill>
              <a:round/>
              <a:headEnd/>
              <a:tailEnd type="triangle" w="med" len="med"/>
            </a:ln>
          </p:spPr>
          <p:txBody>
            <a:bodyPr/>
            <a:lstStyle/>
            <a:p>
              <a:endParaRPr lang="en-US"/>
            </a:p>
          </p:txBody>
        </p:sp>
        <p:sp>
          <p:nvSpPr>
            <p:cNvPr id="49180" name="Line 22"/>
            <p:cNvSpPr>
              <a:spLocks noChangeShapeType="1"/>
            </p:cNvSpPr>
            <p:nvPr/>
          </p:nvSpPr>
          <p:spPr bwMode="auto">
            <a:xfrm>
              <a:off x="2265" y="1341"/>
              <a:ext cx="0" cy="624"/>
            </a:xfrm>
            <a:prstGeom prst="line">
              <a:avLst/>
            </a:prstGeom>
            <a:noFill/>
            <a:ln w="9525">
              <a:solidFill>
                <a:srgbClr val="FF00FF"/>
              </a:solidFill>
              <a:round/>
              <a:headEnd/>
              <a:tailEnd type="triangle" w="med" len="med"/>
            </a:ln>
          </p:spPr>
          <p:txBody>
            <a:bodyPr/>
            <a:lstStyle/>
            <a:p>
              <a:endParaRPr lang="en-US"/>
            </a:p>
          </p:txBody>
        </p:sp>
        <p:sp>
          <p:nvSpPr>
            <p:cNvPr id="49181" name="Line 23"/>
            <p:cNvSpPr>
              <a:spLocks noChangeShapeType="1"/>
            </p:cNvSpPr>
            <p:nvPr/>
          </p:nvSpPr>
          <p:spPr bwMode="auto">
            <a:xfrm>
              <a:off x="2430" y="1341"/>
              <a:ext cx="0" cy="624"/>
            </a:xfrm>
            <a:prstGeom prst="line">
              <a:avLst/>
            </a:prstGeom>
            <a:noFill/>
            <a:ln w="9525">
              <a:solidFill>
                <a:srgbClr val="FF00FF"/>
              </a:solidFill>
              <a:round/>
              <a:headEnd/>
              <a:tailEnd type="triangle" w="med" len="med"/>
            </a:ln>
          </p:spPr>
          <p:txBody>
            <a:bodyPr/>
            <a:lstStyle/>
            <a:p>
              <a:endParaRPr lang="en-US"/>
            </a:p>
          </p:txBody>
        </p:sp>
        <p:sp>
          <p:nvSpPr>
            <p:cNvPr id="49182" name="Line 24"/>
            <p:cNvSpPr>
              <a:spLocks noChangeShapeType="1"/>
            </p:cNvSpPr>
            <p:nvPr/>
          </p:nvSpPr>
          <p:spPr bwMode="auto">
            <a:xfrm>
              <a:off x="2523" y="1341"/>
              <a:ext cx="0" cy="624"/>
            </a:xfrm>
            <a:prstGeom prst="line">
              <a:avLst/>
            </a:prstGeom>
            <a:noFill/>
            <a:ln w="9525">
              <a:solidFill>
                <a:srgbClr val="FF00FF"/>
              </a:solidFill>
              <a:round/>
              <a:headEnd/>
              <a:tailEnd type="triangle" w="med" len="med"/>
            </a:ln>
          </p:spPr>
          <p:txBody>
            <a:bodyPr/>
            <a:lstStyle/>
            <a:p>
              <a:endParaRPr lang="en-US"/>
            </a:p>
          </p:txBody>
        </p:sp>
        <p:sp>
          <p:nvSpPr>
            <p:cNvPr id="49183" name="Line 25"/>
            <p:cNvSpPr>
              <a:spLocks noChangeShapeType="1"/>
            </p:cNvSpPr>
            <p:nvPr/>
          </p:nvSpPr>
          <p:spPr bwMode="auto">
            <a:xfrm>
              <a:off x="2688" y="1341"/>
              <a:ext cx="0" cy="624"/>
            </a:xfrm>
            <a:prstGeom prst="line">
              <a:avLst/>
            </a:prstGeom>
            <a:noFill/>
            <a:ln w="9525">
              <a:solidFill>
                <a:srgbClr val="FF00FF"/>
              </a:solidFill>
              <a:round/>
              <a:headEnd/>
              <a:tailEnd type="triangle" w="med" len="med"/>
            </a:ln>
          </p:spPr>
          <p:txBody>
            <a:bodyPr/>
            <a:lstStyle/>
            <a:p>
              <a:endParaRPr lang="en-US"/>
            </a:p>
          </p:txBody>
        </p:sp>
        <p:sp>
          <p:nvSpPr>
            <p:cNvPr id="49184" name="Line 26"/>
            <p:cNvSpPr>
              <a:spLocks noChangeShapeType="1"/>
            </p:cNvSpPr>
            <p:nvPr/>
          </p:nvSpPr>
          <p:spPr bwMode="auto">
            <a:xfrm>
              <a:off x="2862" y="1341"/>
              <a:ext cx="0" cy="624"/>
            </a:xfrm>
            <a:prstGeom prst="line">
              <a:avLst/>
            </a:prstGeom>
            <a:noFill/>
            <a:ln w="9525">
              <a:solidFill>
                <a:srgbClr val="FF00FF"/>
              </a:solidFill>
              <a:round/>
              <a:headEnd/>
              <a:tailEnd type="triangle" w="med" len="med"/>
            </a:ln>
          </p:spPr>
          <p:txBody>
            <a:bodyPr/>
            <a:lstStyle/>
            <a:p>
              <a:endParaRPr lang="en-US"/>
            </a:p>
          </p:txBody>
        </p:sp>
        <p:sp>
          <p:nvSpPr>
            <p:cNvPr id="49185" name="Line 27"/>
            <p:cNvSpPr>
              <a:spLocks noChangeShapeType="1"/>
            </p:cNvSpPr>
            <p:nvPr/>
          </p:nvSpPr>
          <p:spPr bwMode="auto">
            <a:xfrm>
              <a:off x="3024" y="1344"/>
              <a:ext cx="0" cy="624"/>
            </a:xfrm>
            <a:prstGeom prst="line">
              <a:avLst/>
            </a:prstGeom>
            <a:noFill/>
            <a:ln w="9525">
              <a:solidFill>
                <a:srgbClr val="FF00FF"/>
              </a:solidFill>
              <a:round/>
              <a:headEnd/>
              <a:tailEnd type="triangle" w="med" len="med"/>
            </a:ln>
          </p:spPr>
          <p:txBody>
            <a:bodyPr/>
            <a:lstStyle/>
            <a:p>
              <a:endParaRPr lang="en-US"/>
            </a:p>
          </p:txBody>
        </p:sp>
        <p:sp>
          <p:nvSpPr>
            <p:cNvPr id="49186" name="Line 28"/>
            <p:cNvSpPr>
              <a:spLocks noChangeShapeType="1"/>
            </p:cNvSpPr>
            <p:nvPr/>
          </p:nvSpPr>
          <p:spPr bwMode="auto">
            <a:xfrm>
              <a:off x="3618" y="1344"/>
              <a:ext cx="0" cy="624"/>
            </a:xfrm>
            <a:prstGeom prst="line">
              <a:avLst/>
            </a:prstGeom>
            <a:noFill/>
            <a:ln w="9525">
              <a:solidFill>
                <a:srgbClr val="FF00FF"/>
              </a:solidFill>
              <a:round/>
              <a:headEnd/>
              <a:tailEnd type="triangle" w="med" len="med"/>
            </a:ln>
          </p:spPr>
          <p:txBody>
            <a:bodyPr/>
            <a:lstStyle/>
            <a:p>
              <a:endParaRPr lang="en-US"/>
            </a:p>
          </p:txBody>
        </p:sp>
        <p:sp>
          <p:nvSpPr>
            <p:cNvPr id="49187" name="Line 29"/>
            <p:cNvSpPr>
              <a:spLocks noChangeShapeType="1"/>
            </p:cNvSpPr>
            <p:nvPr/>
          </p:nvSpPr>
          <p:spPr bwMode="auto">
            <a:xfrm>
              <a:off x="3705" y="1344"/>
              <a:ext cx="0" cy="624"/>
            </a:xfrm>
            <a:prstGeom prst="line">
              <a:avLst/>
            </a:prstGeom>
            <a:noFill/>
            <a:ln w="9525">
              <a:solidFill>
                <a:srgbClr val="FF00FF"/>
              </a:solidFill>
              <a:round/>
              <a:headEnd/>
              <a:tailEnd type="triangle" w="med" len="med"/>
            </a:ln>
          </p:spPr>
          <p:txBody>
            <a:bodyPr/>
            <a:lstStyle/>
            <a:p>
              <a:endParaRPr lang="en-US"/>
            </a:p>
          </p:txBody>
        </p:sp>
        <p:sp>
          <p:nvSpPr>
            <p:cNvPr id="49188" name="Line 30"/>
            <p:cNvSpPr>
              <a:spLocks noChangeShapeType="1"/>
            </p:cNvSpPr>
            <p:nvPr/>
          </p:nvSpPr>
          <p:spPr bwMode="auto">
            <a:xfrm>
              <a:off x="3783" y="1344"/>
              <a:ext cx="0" cy="624"/>
            </a:xfrm>
            <a:prstGeom prst="line">
              <a:avLst/>
            </a:prstGeom>
            <a:noFill/>
            <a:ln w="9525">
              <a:solidFill>
                <a:srgbClr val="FF00FF"/>
              </a:solidFill>
              <a:round/>
              <a:headEnd/>
              <a:tailEnd type="triangle" w="med" len="med"/>
            </a:ln>
          </p:spPr>
          <p:txBody>
            <a:bodyPr/>
            <a:lstStyle/>
            <a:p>
              <a:endParaRPr lang="en-US"/>
            </a:p>
          </p:txBody>
        </p:sp>
        <p:sp>
          <p:nvSpPr>
            <p:cNvPr id="49189" name="Line 31"/>
            <p:cNvSpPr>
              <a:spLocks noChangeShapeType="1"/>
            </p:cNvSpPr>
            <p:nvPr/>
          </p:nvSpPr>
          <p:spPr bwMode="auto">
            <a:xfrm>
              <a:off x="3870" y="1344"/>
              <a:ext cx="0" cy="624"/>
            </a:xfrm>
            <a:prstGeom prst="line">
              <a:avLst/>
            </a:prstGeom>
            <a:noFill/>
            <a:ln w="9525">
              <a:solidFill>
                <a:srgbClr val="FF00FF"/>
              </a:solidFill>
              <a:round/>
              <a:headEnd/>
              <a:tailEnd type="triangle" w="med" len="med"/>
            </a:ln>
          </p:spPr>
          <p:txBody>
            <a:bodyPr/>
            <a:lstStyle/>
            <a:p>
              <a:endParaRPr lang="en-US"/>
            </a:p>
          </p:txBody>
        </p:sp>
        <p:sp>
          <p:nvSpPr>
            <p:cNvPr id="49190" name="Line 32"/>
            <p:cNvSpPr>
              <a:spLocks noChangeShapeType="1"/>
            </p:cNvSpPr>
            <p:nvPr/>
          </p:nvSpPr>
          <p:spPr bwMode="auto">
            <a:xfrm>
              <a:off x="4464" y="1344"/>
              <a:ext cx="0" cy="624"/>
            </a:xfrm>
            <a:prstGeom prst="line">
              <a:avLst/>
            </a:prstGeom>
            <a:noFill/>
            <a:ln w="9525">
              <a:solidFill>
                <a:srgbClr val="FF00FF"/>
              </a:solidFill>
              <a:round/>
              <a:headEnd/>
              <a:tailEnd type="triangle" w="med" len="med"/>
            </a:ln>
          </p:spPr>
          <p:txBody>
            <a:bodyPr/>
            <a:lstStyle/>
            <a:p>
              <a:endParaRPr lang="en-US"/>
            </a:p>
          </p:txBody>
        </p:sp>
        <p:sp>
          <p:nvSpPr>
            <p:cNvPr id="49191" name="Line 33"/>
            <p:cNvSpPr>
              <a:spLocks noChangeShapeType="1"/>
            </p:cNvSpPr>
            <p:nvPr/>
          </p:nvSpPr>
          <p:spPr bwMode="auto">
            <a:xfrm>
              <a:off x="4533" y="1344"/>
              <a:ext cx="0" cy="624"/>
            </a:xfrm>
            <a:prstGeom prst="line">
              <a:avLst/>
            </a:prstGeom>
            <a:noFill/>
            <a:ln w="9525">
              <a:solidFill>
                <a:srgbClr val="FF00FF"/>
              </a:solidFill>
              <a:round/>
              <a:headEnd/>
              <a:tailEnd type="triangle" w="med" len="med"/>
            </a:ln>
          </p:spPr>
          <p:txBody>
            <a:bodyPr/>
            <a:lstStyle/>
            <a:p>
              <a:endParaRPr lang="en-US"/>
            </a:p>
          </p:txBody>
        </p:sp>
        <p:sp>
          <p:nvSpPr>
            <p:cNvPr id="49192" name="Line 34"/>
            <p:cNvSpPr>
              <a:spLocks noChangeShapeType="1"/>
            </p:cNvSpPr>
            <p:nvPr/>
          </p:nvSpPr>
          <p:spPr bwMode="auto">
            <a:xfrm>
              <a:off x="4869" y="1344"/>
              <a:ext cx="0" cy="624"/>
            </a:xfrm>
            <a:prstGeom prst="line">
              <a:avLst/>
            </a:prstGeom>
            <a:noFill/>
            <a:ln w="9525">
              <a:solidFill>
                <a:srgbClr val="FF00FF"/>
              </a:solidFill>
              <a:round/>
              <a:headEnd/>
              <a:tailEnd type="triangle" w="med" len="med"/>
            </a:ln>
          </p:spPr>
          <p:txBody>
            <a:bodyPr/>
            <a:lstStyle/>
            <a:p>
              <a:endParaRPr lang="en-US"/>
            </a:p>
          </p:txBody>
        </p:sp>
        <p:sp>
          <p:nvSpPr>
            <p:cNvPr id="49193" name="Line 35"/>
            <p:cNvSpPr>
              <a:spLocks noChangeShapeType="1"/>
            </p:cNvSpPr>
            <p:nvPr/>
          </p:nvSpPr>
          <p:spPr bwMode="auto">
            <a:xfrm>
              <a:off x="5214" y="1344"/>
              <a:ext cx="0" cy="624"/>
            </a:xfrm>
            <a:prstGeom prst="line">
              <a:avLst/>
            </a:prstGeom>
            <a:noFill/>
            <a:ln w="9525">
              <a:solidFill>
                <a:srgbClr val="FF00FF"/>
              </a:solidFill>
              <a:round/>
              <a:headEnd/>
              <a:tailEnd type="triangle" w="med" len="med"/>
            </a:ln>
          </p:spPr>
          <p:txBody>
            <a:bodyPr/>
            <a:lstStyle/>
            <a:p>
              <a:endParaRPr lang="en-US"/>
            </a:p>
          </p:txBody>
        </p:sp>
      </p:grpSp>
      <p:grpSp>
        <p:nvGrpSpPr>
          <p:cNvPr id="3" name="Arrows P2"/>
          <p:cNvGrpSpPr>
            <a:grpSpLocks/>
          </p:cNvGrpSpPr>
          <p:nvPr/>
        </p:nvGrpSpPr>
        <p:grpSpPr bwMode="auto">
          <a:xfrm>
            <a:off x="1219200" y="3700463"/>
            <a:ext cx="6948488" cy="1009650"/>
            <a:chOff x="768" y="2331"/>
            <a:chExt cx="4377" cy="636"/>
          </a:xfrm>
        </p:grpSpPr>
        <p:sp>
          <p:nvSpPr>
            <p:cNvPr id="49160" name="Line 4"/>
            <p:cNvSpPr>
              <a:spLocks noChangeShapeType="1"/>
            </p:cNvSpPr>
            <p:nvPr/>
          </p:nvSpPr>
          <p:spPr bwMode="auto">
            <a:xfrm flipV="1">
              <a:off x="768" y="2343"/>
              <a:ext cx="0" cy="624"/>
            </a:xfrm>
            <a:prstGeom prst="line">
              <a:avLst/>
            </a:prstGeom>
            <a:noFill/>
            <a:ln w="9525">
              <a:solidFill>
                <a:srgbClr val="FF00FF"/>
              </a:solidFill>
              <a:round/>
              <a:headEnd/>
              <a:tailEnd type="triangle" w="med" len="med"/>
            </a:ln>
          </p:spPr>
          <p:txBody>
            <a:bodyPr/>
            <a:lstStyle/>
            <a:p>
              <a:endParaRPr lang="en-US"/>
            </a:p>
          </p:txBody>
        </p:sp>
        <p:sp>
          <p:nvSpPr>
            <p:cNvPr id="49161" name="Line 5"/>
            <p:cNvSpPr>
              <a:spLocks noChangeShapeType="1"/>
            </p:cNvSpPr>
            <p:nvPr/>
          </p:nvSpPr>
          <p:spPr bwMode="auto">
            <a:xfrm flipV="1">
              <a:off x="1104" y="2343"/>
              <a:ext cx="0" cy="624"/>
            </a:xfrm>
            <a:prstGeom prst="line">
              <a:avLst/>
            </a:prstGeom>
            <a:noFill/>
            <a:ln w="9525">
              <a:solidFill>
                <a:srgbClr val="FF00FF"/>
              </a:solidFill>
              <a:round/>
              <a:headEnd/>
              <a:tailEnd type="triangle" w="med" len="med"/>
            </a:ln>
          </p:spPr>
          <p:txBody>
            <a:bodyPr/>
            <a:lstStyle/>
            <a:p>
              <a:endParaRPr lang="en-US"/>
            </a:p>
          </p:txBody>
        </p:sp>
        <p:sp>
          <p:nvSpPr>
            <p:cNvPr id="49162" name="Line 6"/>
            <p:cNvSpPr>
              <a:spLocks noChangeShapeType="1"/>
            </p:cNvSpPr>
            <p:nvPr/>
          </p:nvSpPr>
          <p:spPr bwMode="auto">
            <a:xfrm flipV="1">
              <a:off x="1698" y="2343"/>
              <a:ext cx="0" cy="624"/>
            </a:xfrm>
            <a:prstGeom prst="line">
              <a:avLst/>
            </a:prstGeom>
            <a:noFill/>
            <a:ln w="9525">
              <a:solidFill>
                <a:srgbClr val="FF00FF"/>
              </a:solidFill>
              <a:round/>
              <a:headEnd/>
              <a:tailEnd type="triangle" w="med" len="med"/>
            </a:ln>
          </p:spPr>
          <p:txBody>
            <a:bodyPr/>
            <a:lstStyle/>
            <a:p>
              <a:endParaRPr lang="en-US"/>
            </a:p>
          </p:txBody>
        </p:sp>
        <p:sp>
          <p:nvSpPr>
            <p:cNvPr id="49163" name="Line 7"/>
            <p:cNvSpPr>
              <a:spLocks noChangeShapeType="1"/>
            </p:cNvSpPr>
            <p:nvPr/>
          </p:nvSpPr>
          <p:spPr bwMode="auto">
            <a:xfrm flipV="1">
              <a:off x="1776" y="2334"/>
              <a:ext cx="0" cy="624"/>
            </a:xfrm>
            <a:prstGeom prst="line">
              <a:avLst/>
            </a:prstGeom>
            <a:noFill/>
            <a:ln w="9525">
              <a:solidFill>
                <a:srgbClr val="FF00FF"/>
              </a:solidFill>
              <a:round/>
              <a:headEnd/>
              <a:tailEnd type="triangle" w="med" len="med"/>
            </a:ln>
          </p:spPr>
          <p:txBody>
            <a:bodyPr/>
            <a:lstStyle/>
            <a:p>
              <a:endParaRPr lang="en-US"/>
            </a:p>
          </p:txBody>
        </p:sp>
        <p:sp>
          <p:nvSpPr>
            <p:cNvPr id="49164" name="Line 8"/>
            <p:cNvSpPr>
              <a:spLocks noChangeShapeType="1"/>
            </p:cNvSpPr>
            <p:nvPr/>
          </p:nvSpPr>
          <p:spPr bwMode="auto">
            <a:xfrm flipV="1">
              <a:off x="2706" y="2334"/>
              <a:ext cx="0" cy="624"/>
            </a:xfrm>
            <a:prstGeom prst="line">
              <a:avLst/>
            </a:prstGeom>
            <a:noFill/>
            <a:ln w="9525">
              <a:solidFill>
                <a:srgbClr val="FF00FF"/>
              </a:solidFill>
              <a:round/>
              <a:headEnd/>
              <a:tailEnd type="triangle" w="med" len="med"/>
            </a:ln>
          </p:spPr>
          <p:txBody>
            <a:bodyPr/>
            <a:lstStyle/>
            <a:p>
              <a:endParaRPr lang="en-US"/>
            </a:p>
          </p:txBody>
        </p:sp>
        <p:sp>
          <p:nvSpPr>
            <p:cNvPr id="49165" name="Line 9"/>
            <p:cNvSpPr>
              <a:spLocks noChangeShapeType="1"/>
            </p:cNvSpPr>
            <p:nvPr/>
          </p:nvSpPr>
          <p:spPr bwMode="auto">
            <a:xfrm flipV="1">
              <a:off x="2958" y="2331"/>
              <a:ext cx="0" cy="624"/>
            </a:xfrm>
            <a:prstGeom prst="line">
              <a:avLst/>
            </a:prstGeom>
            <a:noFill/>
            <a:ln w="9525">
              <a:solidFill>
                <a:srgbClr val="FF00FF"/>
              </a:solidFill>
              <a:round/>
              <a:headEnd/>
              <a:tailEnd type="triangle" w="med" len="med"/>
            </a:ln>
          </p:spPr>
          <p:txBody>
            <a:bodyPr/>
            <a:lstStyle/>
            <a:p>
              <a:endParaRPr lang="en-US"/>
            </a:p>
          </p:txBody>
        </p:sp>
        <p:sp>
          <p:nvSpPr>
            <p:cNvPr id="49166" name="Line 10"/>
            <p:cNvSpPr>
              <a:spLocks noChangeShapeType="1"/>
            </p:cNvSpPr>
            <p:nvPr/>
          </p:nvSpPr>
          <p:spPr bwMode="auto">
            <a:xfrm flipV="1">
              <a:off x="3033" y="2334"/>
              <a:ext cx="0" cy="624"/>
            </a:xfrm>
            <a:prstGeom prst="line">
              <a:avLst/>
            </a:prstGeom>
            <a:noFill/>
            <a:ln w="9525">
              <a:solidFill>
                <a:srgbClr val="FF00FF"/>
              </a:solidFill>
              <a:round/>
              <a:headEnd/>
              <a:tailEnd type="triangle" w="med" len="med"/>
            </a:ln>
          </p:spPr>
          <p:txBody>
            <a:bodyPr/>
            <a:lstStyle/>
            <a:p>
              <a:endParaRPr lang="en-US"/>
            </a:p>
          </p:txBody>
        </p:sp>
        <p:sp>
          <p:nvSpPr>
            <p:cNvPr id="49167" name="Line 11"/>
            <p:cNvSpPr>
              <a:spLocks noChangeShapeType="1"/>
            </p:cNvSpPr>
            <p:nvPr/>
          </p:nvSpPr>
          <p:spPr bwMode="auto">
            <a:xfrm flipV="1">
              <a:off x="3639" y="2334"/>
              <a:ext cx="0" cy="624"/>
            </a:xfrm>
            <a:prstGeom prst="line">
              <a:avLst/>
            </a:prstGeom>
            <a:noFill/>
            <a:ln w="9525">
              <a:solidFill>
                <a:srgbClr val="FF00FF"/>
              </a:solidFill>
              <a:round/>
              <a:headEnd/>
              <a:tailEnd type="triangle" w="med" len="med"/>
            </a:ln>
          </p:spPr>
          <p:txBody>
            <a:bodyPr/>
            <a:lstStyle/>
            <a:p>
              <a:endParaRPr lang="en-US"/>
            </a:p>
          </p:txBody>
        </p:sp>
        <p:sp>
          <p:nvSpPr>
            <p:cNvPr id="49168" name="Line 12"/>
            <p:cNvSpPr>
              <a:spLocks noChangeShapeType="1"/>
            </p:cNvSpPr>
            <p:nvPr/>
          </p:nvSpPr>
          <p:spPr bwMode="auto">
            <a:xfrm flipV="1">
              <a:off x="3714" y="2334"/>
              <a:ext cx="0" cy="624"/>
            </a:xfrm>
            <a:prstGeom prst="line">
              <a:avLst/>
            </a:prstGeom>
            <a:noFill/>
            <a:ln w="9525">
              <a:solidFill>
                <a:srgbClr val="FF00FF"/>
              </a:solidFill>
              <a:round/>
              <a:headEnd/>
              <a:tailEnd type="triangle" w="med" len="med"/>
            </a:ln>
          </p:spPr>
          <p:txBody>
            <a:bodyPr/>
            <a:lstStyle/>
            <a:p>
              <a:endParaRPr lang="en-US"/>
            </a:p>
          </p:txBody>
        </p:sp>
        <p:sp>
          <p:nvSpPr>
            <p:cNvPr id="49169" name="Line 13"/>
            <p:cNvSpPr>
              <a:spLocks noChangeShapeType="1"/>
            </p:cNvSpPr>
            <p:nvPr/>
          </p:nvSpPr>
          <p:spPr bwMode="auto">
            <a:xfrm flipV="1">
              <a:off x="4551" y="2334"/>
              <a:ext cx="0" cy="624"/>
            </a:xfrm>
            <a:prstGeom prst="line">
              <a:avLst/>
            </a:prstGeom>
            <a:noFill/>
            <a:ln w="9525">
              <a:solidFill>
                <a:srgbClr val="FF00FF"/>
              </a:solidFill>
              <a:round/>
              <a:headEnd/>
              <a:tailEnd type="triangle" w="med" len="med"/>
            </a:ln>
          </p:spPr>
          <p:txBody>
            <a:bodyPr/>
            <a:lstStyle/>
            <a:p>
              <a:endParaRPr lang="en-US"/>
            </a:p>
          </p:txBody>
        </p:sp>
        <p:sp>
          <p:nvSpPr>
            <p:cNvPr id="49170" name="Line 14"/>
            <p:cNvSpPr>
              <a:spLocks noChangeShapeType="1"/>
            </p:cNvSpPr>
            <p:nvPr/>
          </p:nvSpPr>
          <p:spPr bwMode="auto">
            <a:xfrm flipV="1">
              <a:off x="4722" y="2334"/>
              <a:ext cx="0" cy="624"/>
            </a:xfrm>
            <a:prstGeom prst="line">
              <a:avLst/>
            </a:prstGeom>
            <a:noFill/>
            <a:ln w="9525">
              <a:solidFill>
                <a:srgbClr val="FF00FF"/>
              </a:solidFill>
              <a:round/>
              <a:headEnd/>
              <a:tailEnd type="triangle" w="med" len="med"/>
            </a:ln>
          </p:spPr>
          <p:txBody>
            <a:bodyPr/>
            <a:lstStyle/>
            <a:p>
              <a:endParaRPr lang="en-US"/>
            </a:p>
          </p:txBody>
        </p:sp>
        <p:sp>
          <p:nvSpPr>
            <p:cNvPr id="49171" name="Line 37"/>
            <p:cNvSpPr>
              <a:spLocks noChangeShapeType="1"/>
            </p:cNvSpPr>
            <p:nvPr/>
          </p:nvSpPr>
          <p:spPr bwMode="auto">
            <a:xfrm flipV="1">
              <a:off x="5058" y="2334"/>
              <a:ext cx="0" cy="624"/>
            </a:xfrm>
            <a:prstGeom prst="line">
              <a:avLst/>
            </a:prstGeom>
            <a:noFill/>
            <a:ln w="9525">
              <a:solidFill>
                <a:srgbClr val="FF00FF"/>
              </a:solidFill>
              <a:round/>
              <a:headEnd/>
              <a:tailEnd type="triangle" w="med" len="med"/>
            </a:ln>
          </p:spPr>
          <p:txBody>
            <a:bodyPr/>
            <a:lstStyle/>
            <a:p>
              <a:endParaRPr lang="en-US"/>
            </a:p>
          </p:txBody>
        </p:sp>
        <p:sp>
          <p:nvSpPr>
            <p:cNvPr id="49172" name="Line 38"/>
            <p:cNvSpPr>
              <a:spLocks noChangeShapeType="1"/>
            </p:cNvSpPr>
            <p:nvPr/>
          </p:nvSpPr>
          <p:spPr bwMode="auto">
            <a:xfrm flipV="1">
              <a:off x="5145" y="2334"/>
              <a:ext cx="0" cy="624"/>
            </a:xfrm>
            <a:prstGeom prst="line">
              <a:avLst/>
            </a:prstGeom>
            <a:noFill/>
            <a:ln w="9525">
              <a:solidFill>
                <a:srgbClr val="FF00FF"/>
              </a:solidFill>
              <a:round/>
              <a:headEnd/>
              <a:tailEnd type="triangle" w="med" len="med"/>
            </a:ln>
          </p:spPr>
          <p:txBody>
            <a:bodyPr/>
            <a:lstStyle/>
            <a:p>
              <a:endParaRPr lang="en-US"/>
            </a:p>
          </p:txBody>
        </p:sp>
        <p:sp>
          <p:nvSpPr>
            <p:cNvPr id="49173" name="Line 40"/>
            <p:cNvSpPr>
              <a:spLocks noChangeShapeType="1"/>
            </p:cNvSpPr>
            <p:nvPr/>
          </p:nvSpPr>
          <p:spPr bwMode="auto">
            <a:xfrm flipV="1">
              <a:off x="1275" y="2343"/>
              <a:ext cx="0" cy="624"/>
            </a:xfrm>
            <a:prstGeom prst="line">
              <a:avLst/>
            </a:prstGeom>
            <a:noFill/>
            <a:ln w="9525">
              <a:solidFill>
                <a:srgbClr val="FF00FF"/>
              </a:solidFill>
              <a:round/>
              <a:headEnd/>
              <a:tailEnd type="triangle" w="med" len="med"/>
            </a:ln>
          </p:spPr>
          <p:txBody>
            <a:bodyPr/>
            <a:lstStyle/>
            <a:p>
              <a:endParaRPr lang="en-US"/>
            </a:p>
          </p:txBody>
        </p:sp>
      </p:grpSp>
      <p:sp>
        <p:nvSpPr>
          <p:cNvPr id="71722" name="Hydrophilic aa's"/>
          <p:cNvSpPr txBox="1">
            <a:spLocks noChangeArrowheads="1"/>
          </p:cNvSpPr>
          <p:nvPr/>
        </p:nvSpPr>
        <p:spPr bwMode="auto">
          <a:xfrm>
            <a:off x="3505200" y="635000"/>
            <a:ext cx="2362200" cy="1927225"/>
          </a:xfrm>
          <a:prstGeom prst="rect">
            <a:avLst/>
          </a:prstGeom>
          <a:noFill/>
          <a:ln w="9525">
            <a:solidFill>
              <a:schemeClr val="tx1"/>
            </a:solidFill>
            <a:miter lim="800000"/>
            <a:headEnd/>
            <a:tailEnd/>
          </a:ln>
        </p:spPr>
        <p:txBody>
          <a:bodyPr>
            <a:spAutoFit/>
          </a:bodyPr>
          <a:lstStyle/>
          <a:p>
            <a:pPr>
              <a:spcBef>
                <a:spcPct val="50000"/>
              </a:spcBef>
            </a:pPr>
            <a:r>
              <a:rPr lang="en-US" b="0"/>
              <a:t>Tyr (—OH······) Ser (—OH······) Gln (—OH······) Thr (—OH······) Cys (—SH······)</a:t>
            </a:r>
          </a:p>
        </p:txBody>
      </p:sp>
      <p:sp>
        <p:nvSpPr>
          <p:cNvPr id="49158" name="Transit"/>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71724" name="slide_45.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3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1724"/>
                                        </p:tgtEl>
                                      </p:cBhvr>
                                    </p:cmd>
                                  </p:childTnLst>
                                </p:cTn>
                              </p:par>
                              <p:par>
                                <p:cTn id="7" presetID="2" presetClass="entr" presetSubtype="1"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ppt_x"/>
                                          </p:val>
                                        </p:tav>
                                        <p:tav tm="100000">
                                          <p:val>
                                            <p:strVal val="#ppt_x"/>
                                          </p:val>
                                        </p:tav>
                                      </p:tavLst>
                                    </p:anim>
                                    <p:anim calcmode="lin" valueType="num">
                                      <p:cBhvr additive="base">
                                        <p:cTn id="10" dur="500" fill="hold"/>
                                        <p:tgtEl>
                                          <p:spTgt spid="2"/>
                                        </p:tgtEl>
                                        <p:attrNameLst>
                                          <p:attrName>ppt_y</p:attrName>
                                        </p:attrNameLst>
                                      </p:cBhvr>
                                      <p:tavLst>
                                        <p:tav tm="0">
                                          <p:val>
                                            <p:strVal val="0-#ppt_h/2"/>
                                          </p:val>
                                        </p:tav>
                                        <p:tav tm="100000">
                                          <p:val>
                                            <p:strVal val="#ppt_y"/>
                                          </p:val>
                                        </p:tav>
                                      </p:tavLst>
                                    </p:anim>
                                  </p:childTnLst>
                                </p:cTn>
                              </p:par>
                              <p:par>
                                <p:cTn id="11" presetID="2" presetClass="entr" presetSubtype="4"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par>
                                <p:cTn id="15" presetID="10" presetClass="exit" presetSubtype="0" fill="hold" nodeType="withEffect">
                                  <p:stCondLst>
                                    <p:cond delay="500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nodeType="withEffect">
                                  <p:stCondLst>
                                    <p:cond delay="500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par>
                                <p:cTn id="21" presetID="9" presetClass="entr" presetSubtype="0" fill="hold" grpId="0" nodeType="withEffect">
                                  <p:stCondLst>
                                    <p:cond delay="6000"/>
                                  </p:stCondLst>
                                  <p:childTnLst>
                                    <p:set>
                                      <p:cBhvr>
                                        <p:cTn id="22" dur="1" fill="hold">
                                          <p:stCondLst>
                                            <p:cond delay="0"/>
                                          </p:stCondLst>
                                        </p:cTn>
                                        <p:tgtEl>
                                          <p:spTgt spid="71722"/>
                                        </p:tgtEl>
                                        <p:attrNameLst>
                                          <p:attrName>style.visibility</p:attrName>
                                        </p:attrNameLst>
                                      </p:cBhvr>
                                      <p:to>
                                        <p:strVal val="visible"/>
                                      </p:to>
                                    </p:set>
                                    <p:animEffect transition="in" filter="dissolve">
                                      <p:cBhvr>
                                        <p:cTn id="23" dur="500"/>
                                        <p:tgtEl>
                                          <p:spTgt spid="717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6585">
                <p:cTn id="24" fill="hold" display="0">
                  <p:stCondLst>
                    <p:cond delay="indefinite"/>
                  </p:stCondLst>
                  <p:endCondLst>
                    <p:cond evt="onPrev" delay="0">
                      <p:tgtEl>
                        <p:sldTgt/>
                      </p:tgtEl>
                    </p:cond>
                    <p:cond evt="onStopAudio" delay="0">
                      <p:tgtEl>
                        <p:sldTgt/>
                      </p:tgtEl>
                    </p:cond>
                  </p:endCondLst>
                </p:cTn>
                <p:tgtEl>
                  <p:spTgt spid="71724"/>
                </p:tgtEl>
              </p:cMediaNode>
            </p:audio>
          </p:childTnLst>
        </p:cTn>
      </p:par>
    </p:tnLst>
    <p:bldLst>
      <p:bldP spid="71722" grpId="0" animBg="1"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C:\Program Files\Amira-3.1.1\data\nucleosome files\AAA FINAL STRUCTURE\Animations\Fig-3-Hydrophilic-1.jpg"/>
          <p:cNvPicPr>
            <a:picLocks noChangeAspect="1" noChangeArrowheads="1"/>
          </p:cNvPicPr>
          <p:nvPr/>
        </p:nvPicPr>
        <p:blipFill>
          <a:blip r:embed="rId6" cstate="print"/>
          <a:srcRect/>
          <a:stretch>
            <a:fillRect/>
          </a:stretch>
        </p:blipFill>
        <p:spPr bwMode="auto">
          <a:xfrm>
            <a:off x="227013" y="2586038"/>
            <a:ext cx="8683625" cy="1614487"/>
          </a:xfrm>
          <a:prstGeom prst="rect">
            <a:avLst/>
          </a:prstGeom>
          <a:noFill/>
          <a:ln w="9525">
            <a:noFill/>
            <a:miter lim="800000"/>
            <a:headEnd/>
            <a:tailEnd/>
          </a:ln>
        </p:spPr>
      </p:pic>
      <p:sp>
        <p:nvSpPr>
          <p:cNvPr id="50179" name="Text Box 40"/>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156713" name="slide_46.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4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59" fill="hold"/>
                                        <p:tgtEl>
                                          <p:spTgt spid="1567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5366">
                <p:cTn id="7" fill="hold" display="0">
                  <p:stCondLst>
                    <p:cond delay="indefinite"/>
                  </p:stCondLst>
                  <p:endCondLst>
                    <p:cond evt="onNext" delay="0">
                      <p:tgtEl>
                        <p:sldTgt/>
                      </p:tgtEl>
                    </p:cond>
                    <p:cond evt="onPrev" delay="0">
                      <p:tgtEl>
                        <p:sldTgt/>
                      </p:tgtEl>
                    </p:cond>
                    <p:cond evt="onStopAudio" delay="0">
                      <p:tgtEl>
                        <p:sldTgt/>
                      </p:tgtEl>
                    </p:cond>
                  </p:endCondLst>
                </p:cTn>
                <p:tgtEl>
                  <p:spTgt spid="156713"/>
                </p:tgtEl>
              </p:cMediaNode>
            </p:audio>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C:\Program Files\Amira-3.1.1\data\nucleosome files\AAA FINAL STRUCTURE\Animations\Fig-3-Hydrophilic-2.jpg"/>
          <p:cNvPicPr>
            <a:picLocks noChangeAspect="1" noChangeArrowheads="1"/>
          </p:cNvPicPr>
          <p:nvPr/>
        </p:nvPicPr>
        <p:blipFill>
          <a:blip r:embed="rId6" cstate="print"/>
          <a:srcRect/>
          <a:stretch>
            <a:fillRect/>
          </a:stretch>
        </p:blipFill>
        <p:spPr bwMode="auto">
          <a:xfrm>
            <a:off x="227013" y="2586038"/>
            <a:ext cx="8683625" cy="1614487"/>
          </a:xfrm>
          <a:prstGeom prst="rect">
            <a:avLst/>
          </a:prstGeom>
          <a:noFill/>
          <a:ln w="9525">
            <a:noFill/>
            <a:miter lim="800000"/>
            <a:headEnd/>
            <a:tailEnd/>
          </a:ln>
        </p:spPr>
      </p:pic>
      <p:sp>
        <p:nvSpPr>
          <p:cNvPr id="51203" name="Text Box 3"/>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73732" name="slide_47.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grpSp>
        <p:nvGrpSpPr>
          <p:cNvPr id="2" name="Group 7"/>
          <p:cNvGrpSpPr>
            <a:grpSpLocks/>
          </p:cNvGrpSpPr>
          <p:nvPr/>
        </p:nvGrpSpPr>
        <p:grpSpPr bwMode="auto">
          <a:xfrm>
            <a:off x="3338513" y="3724275"/>
            <a:ext cx="409575" cy="1076325"/>
            <a:chOff x="2103" y="2346"/>
            <a:chExt cx="258" cy="678"/>
          </a:xfrm>
        </p:grpSpPr>
        <p:sp>
          <p:nvSpPr>
            <p:cNvPr id="51206" name="Line 5"/>
            <p:cNvSpPr>
              <a:spLocks noChangeShapeType="1"/>
            </p:cNvSpPr>
            <p:nvPr/>
          </p:nvSpPr>
          <p:spPr bwMode="auto">
            <a:xfrm flipV="1">
              <a:off x="2103" y="2346"/>
              <a:ext cx="0" cy="672"/>
            </a:xfrm>
            <a:prstGeom prst="line">
              <a:avLst/>
            </a:prstGeom>
            <a:noFill/>
            <a:ln w="38100">
              <a:solidFill>
                <a:srgbClr val="FF00FF"/>
              </a:solidFill>
              <a:round/>
              <a:headEnd/>
              <a:tailEnd type="triangle" w="med" len="med"/>
            </a:ln>
          </p:spPr>
          <p:txBody>
            <a:bodyPr/>
            <a:lstStyle/>
            <a:p>
              <a:endParaRPr lang="en-US"/>
            </a:p>
          </p:txBody>
        </p:sp>
        <p:sp>
          <p:nvSpPr>
            <p:cNvPr id="51207" name="Line 6"/>
            <p:cNvSpPr>
              <a:spLocks noChangeShapeType="1"/>
            </p:cNvSpPr>
            <p:nvPr/>
          </p:nvSpPr>
          <p:spPr bwMode="auto">
            <a:xfrm flipV="1">
              <a:off x="2361" y="2352"/>
              <a:ext cx="0" cy="672"/>
            </a:xfrm>
            <a:prstGeom prst="line">
              <a:avLst/>
            </a:prstGeom>
            <a:noFill/>
            <a:ln w="38100">
              <a:solidFill>
                <a:srgbClr val="FF00FF"/>
              </a:solidFill>
              <a:round/>
              <a:headEnd/>
              <a:tailEnd type="triangle" w="med" len="med"/>
            </a:ln>
          </p:spPr>
          <p:txBody>
            <a:bodyPr/>
            <a:lstStyle/>
            <a:p>
              <a:endParaRPr lang="en-US"/>
            </a:p>
          </p:txBody>
        </p:sp>
      </p:grpSp>
    </p:spTree>
    <p:custDataLst>
      <p:tags r:id="rId1"/>
    </p:custDataLst>
  </p:cSld>
  <p:clrMapOvr>
    <a:masterClrMapping/>
  </p:clrMapOvr>
  <p:transition advClick="0" advTm="3200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292" fill="hold"/>
                                        <p:tgtEl>
                                          <p:spTgt spid="73732"/>
                                        </p:tgtEl>
                                      </p:cBhvr>
                                    </p:cmd>
                                  </p:childTnLst>
                                </p:cTn>
                              </p:par>
                              <p:par>
                                <p:cTn id="7" presetID="2" presetClass="entr" presetSubtype="4" fill="hold" nodeType="withEffect">
                                  <p:stCondLst>
                                    <p:cond delay="1300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ppt_x"/>
                                          </p:val>
                                        </p:tav>
                                        <p:tav tm="100000">
                                          <p:val>
                                            <p:strVal val="#ppt_x"/>
                                          </p:val>
                                        </p:tav>
                                      </p:tavLst>
                                    </p:anim>
                                    <p:anim calcmode="lin" valueType="num">
                                      <p:cBhvr additive="base">
                                        <p:cTn id="1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9024">
                <p:cTn id="11" fill="hold" display="0">
                  <p:stCondLst>
                    <p:cond delay="indefinite"/>
                  </p:stCondLst>
                  <p:endCondLst>
                    <p:cond evt="onPrev" delay="0">
                      <p:tgtEl>
                        <p:sldTgt/>
                      </p:tgtEl>
                    </p:cond>
                    <p:cond evt="onStopAudio" delay="0">
                      <p:tgtEl>
                        <p:sldTgt/>
                      </p:tgtEl>
                    </p:cond>
                  </p:endCondLst>
                </p:cTn>
                <p:tgtEl>
                  <p:spTgt spid="73732"/>
                </p:tgtEl>
              </p:cMediaNode>
            </p:audio>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Prot. is therefore"/>
          <p:cNvSpPr txBox="1">
            <a:spLocks noChangeArrowheads="1"/>
          </p:cNvSpPr>
          <p:nvPr/>
        </p:nvSpPr>
        <p:spPr bwMode="auto">
          <a:xfrm>
            <a:off x="200025" y="2408238"/>
            <a:ext cx="8763000" cy="2835275"/>
          </a:xfrm>
          <a:prstGeom prst="rect">
            <a:avLst/>
          </a:prstGeom>
          <a:noFill/>
          <a:ln w="9525">
            <a:noFill/>
            <a:miter lim="800000"/>
            <a:headEnd/>
            <a:tailEnd/>
          </a:ln>
        </p:spPr>
        <p:txBody>
          <a:bodyPr>
            <a:spAutoFit/>
          </a:bodyPr>
          <a:lstStyle/>
          <a:p>
            <a:pPr>
              <a:spcBef>
                <a:spcPct val="50000"/>
              </a:spcBef>
            </a:pPr>
            <a:r>
              <a:rPr lang="en-US" sz="2000" b="0">
                <a:solidFill>
                  <a:srgbClr val="0000FF"/>
                </a:solidFill>
              </a:rPr>
              <a:t>Protamine is therefore essentially a long string of Arginine residues, interspersed, for the most part, with hydrophilic residues capable of donating a proton for a hydrogen bond.</a:t>
            </a:r>
          </a:p>
          <a:p>
            <a:pPr>
              <a:spcBef>
                <a:spcPct val="50000"/>
              </a:spcBef>
            </a:pPr>
            <a:endParaRPr lang="en-US" sz="2000" b="0">
              <a:solidFill>
                <a:srgbClr val="0000FF"/>
              </a:solidFill>
            </a:endParaRPr>
          </a:p>
          <a:p>
            <a:pPr>
              <a:spcBef>
                <a:spcPct val="50000"/>
              </a:spcBef>
            </a:pPr>
            <a:endParaRPr lang="en-US" sz="2000" b="0">
              <a:solidFill>
                <a:srgbClr val="0000FF"/>
              </a:solidFill>
            </a:endParaRPr>
          </a:p>
          <a:p>
            <a:pPr>
              <a:spcBef>
                <a:spcPct val="50000"/>
              </a:spcBef>
            </a:pPr>
            <a:endParaRPr lang="en-US" sz="2000" b="0">
              <a:solidFill>
                <a:srgbClr val="0000FF"/>
              </a:solidFill>
            </a:endParaRPr>
          </a:p>
          <a:p>
            <a:pPr>
              <a:spcBef>
                <a:spcPct val="50000"/>
              </a:spcBef>
            </a:pPr>
            <a:endParaRPr lang="en-US" sz="2000" b="0">
              <a:solidFill>
                <a:srgbClr val="0000FF"/>
              </a:solidFill>
            </a:endParaRPr>
          </a:p>
        </p:txBody>
      </p:sp>
      <p:pic>
        <p:nvPicPr>
          <p:cNvPr id="52227" name="AA sequence" descr="C:\Program Files\Amira-3.1.1\data\nucleosome files\AAA FINAL STRUCTURE\Animations\Fig-3-Original_no-nu.jpg"/>
          <p:cNvPicPr>
            <a:picLocks noChangeAspect="1" noChangeArrowheads="1"/>
          </p:cNvPicPr>
          <p:nvPr/>
        </p:nvPicPr>
        <p:blipFill>
          <a:blip r:embed="rId6" cstate="print"/>
          <a:srcRect/>
          <a:stretch>
            <a:fillRect/>
          </a:stretch>
        </p:blipFill>
        <p:spPr bwMode="auto">
          <a:xfrm>
            <a:off x="0" y="0"/>
            <a:ext cx="8683625" cy="1614488"/>
          </a:xfrm>
          <a:prstGeom prst="rect">
            <a:avLst/>
          </a:prstGeom>
          <a:noFill/>
          <a:ln w="9525">
            <a:noFill/>
            <a:miter lim="800000"/>
            <a:headEnd/>
            <a:tailEnd/>
          </a:ln>
        </p:spPr>
      </p:pic>
      <p:sp>
        <p:nvSpPr>
          <p:cNvPr id="52228" name="'Summary'"/>
          <p:cNvSpPr txBox="1">
            <a:spLocks noChangeArrowheads="1"/>
          </p:cNvSpPr>
          <p:nvPr/>
        </p:nvSpPr>
        <p:spPr bwMode="auto">
          <a:xfrm>
            <a:off x="3824288" y="1676400"/>
            <a:ext cx="1981200" cy="519113"/>
          </a:xfrm>
          <a:prstGeom prst="rect">
            <a:avLst/>
          </a:prstGeom>
          <a:noFill/>
          <a:ln w="9525">
            <a:noFill/>
            <a:miter lim="800000"/>
            <a:headEnd/>
            <a:tailEnd/>
          </a:ln>
        </p:spPr>
        <p:txBody>
          <a:bodyPr>
            <a:spAutoFit/>
          </a:bodyPr>
          <a:lstStyle/>
          <a:p>
            <a:pPr algn="ctr">
              <a:spcBef>
                <a:spcPct val="50000"/>
              </a:spcBef>
            </a:pPr>
            <a:r>
              <a:rPr lang="en-US" sz="2800" b="0" u="sng">
                <a:solidFill>
                  <a:srgbClr val="0000FF"/>
                </a:solidFill>
              </a:rPr>
              <a:t>Summary</a:t>
            </a:r>
          </a:p>
        </p:txBody>
      </p:sp>
      <p:sp>
        <p:nvSpPr>
          <p:cNvPr id="165893" name="Concerning the order"/>
          <p:cNvSpPr txBox="1">
            <a:spLocks noChangeArrowheads="1"/>
          </p:cNvSpPr>
          <p:nvPr/>
        </p:nvSpPr>
        <p:spPr bwMode="auto">
          <a:xfrm>
            <a:off x="200025" y="2422525"/>
            <a:ext cx="8763000" cy="3140075"/>
          </a:xfrm>
          <a:prstGeom prst="rect">
            <a:avLst/>
          </a:prstGeom>
          <a:solidFill>
            <a:schemeClr val="bg1"/>
          </a:solidFill>
          <a:ln w="9525">
            <a:noFill/>
            <a:miter lim="800000"/>
            <a:headEnd/>
            <a:tailEnd/>
          </a:ln>
        </p:spPr>
        <p:txBody>
          <a:bodyPr>
            <a:spAutoFit/>
          </a:bodyPr>
          <a:lstStyle/>
          <a:p>
            <a:pPr>
              <a:spcBef>
                <a:spcPct val="50000"/>
              </a:spcBef>
            </a:pPr>
            <a:r>
              <a:rPr lang="en-US" sz="2000" b="0">
                <a:solidFill>
                  <a:srgbClr val="0000FF"/>
                </a:solidFill>
              </a:rPr>
              <a:t>Concerning the order in which any of these residues occur in the amino acid sequence, no logical pattern can be clearly discerned, either in human Protamine, shown here, or in the Protamine amino acid sequences of many different species which have been studied.</a:t>
            </a:r>
          </a:p>
          <a:p>
            <a:pPr>
              <a:spcBef>
                <a:spcPct val="50000"/>
              </a:spcBef>
            </a:pPr>
            <a:endParaRPr lang="en-US" sz="2000" b="0">
              <a:solidFill>
                <a:srgbClr val="0000FF"/>
              </a:solidFill>
            </a:endParaRPr>
          </a:p>
          <a:p>
            <a:pPr>
              <a:spcBef>
                <a:spcPct val="50000"/>
              </a:spcBef>
            </a:pPr>
            <a:endParaRPr lang="en-US" sz="2000" b="0">
              <a:solidFill>
                <a:srgbClr val="0000FF"/>
              </a:solidFill>
            </a:endParaRPr>
          </a:p>
          <a:p>
            <a:pPr>
              <a:spcBef>
                <a:spcPct val="50000"/>
              </a:spcBef>
            </a:pPr>
            <a:endParaRPr lang="en-US" sz="2000" b="0">
              <a:solidFill>
                <a:srgbClr val="0000FF"/>
              </a:solidFill>
            </a:endParaRPr>
          </a:p>
          <a:p>
            <a:pPr>
              <a:spcBef>
                <a:spcPct val="50000"/>
              </a:spcBef>
            </a:pPr>
            <a:endParaRPr lang="en-US" sz="2000" b="0">
              <a:solidFill>
                <a:srgbClr val="0000FF"/>
              </a:solidFill>
            </a:endParaRPr>
          </a:p>
        </p:txBody>
      </p:sp>
      <p:sp>
        <p:nvSpPr>
          <p:cNvPr id="165894" name="It would appear"/>
          <p:cNvSpPr txBox="1">
            <a:spLocks noChangeArrowheads="1"/>
          </p:cNvSpPr>
          <p:nvPr/>
        </p:nvSpPr>
        <p:spPr bwMode="auto">
          <a:xfrm>
            <a:off x="195263" y="2422525"/>
            <a:ext cx="8763000" cy="2835275"/>
          </a:xfrm>
          <a:prstGeom prst="rect">
            <a:avLst/>
          </a:prstGeom>
          <a:solidFill>
            <a:schemeClr val="bg1"/>
          </a:solidFill>
          <a:ln w="9525">
            <a:noFill/>
            <a:miter lim="800000"/>
            <a:headEnd/>
            <a:tailEnd/>
          </a:ln>
        </p:spPr>
        <p:txBody>
          <a:bodyPr>
            <a:spAutoFit/>
          </a:bodyPr>
          <a:lstStyle/>
          <a:p>
            <a:pPr>
              <a:spcBef>
                <a:spcPct val="50000"/>
              </a:spcBef>
            </a:pPr>
            <a:r>
              <a:rPr lang="en-US" sz="2000" b="0">
                <a:solidFill>
                  <a:srgbClr val="0000FF"/>
                </a:solidFill>
              </a:rPr>
              <a:t>It would appear that nature is demonstrating here a sort of tolerance which might be a good role model of tolerance for human beings generally:  where additional Arginine residues are not needed (which, if present, would presumably result in a biologically inactive, quasi-crystalline structure), any of the above-referenced hydrophilic side-chains will suffice, in any order, and even an occasional hydrophobic group will be tolerated.</a:t>
            </a:r>
          </a:p>
          <a:p>
            <a:pPr>
              <a:spcBef>
                <a:spcPct val="50000"/>
              </a:spcBef>
            </a:pPr>
            <a:r>
              <a:rPr lang="en-US" sz="2000" b="0">
                <a:solidFill>
                  <a:srgbClr val="0000FF"/>
                </a:solidFill>
              </a:rPr>
              <a:t> </a:t>
            </a:r>
          </a:p>
          <a:p>
            <a:pPr>
              <a:spcBef>
                <a:spcPct val="50000"/>
              </a:spcBef>
            </a:pPr>
            <a:r>
              <a:rPr lang="en-US" sz="2000" b="0">
                <a:solidFill>
                  <a:srgbClr val="0000FF"/>
                </a:solidFill>
              </a:rPr>
              <a:t>But what is the structure of Protamine?	</a:t>
            </a:r>
          </a:p>
        </p:txBody>
      </p:sp>
      <p:sp>
        <p:nvSpPr>
          <p:cNvPr id="52231" name="Transit"/>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165896" name="slide_48.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
        <p:nvSpPr>
          <p:cNvPr id="52233" name="(Human Protamine'"/>
          <p:cNvSpPr txBox="1">
            <a:spLocks noChangeArrowheads="1"/>
          </p:cNvSpPr>
          <p:nvPr/>
        </p:nvSpPr>
        <p:spPr bwMode="auto">
          <a:xfrm>
            <a:off x="3276600" y="76200"/>
            <a:ext cx="2895600" cy="366713"/>
          </a:xfrm>
          <a:prstGeom prst="rect">
            <a:avLst/>
          </a:prstGeom>
          <a:noFill/>
          <a:ln w="9525">
            <a:noFill/>
            <a:miter lim="800000"/>
            <a:headEnd/>
            <a:tailEnd/>
          </a:ln>
        </p:spPr>
        <p:txBody>
          <a:bodyPr>
            <a:spAutoFit/>
          </a:bodyPr>
          <a:lstStyle/>
          <a:p>
            <a:pPr algn="ctr">
              <a:spcBef>
                <a:spcPct val="50000"/>
              </a:spcBef>
            </a:pPr>
            <a:r>
              <a:rPr lang="en-US" sz="1800"/>
              <a:t>(Human Protamine)</a:t>
            </a:r>
          </a:p>
        </p:txBody>
      </p:sp>
    </p:spTree>
    <p:custDataLst>
      <p:tags r:id="rId1"/>
    </p:custDataLst>
  </p:cSld>
  <p:clrMapOvr>
    <a:masterClrMapping/>
  </p:clrMapOvr>
  <p:transition advClick="0" advTm="6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5896"/>
                                        </p:tgtEl>
                                      </p:cBhvr>
                                    </p:cmd>
                                  </p:childTnLst>
                                </p:cTn>
                              </p:par>
                              <p:par>
                                <p:cTn id="7" presetID="2" presetClass="entr" presetSubtype="8" fill="hold" grpId="0" nodeType="withEffect">
                                  <p:stCondLst>
                                    <p:cond delay="14000"/>
                                  </p:stCondLst>
                                  <p:childTnLst>
                                    <p:set>
                                      <p:cBhvr>
                                        <p:cTn id="8" dur="1" fill="hold">
                                          <p:stCondLst>
                                            <p:cond delay="0"/>
                                          </p:stCondLst>
                                        </p:cTn>
                                        <p:tgtEl>
                                          <p:spTgt spid="165893"/>
                                        </p:tgtEl>
                                        <p:attrNameLst>
                                          <p:attrName>style.visibility</p:attrName>
                                        </p:attrNameLst>
                                      </p:cBhvr>
                                      <p:to>
                                        <p:strVal val="visible"/>
                                      </p:to>
                                    </p:set>
                                    <p:anim calcmode="lin" valueType="num">
                                      <p:cBhvr additive="base">
                                        <p:cTn id="9" dur="500" fill="hold"/>
                                        <p:tgtEl>
                                          <p:spTgt spid="165893"/>
                                        </p:tgtEl>
                                        <p:attrNameLst>
                                          <p:attrName>ppt_x</p:attrName>
                                        </p:attrNameLst>
                                      </p:cBhvr>
                                      <p:tavLst>
                                        <p:tav tm="0">
                                          <p:val>
                                            <p:strVal val="0-#ppt_w/2"/>
                                          </p:val>
                                        </p:tav>
                                        <p:tav tm="100000">
                                          <p:val>
                                            <p:strVal val="#ppt_x"/>
                                          </p:val>
                                        </p:tav>
                                      </p:tavLst>
                                    </p:anim>
                                    <p:anim calcmode="lin" valueType="num">
                                      <p:cBhvr additive="base">
                                        <p:cTn id="10" dur="500" fill="hold"/>
                                        <p:tgtEl>
                                          <p:spTgt spid="165893"/>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33000"/>
                                  </p:stCondLst>
                                  <p:childTnLst>
                                    <p:set>
                                      <p:cBhvr>
                                        <p:cTn id="12" dur="1" fill="hold">
                                          <p:stCondLst>
                                            <p:cond delay="0"/>
                                          </p:stCondLst>
                                        </p:cTn>
                                        <p:tgtEl>
                                          <p:spTgt spid="165894"/>
                                        </p:tgtEl>
                                        <p:attrNameLst>
                                          <p:attrName>style.visibility</p:attrName>
                                        </p:attrNameLst>
                                      </p:cBhvr>
                                      <p:to>
                                        <p:strVal val="visible"/>
                                      </p:to>
                                    </p:set>
                                    <p:anim calcmode="lin" valueType="num">
                                      <p:cBhvr additive="base">
                                        <p:cTn id="13" dur="500" fill="hold"/>
                                        <p:tgtEl>
                                          <p:spTgt spid="165894"/>
                                        </p:tgtEl>
                                        <p:attrNameLst>
                                          <p:attrName>ppt_x</p:attrName>
                                        </p:attrNameLst>
                                      </p:cBhvr>
                                      <p:tavLst>
                                        <p:tav tm="0">
                                          <p:val>
                                            <p:strVal val="0-#ppt_w/2"/>
                                          </p:val>
                                        </p:tav>
                                        <p:tav tm="100000">
                                          <p:val>
                                            <p:strVal val="#ppt_x"/>
                                          </p:val>
                                        </p:tav>
                                      </p:tavLst>
                                    </p:anim>
                                    <p:anim calcmode="lin" valueType="num">
                                      <p:cBhvr additive="base">
                                        <p:cTn id="14" dur="500" fill="hold"/>
                                        <p:tgtEl>
                                          <p:spTgt spid="1658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6585">
                <p:cTn id="15" fill="hold" display="0">
                  <p:stCondLst>
                    <p:cond delay="indefinite"/>
                  </p:stCondLst>
                  <p:endCondLst>
                    <p:cond evt="onPrev" delay="0">
                      <p:tgtEl>
                        <p:sldTgt/>
                      </p:tgtEl>
                    </p:cond>
                    <p:cond evt="onStopAudio" delay="0">
                      <p:tgtEl>
                        <p:sldTgt/>
                      </p:tgtEl>
                    </p:cond>
                  </p:endCondLst>
                </p:cTn>
                <p:tgtEl>
                  <p:spTgt spid="165896"/>
                </p:tgtEl>
              </p:cMediaNode>
            </p:audio>
          </p:childTnLst>
        </p:cTn>
      </p:par>
    </p:tnLst>
    <p:bldLst>
      <p:bldP spid="165893" grpId="0" animBg="1" autoUpdateAnimBg="0"/>
      <p:bldP spid="165894" grpId="0" animBg="1"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685800" y="2514600"/>
            <a:ext cx="7772400" cy="1143000"/>
          </a:xfrm>
        </p:spPr>
        <p:txBody>
          <a:bodyPr/>
          <a:lstStyle/>
          <a:p>
            <a:pPr algn="l" eaLnBrk="1" hangingPunct="1"/>
            <a:r>
              <a:rPr lang="en-US"/>
              <a:t>Three classes of protein structure:</a:t>
            </a:r>
            <a:br>
              <a:rPr lang="en-US"/>
            </a:br>
            <a:br>
              <a:rPr lang="en-US"/>
            </a:br>
            <a:r>
              <a:rPr lang="en-US"/>
              <a:t>		1.  Globular</a:t>
            </a:r>
            <a:br>
              <a:rPr lang="en-US"/>
            </a:br>
            <a:r>
              <a:rPr lang="en-US"/>
              <a:t>		2.  </a:t>
            </a:r>
            <a:r>
              <a:rPr lang="en-US">
                <a:sym typeface="Symbol" pitchFamily="18" charset="2"/>
              </a:rPr>
              <a:t>-helix</a:t>
            </a:r>
            <a:br>
              <a:rPr lang="en-US"/>
            </a:br>
            <a:r>
              <a:rPr lang="en-US"/>
              <a:t>		3.  </a:t>
            </a:r>
            <a:r>
              <a:rPr lang="en-US">
                <a:sym typeface="Symbol" pitchFamily="18" charset="2"/>
              </a:rPr>
              <a:t></a:t>
            </a:r>
            <a:r>
              <a:rPr lang="en-US"/>
              <a:t>-sheet</a:t>
            </a:r>
          </a:p>
        </p:txBody>
      </p:sp>
      <p:sp>
        <p:nvSpPr>
          <p:cNvPr id="53251" name="Text Box 3"/>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75780" name="slide_49.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1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019" fill="hold"/>
                                        <p:tgtEl>
                                          <p:spTgt spid="7578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2927">
                <p:cTn id="7" fill="hold" display="0">
                  <p:stCondLst>
                    <p:cond delay="indefinite"/>
                  </p:stCondLst>
                  <p:endCondLst>
                    <p:cond evt="onNext" delay="0">
                      <p:tgtEl>
                        <p:sldTgt/>
                      </p:tgtEl>
                    </p:cond>
                    <p:cond evt="onPrev" delay="0">
                      <p:tgtEl>
                        <p:sldTgt/>
                      </p:tgtEl>
                    </p:cond>
                    <p:cond evt="onStopAudio" delay="0">
                      <p:tgtEl>
                        <p:sldTgt/>
                      </p:tgtEl>
                    </p:cond>
                  </p:endCondLst>
                </p:cTn>
                <p:tgtEl>
                  <p:spTgt spid="75780"/>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a:spLocks noChangeArrowheads="1"/>
          </p:cNvSpPr>
          <p:nvPr/>
        </p:nvSpPr>
        <p:spPr bwMode="auto">
          <a:xfrm>
            <a:off x="1828800" y="709613"/>
            <a:ext cx="5562600" cy="5570756"/>
          </a:xfrm>
          <a:prstGeom prst="rect">
            <a:avLst/>
          </a:prstGeom>
          <a:noFill/>
          <a:ln w="9525">
            <a:noFill/>
            <a:miter lim="800000"/>
            <a:headEnd/>
            <a:tailEnd/>
          </a:ln>
        </p:spPr>
        <p:txBody>
          <a:bodyPr>
            <a:spAutoFit/>
          </a:bodyPr>
          <a:lstStyle/>
          <a:p>
            <a:pPr algn="ctr"/>
            <a:r>
              <a:rPr lang="en-US" sz="3200" u="sng" dirty="0">
                <a:latin typeface="Times New Roman" pitchFamily="18" charset="0"/>
                <a:cs typeface="Times New Roman" pitchFamily="18" charset="0"/>
              </a:rPr>
              <a:t>Terminology Note:</a:t>
            </a:r>
          </a:p>
          <a:p>
            <a:endParaRPr lang="en-US" sz="1200" dirty="0">
              <a:latin typeface="Times New Roman" pitchFamily="18" charset="0"/>
              <a:cs typeface="Times New Roman" pitchFamily="18" charset="0"/>
            </a:endParaRPr>
          </a:p>
          <a:p>
            <a:endParaRPr lang="en-US" sz="1200" dirty="0">
              <a:latin typeface="Times New Roman" pitchFamily="18" charset="0"/>
              <a:cs typeface="Times New Roman" pitchFamily="18" charset="0"/>
            </a:endParaRPr>
          </a:p>
          <a:p>
            <a:endParaRPr lang="en-US" sz="1200" dirty="0">
              <a:latin typeface="Times New Roman" pitchFamily="18" charset="0"/>
              <a:cs typeface="Times New Roman" pitchFamily="18" charset="0"/>
            </a:endParaRPr>
          </a:p>
          <a:p>
            <a:r>
              <a:rPr lang="en-US" sz="2400" b="0" dirty="0">
                <a:latin typeface="Times New Roman" pitchFamily="18" charset="0"/>
                <a:cs typeface="Times New Roman" pitchFamily="18" charset="0"/>
              </a:rPr>
              <a:t>The term “unit cell” is used in two different ways, which might be confusing.</a:t>
            </a:r>
          </a:p>
          <a:p>
            <a:endParaRPr lang="en-US" sz="2400" b="0" dirty="0">
              <a:latin typeface="Times New Roman" pitchFamily="18" charset="0"/>
              <a:cs typeface="Times New Roman" pitchFamily="18" charset="0"/>
            </a:endParaRPr>
          </a:p>
          <a:p>
            <a:r>
              <a:rPr lang="en-US" sz="2400" b="0" dirty="0">
                <a:latin typeface="Times New Roman" pitchFamily="18" charset="0"/>
                <a:cs typeface="Times New Roman" pitchFamily="18" charset="0"/>
              </a:rPr>
              <a:t>In the larger sense, the term refers to the complete protamine P1-P2 dimer and its associated DNA. </a:t>
            </a:r>
          </a:p>
          <a:p>
            <a:endParaRPr lang="en-US" sz="2400" b="0" dirty="0">
              <a:latin typeface="Times New Roman" pitchFamily="18" charset="0"/>
              <a:cs typeface="Times New Roman" pitchFamily="18" charset="0"/>
            </a:endParaRPr>
          </a:p>
          <a:p>
            <a:r>
              <a:rPr lang="en-US" sz="2400" b="0" dirty="0">
                <a:latin typeface="Times New Roman" pitchFamily="18" charset="0"/>
                <a:cs typeface="Times New Roman" pitchFamily="18" charset="0"/>
              </a:rPr>
              <a:t>In the smaller sense, it refers to a cross-section of the (larger) unit cell containing four arginine residues plus the four adjacent nucleotide residues to whose phosphate groups they </a:t>
            </a:r>
            <a:r>
              <a:rPr lang="en-US" sz="2400" b="0" dirty="0" err="1">
                <a:latin typeface="Times New Roman" pitchFamily="18" charset="0"/>
                <a:cs typeface="Times New Roman" pitchFamily="18" charset="0"/>
              </a:rPr>
              <a:t>electrostatically</a:t>
            </a:r>
            <a:r>
              <a:rPr lang="en-US" sz="2400" b="0" dirty="0">
                <a:latin typeface="Times New Roman" pitchFamily="18" charset="0"/>
                <a:cs typeface="Times New Roman" pitchFamily="18" charset="0"/>
              </a:rPr>
              <a:t> bind.</a:t>
            </a:r>
          </a:p>
        </p:txBody>
      </p:sp>
      <p:sp>
        <p:nvSpPr>
          <p:cNvPr id="4" name="Text Box 3"/>
          <p:cNvSpPr txBox="1">
            <a:spLocks noChangeArrowheads="1"/>
          </p:cNvSpPr>
          <p:nvPr/>
        </p:nvSpPr>
        <p:spPr bwMode="auto">
          <a:xfrm>
            <a:off x="7543800" y="6058600"/>
            <a:ext cx="1981200" cy="835025"/>
          </a:xfrm>
          <a:prstGeom prst="rect">
            <a:avLst/>
          </a:prstGeom>
          <a:noFill/>
          <a:ln w="9525">
            <a:solidFill>
              <a:schemeClr val="tx1"/>
            </a:solidFill>
            <a:miter lim="800000"/>
            <a:headEnd/>
            <a:tailEnd/>
          </a:ln>
        </p:spPr>
        <p:txBody>
          <a:bodyPr>
            <a:spAutoFit/>
          </a:bodyPr>
          <a:lstStyle/>
          <a:p>
            <a:pPr>
              <a:spcBef>
                <a:spcPct val="50000"/>
              </a:spcBef>
            </a:pPr>
            <a:r>
              <a:rPr lang="en-US" sz="1600" b="1" dirty="0">
                <a:hlinkClick r:id="" action="ppaction://hlinkshowjump?jump=previousslide"/>
              </a:rPr>
              <a:t>Previous slide</a:t>
            </a:r>
            <a:br>
              <a:rPr lang="en-US" sz="1600" b="1" dirty="0"/>
            </a:br>
            <a:r>
              <a:rPr lang="en-US" sz="1600" b="1" dirty="0">
                <a:hlinkClick r:id="" action="ppaction://hlinkshowjump?jump=nextslide"/>
              </a:rPr>
              <a:t>Next slide</a:t>
            </a:r>
            <a:br>
              <a:rPr lang="en-US" sz="1600" b="1" dirty="0"/>
            </a:br>
            <a:r>
              <a:rPr lang="en-US" sz="1600" b="1" dirty="0">
                <a:hlinkClick r:id="" action="ppaction://noaction"/>
              </a:rPr>
              <a:t>Table Of Contents</a:t>
            </a:r>
            <a:endParaRPr lang="en-US" sz="1600" b="1" dirty="0"/>
          </a:p>
        </p:txBody>
      </p:sp>
      <p:sp>
        <p:nvSpPr>
          <p:cNvPr id="5" name="Rectangle 4"/>
          <p:cNvSpPr/>
          <p:nvPr/>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descr="iSpring Flash controls1-Prot_DNA.jpg"/>
          <p:cNvPicPr>
            <a:picLocks noChangeAspect="1"/>
          </p:cNvPicPr>
          <p:nvPr/>
        </p:nvPicPr>
        <p:blipFill>
          <a:blip r:embed="rId6" cstate="print"/>
          <a:stretch>
            <a:fillRect/>
          </a:stretch>
        </p:blipFill>
        <p:spPr>
          <a:xfrm>
            <a:off x="0" y="857250"/>
            <a:ext cx="9144000" cy="5143500"/>
          </a:xfrm>
          <a:prstGeom prst="rect">
            <a:avLst/>
          </a:prstGeom>
        </p:spPr>
      </p:pic>
      <p:cxnSp>
        <p:nvCxnSpPr>
          <p:cNvPr id="7" name="Straight Arrow Connector 6"/>
          <p:cNvCxnSpPr/>
          <p:nvPr/>
        </p:nvCxnSpPr>
        <p:spPr>
          <a:xfrm flipV="1">
            <a:off x="7042710" y="1944625"/>
            <a:ext cx="0" cy="6858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7" name="Picture 16" descr="iSpring Flash controls2-Prot_DNA.jpg"/>
          <p:cNvPicPr>
            <a:picLocks noChangeAspect="1"/>
          </p:cNvPicPr>
          <p:nvPr/>
        </p:nvPicPr>
        <p:blipFill>
          <a:blip r:embed="rId7" cstate="print"/>
          <a:stretch>
            <a:fillRect/>
          </a:stretch>
        </p:blipFill>
        <p:spPr>
          <a:xfrm>
            <a:off x="0" y="857250"/>
            <a:ext cx="9144000" cy="5143500"/>
          </a:xfrm>
          <a:prstGeom prst="rect">
            <a:avLst/>
          </a:prstGeom>
        </p:spPr>
      </p:pic>
      <p:cxnSp>
        <p:nvCxnSpPr>
          <p:cNvPr id="9" name="Straight Arrow Connector 8"/>
          <p:cNvCxnSpPr/>
          <p:nvPr/>
        </p:nvCxnSpPr>
        <p:spPr>
          <a:xfrm rot="10800000" flipV="1">
            <a:off x="8991600" y="5064455"/>
            <a:ext cx="0" cy="6858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8" name="Picture 17" descr="iSpring Flash controls3-Prot_DNA.jpg"/>
          <p:cNvPicPr>
            <a:picLocks noChangeAspect="1"/>
          </p:cNvPicPr>
          <p:nvPr/>
        </p:nvPicPr>
        <p:blipFill>
          <a:blip r:embed="rId8" cstate="print"/>
          <a:stretch>
            <a:fillRect/>
          </a:stretch>
        </p:blipFill>
        <p:spPr>
          <a:xfrm>
            <a:off x="0" y="857250"/>
            <a:ext cx="9144000" cy="5143500"/>
          </a:xfrm>
          <a:prstGeom prst="rect">
            <a:avLst/>
          </a:prstGeom>
        </p:spPr>
      </p:pic>
      <p:cxnSp>
        <p:nvCxnSpPr>
          <p:cNvPr id="11" name="Straight Arrow Connector 10"/>
          <p:cNvCxnSpPr/>
          <p:nvPr/>
        </p:nvCxnSpPr>
        <p:spPr>
          <a:xfrm rot="10800000" flipV="1">
            <a:off x="8700448" y="5078103"/>
            <a:ext cx="0" cy="6858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2" name="Slide 5a-OLD.mp3">
            <a:hlinkClick r:id="" action="ppaction://media"/>
          </p:cNvPr>
          <p:cNvPicPr>
            <a:picLocks noChangeAspect="1"/>
          </p:cNvPicPr>
          <p:nvPr>
            <a:audioFile r:link="rId3"/>
            <p:extLst>
              <p:ext uri="{DAA4B4D4-6D71-4841-9C94-3DE7FCFB9230}">
                <p14:media xmlns:p14="http://schemas.microsoft.com/office/powerpoint/2010/main" r:link="rId2"/>
              </p:ext>
            </p:extLst>
          </p:nvPr>
        </p:nvPicPr>
        <p:blipFill>
          <a:blip r:embed="rId9" cstate="print"/>
          <a:stretch>
            <a:fillRect/>
          </a:stretch>
        </p:blipFill>
        <p:spPr>
          <a:xfrm>
            <a:off x="11875" y="6565075"/>
            <a:ext cx="304800" cy="304800"/>
          </a:xfrm>
          <a:prstGeom prst="rect">
            <a:avLst/>
          </a:prstGeom>
        </p:spPr>
      </p:pic>
    </p:spTree>
    <p:custDataLst>
      <p:tags r:id="rId1"/>
    </p:custDataLst>
  </p:cSld>
  <p:clrMapOvr>
    <a:masterClrMapping/>
  </p:clrMapOvr>
  <p:transition advClick="0" advTm="9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8000"/>
                                  </p:stCondLst>
                                  <p:childTnLst>
                                    <p:cmd type="call" cmd="playFrom(0.0)">
                                      <p:cBhvr>
                                        <p:cTn id="6" dur="1" fill="hold"/>
                                        <p:tgtEl>
                                          <p:spTgt spid="12"/>
                                        </p:tgtEl>
                                      </p:cBhvr>
                                    </p:cmd>
                                  </p:childTnLst>
                                </p:cTn>
                              </p:par>
                              <p:par>
                                <p:cTn id="7" presetID="9" presetClass="entr" presetSubtype="0" fill="hold" grpId="0" nodeType="withEffect">
                                  <p:stCondLst>
                                    <p:cond delay="18000"/>
                                  </p:stCondLst>
                                  <p:childTnLst>
                                    <p:set>
                                      <p:cBhvr>
                                        <p:cTn id="8" dur="1" fill="hold">
                                          <p:stCondLst>
                                            <p:cond delay="0"/>
                                          </p:stCondLst>
                                        </p:cTn>
                                        <p:tgtEl>
                                          <p:spTgt spid="5"/>
                                        </p:tgtEl>
                                        <p:attrNameLst>
                                          <p:attrName>style.visibility</p:attrName>
                                        </p:attrNameLst>
                                      </p:cBhvr>
                                      <p:to>
                                        <p:strVal val="visible"/>
                                      </p:to>
                                    </p:set>
                                    <p:animEffect transition="in" filter="dissolve">
                                      <p:cBhvr>
                                        <p:cTn id="9" dur="500"/>
                                        <p:tgtEl>
                                          <p:spTgt spid="5"/>
                                        </p:tgtEl>
                                      </p:cBhvr>
                                    </p:animEffect>
                                  </p:childTnLst>
                                </p:cTn>
                              </p:par>
                              <p:par>
                                <p:cTn id="10" presetID="9" presetClass="entr" presetSubtype="0" fill="hold" nodeType="withEffect">
                                  <p:stCondLst>
                                    <p:cond delay="18000"/>
                                  </p:stCondLst>
                                  <p:childTnLst>
                                    <p:set>
                                      <p:cBhvr>
                                        <p:cTn id="11" dur="1" fill="hold">
                                          <p:stCondLst>
                                            <p:cond delay="0"/>
                                          </p:stCondLst>
                                        </p:cTn>
                                        <p:tgtEl>
                                          <p:spTgt spid="16"/>
                                        </p:tgtEl>
                                        <p:attrNameLst>
                                          <p:attrName>style.visibility</p:attrName>
                                        </p:attrNameLst>
                                      </p:cBhvr>
                                      <p:to>
                                        <p:strVal val="visible"/>
                                      </p:to>
                                    </p:set>
                                    <p:animEffect transition="in" filter="dissolve">
                                      <p:cBhvr>
                                        <p:cTn id="12" dur="500"/>
                                        <p:tgtEl>
                                          <p:spTgt spid="16"/>
                                        </p:tgtEl>
                                      </p:cBhvr>
                                    </p:animEffect>
                                  </p:childTnLst>
                                </p:cTn>
                              </p:par>
                            </p:childTnLst>
                          </p:cTn>
                        </p:par>
                        <p:par>
                          <p:cTn id="13" fill="hold">
                            <p:stCondLst>
                              <p:cond delay="18500"/>
                            </p:stCondLst>
                            <p:childTnLst>
                              <p:par>
                                <p:cTn id="14" presetID="2" presetClass="entr" presetSubtype="8" fill="hold" nodeType="afterEffect">
                                  <p:stCondLst>
                                    <p:cond delay="2800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childTnLst>
                          </p:cTn>
                        </p:par>
                        <p:par>
                          <p:cTn id="18" fill="hold">
                            <p:stCondLst>
                              <p:cond delay="47000"/>
                            </p:stCondLst>
                            <p:childTnLst>
                              <p:par>
                                <p:cTn id="19" presetID="1" presetClass="entr" presetSubtype="0" fill="hold" nodeType="afterEffect">
                                  <p:stCondLst>
                                    <p:cond delay="6000"/>
                                  </p:stCondLst>
                                  <p:childTnLst>
                                    <p:set>
                                      <p:cBhvr>
                                        <p:cTn id="20" dur="1" fill="hold">
                                          <p:stCondLst>
                                            <p:cond delay="0"/>
                                          </p:stCondLst>
                                        </p:cTn>
                                        <p:tgtEl>
                                          <p:spTgt spid="17"/>
                                        </p:tgtEl>
                                        <p:attrNameLst>
                                          <p:attrName>style.visibility</p:attrName>
                                        </p:attrNameLst>
                                      </p:cBhvr>
                                      <p:to>
                                        <p:strVal val="visible"/>
                                      </p:to>
                                    </p:set>
                                  </p:childTnLst>
                                </p:cTn>
                              </p:par>
                            </p:childTnLst>
                          </p:cTn>
                        </p:par>
                        <p:par>
                          <p:cTn id="21" fill="hold">
                            <p:stCondLst>
                              <p:cond delay="53000"/>
                            </p:stCondLst>
                            <p:childTnLst>
                              <p:par>
                                <p:cTn id="22" presetID="2" presetClass="entr" presetSubtype="8" fill="hold" nodeType="afterEffect">
                                  <p:stCondLst>
                                    <p:cond delay="700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childTnLst>
                          </p:cTn>
                        </p:par>
                        <p:par>
                          <p:cTn id="26" fill="hold">
                            <p:stCondLst>
                              <p:cond delay="60500"/>
                            </p:stCondLst>
                            <p:childTnLst>
                              <p:par>
                                <p:cTn id="27" presetID="1" presetClass="entr" presetSubtype="0" fill="hold" nodeType="afterEffect">
                                  <p:stCondLst>
                                    <p:cond delay="2000"/>
                                  </p:stCondLst>
                                  <p:childTnLst>
                                    <p:set>
                                      <p:cBhvr>
                                        <p:cTn id="28" dur="1" fill="hold">
                                          <p:stCondLst>
                                            <p:cond delay="0"/>
                                          </p:stCondLst>
                                        </p:cTn>
                                        <p:tgtEl>
                                          <p:spTgt spid="18"/>
                                        </p:tgtEl>
                                        <p:attrNameLst>
                                          <p:attrName>style.visibility</p:attrName>
                                        </p:attrNameLst>
                                      </p:cBhvr>
                                      <p:to>
                                        <p:strVal val="visible"/>
                                      </p:to>
                                    </p:set>
                                  </p:childTnLst>
                                </p:cTn>
                              </p:par>
                            </p:childTnLst>
                          </p:cTn>
                        </p:par>
                        <p:par>
                          <p:cTn id="29" fill="hold">
                            <p:stCondLst>
                              <p:cond delay="62500"/>
                            </p:stCondLst>
                            <p:childTnLst>
                              <p:par>
                                <p:cTn id="30" presetID="2" presetClass="entr" presetSubtype="8" fill="hold" nodeType="afterEffect">
                                  <p:stCondLst>
                                    <p:cond delay="1600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0-#ppt_w/2"/>
                                          </p:val>
                                        </p:tav>
                                        <p:tav tm="100000">
                                          <p:val>
                                            <p:strVal val="#ppt_x"/>
                                          </p:val>
                                        </p:tav>
                                      </p:tavLst>
                                    </p:anim>
                                    <p:anim calcmode="lin" valueType="num">
                                      <p:cBhvr additive="base">
                                        <p:cTn id="33" dur="500" fill="hold"/>
                                        <p:tgtEl>
                                          <p:spTgt spid="11"/>
                                        </p:tgtEl>
                                        <p:attrNameLst>
                                          <p:attrName>ppt_y</p:attrName>
                                        </p:attrNameLst>
                                      </p:cBhvr>
                                      <p:tavLst>
                                        <p:tav tm="0">
                                          <p:val>
                                            <p:strVal val="#ppt_y"/>
                                          </p:val>
                                        </p:tav>
                                        <p:tav tm="100000">
                                          <p:val>
                                            <p:strVal val="#ppt_y"/>
                                          </p:val>
                                        </p:tav>
                                      </p:tavLst>
                                    </p:anim>
                                  </p:childTnLst>
                                </p:cTn>
                              </p:par>
                              <p:par>
                                <p:cTn id="34" presetID="1" presetClass="exit" presetSubtype="0" fill="hold" nodeType="withEffect">
                                  <p:stCondLst>
                                    <p:cond delay="16000"/>
                                  </p:stCondLst>
                                  <p:childTnLst>
                                    <p:set>
                                      <p:cBhvr>
                                        <p:cTn id="35"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numSld="999">
                <p:cTn id="36" fill="hold" display="0">
                  <p:stCondLst>
                    <p:cond delay="indefinite"/>
                  </p:stCondLst>
                  <p:endCondLst>
                    <p:cond evt="onPrev" delay="0">
                      <p:tgtEl>
                        <p:sldTgt/>
                      </p:tgtEl>
                    </p:cond>
                    <p:cond evt="onStopAudio" delay="0">
                      <p:tgtEl>
                        <p:sldTgt/>
                      </p:tgtEl>
                    </p:cond>
                  </p:endCondLst>
                </p:cTn>
                <p:tgtEl>
                  <p:spTgt spid="12"/>
                </p:tgtEl>
              </p:cMediaNode>
            </p:audio>
          </p:childTnLst>
        </p:cTn>
      </p:par>
    </p:tnLst>
    <p:bldLst>
      <p:bldP spid="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685800" y="2514600"/>
            <a:ext cx="7772400" cy="1143000"/>
          </a:xfrm>
        </p:spPr>
        <p:txBody>
          <a:bodyPr/>
          <a:lstStyle/>
          <a:p>
            <a:pPr eaLnBrk="1" hangingPunct="1"/>
            <a:r>
              <a:rPr lang="en-US"/>
              <a:t>Is it possible that Protamine has a globular structure?</a:t>
            </a:r>
          </a:p>
        </p:txBody>
      </p:sp>
      <p:sp>
        <p:nvSpPr>
          <p:cNvPr id="54275" name="Text Box 3"/>
          <p:cNvSpPr txBox="1">
            <a:spLocks noChangeArrowheads="1"/>
          </p:cNvSpPr>
          <p:nvPr/>
        </p:nvSpPr>
        <p:spPr bwMode="auto">
          <a:xfrm>
            <a:off x="7620000" y="60960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168964" name="slide_50.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300" fill="hold"/>
                                        <p:tgtEl>
                                          <p:spTgt spid="16896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6585">
                <p:cTn id="7" fill="hold" display="0">
                  <p:stCondLst>
                    <p:cond delay="indefinite"/>
                  </p:stCondLst>
                  <p:endCondLst>
                    <p:cond evt="onNext" delay="0">
                      <p:tgtEl>
                        <p:sldTgt/>
                      </p:tgtEl>
                    </p:cond>
                    <p:cond evt="onPrev" delay="0">
                      <p:tgtEl>
                        <p:sldTgt/>
                      </p:tgtEl>
                    </p:cond>
                    <p:cond evt="onStopAudio" delay="0">
                      <p:tgtEl>
                        <p:sldTgt/>
                      </p:tgtEl>
                    </p:cond>
                  </p:endCondLst>
                </p:cTn>
                <p:tgtEl>
                  <p:spTgt spid="168964"/>
                </p:tgtEl>
              </p:cMediaNode>
            </p:audio>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rotein, L" descr="C:\Program Files\Amira-3.1.1\data\nucleosome files\AAA FINAL STRUCTURE\Animations\Picture Files\alkaline phosphatase.GIF"/>
          <p:cNvPicPr>
            <a:picLocks noChangeAspect="1" noChangeArrowheads="1"/>
          </p:cNvPicPr>
          <p:nvPr/>
        </p:nvPicPr>
        <p:blipFill>
          <a:blip r:embed="rId6" cstate="print"/>
          <a:srcRect/>
          <a:stretch>
            <a:fillRect/>
          </a:stretch>
        </p:blipFill>
        <p:spPr bwMode="auto">
          <a:xfrm>
            <a:off x="228600" y="304800"/>
            <a:ext cx="2751138" cy="2744788"/>
          </a:xfrm>
          <a:prstGeom prst="rect">
            <a:avLst/>
          </a:prstGeom>
          <a:noFill/>
          <a:ln w="9525">
            <a:noFill/>
            <a:miter lim="800000"/>
            <a:headEnd/>
            <a:tailEnd/>
          </a:ln>
        </p:spPr>
      </p:pic>
      <p:pic>
        <p:nvPicPr>
          <p:cNvPr id="55299" name="Protein, middle" descr="C:\Program Files\Amira-3.1.1\data\nucleosome files\AAA FINAL STRUCTURE\Animations\Picture Files\hemoglobin.GIF"/>
          <p:cNvPicPr>
            <a:picLocks noChangeAspect="1" noChangeArrowheads="1"/>
          </p:cNvPicPr>
          <p:nvPr/>
        </p:nvPicPr>
        <p:blipFill>
          <a:blip r:embed="rId7" cstate="print"/>
          <a:srcRect/>
          <a:stretch>
            <a:fillRect/>
          </a:stretch>
        </p:blipFill>
        <p:spPr bwMode="auto">
          <a:xfrm>
            <a:off x="3200400" y="304800"/>
            <a:ext cx="2751138" cy="2744788"/>
          </a:xfrm>
          <a:prstGeom prst="rect">
            <a:avLst/>
          </a:prstGeom>
          <a:noFill/>
          <a:ln w="9525">
            <a:noFill/>
            <a:miter lim="800000"/>
            <a:headEnd/>
            <a:tailEnd/>
          </a:ln>
        </p:spPr>
      </p:pic>
      <p:pic>
        <p:nvPicPr>
          <p:cNvPr id="55300" name="Protein, R" descr="C:\Program Files\Amira-3.1.1\data\nucleosome files\AAA FINAL STRUCTURE\Animations\Picture Files\interleukin.GIF"/>
          <p:cNvPicPr>
            <a:picLocks noChangeAspect="1" noChangeArrowheads="1"/>
          </p:cNvPicPr>
          <p:nvPr/>
        </p:nvPicPr>
        <p:blipFill>
          <a:blip r:embed="rId8" cstate="print"/>
          <a:srcRect/>
          <a:stretch>
            <a:fillRect/>
          </a:stretch>
        </p:blipFill>
        <p:spPr bwMode="auto">
          <a:xfrm>
            <a:off x="6172200" y="304800"/>
            <a:ext cx="2751138" cy="2744788"/>
          </a:xfrm>
          <a:prstGeom prst="rect">
            <a:avLst/>
          </a:prstGeom>
          <a:noFill/>
          <a:ln w="9525">
            <a:noFill/>
            <a:miter lim="800000"/>
            <a:headEnd/>
            <a:tailEnd/>
          </a:ln>
        </p:spPr>
      </p:pic>
      <p:sp>
        <p:nvSpPr>
          <p:cNvPr id="55301" name="Alk phos label"/>
          <p:cNvSpPr txBox="1">
            <a:spLocks noChangeArrowheads="1"/>
          </p:cNvSpPr>
          <p:nvPr/>
        </p:nvSpPr>
        <p:spPr bwMode="auto">
          <a:xfrm>
            <a:off x="304800" y="3200400"/>
            <a:ext cx="2590800" cy="822325"/>
          </a:xfrm>
          <a:prstGeom prst="rect">
            <a:avLst/>
          </a:prstGeom>
          <a:noFill/>
          <a:ln w="9525">
            <a:noFill/>
            <a:miter lim="800000"/>
            <a:headEnd/>
            <a:tailEnd/>
          </a:ln>
        </p:spPr>
        <p:txBody>
          <a:bodyPr>
            <a:spAutoFit/>
          </a:bodyPr>
          <a:lstStyle/>
          <a:p>
            <a:pPr algn="ctr">
              <a:spcBef>
                <a:spcPct val="50000"/>
              </a:spcBef>
            </a:pPr>
            <a:r>
              <a:rPr lang="en-US" b="0"/>
              <a:t>Alkaline Phosphatase</a:t>
            </a:r>
          </a:p>
        </p:txBody>
      </p:sp>
      <p:sp>
        <p:nvSpPr>
          <p:cNvPr id="55302" name="Hemoglobin label"/>
          <p:cNvSpPr txBox="1">
            <a:spLocks noChangeArrowheads="1"/>
          </p:cNvSpPr>
          <p:nvPr/>
        </p:nvSpPr>
        <p:spPr bwMode="auto">
          <a:xfrm>
            <a:off x="3295650" y="3200400"/>
            <a:ext cx="2590800" cy="457200"/>
          </a:xfrm>
          <a:prstGeom prst="rect">
            <a:avLst/>
          </a:prstGeom>
          <a:noFill/>
          <a:ln w="9525">
            <a:noFill/>
            <a:miter lim="800000"/>
            <a:headEnd/>
            <a:tailEnd/>
          </a:ln>
        </p:spPr>
        <p:txBody>
          <a:bodyPr>
            <a:spAutoFit/>
          </a:bodyPr>
          <a:lstStyle/>
          <a:p>
            <a:pPr algn="ctr">
              <a:spcBef>
                <a:spcPct val="50000"/>
              </a:spcBef>
            </a:pPr>
            <a:r>
              <a:rPr lang="en-US" b="0"/>
              <a:t>Hemoglobin</a:t>
            </a:r>
          </a:p>
        </p:txBody>
      </p:sp>
      <p:sp>
        <p:nvSpPr>
          <p:cNvPr id="55303" name="Interleukin label"/>
          <p:cNvSpPr txBox="1">
            <a:spLocks noChangeArrowheads="1"/>
          </p:cNvSpPr>
          <p:nvPr/>
        </p:nvSpPr>
        <p:spPr bwMode="auto">
          <a:xfrm>
            <a:off x="6248400" y="3200400"/>
            <a:ext cx="2590800" cy="457200"/>
          </a:xfrm>
          <a:prstGeom prst="rect">
            <a:avLst/>
          </a:prstGeom>
          <a:noFill/>
          <a:ln w="9525">
            <a:noFill/>
            <a:miter lim="800000"/>
            <a:headEnd/>
            <a:tailEnd/>
          </a:ln>
        </p:spPr>
        <p:txBody>
          <a:bodyPr>
            <a:spAutoFit/>
          </a:bodyPr>
          <a:lstStyle/>
          <a:p>
            <a:pPr algn="ctr">
              <a:spcBef>
                <a:spcPct val="50000"/>
              </a:spcBef>
            </a:pPr>
            <a:r>
              <a:rPr lang="en-US" b="0"/>
              <a:t>Interleukin</a:t>
            </a:r>
          </a:p>
        </p:txBody>
      </p:sp>
      <p:sp>
        <p:nvSpPr>
          <p:cNvPr id="55304" name="'Globular Proteins'"/>
          <p:cNvSpPr txBox="1">
            <a:spLocks noChangeArrowheads="1"/>
          </p:cNvSpPr>
          <p:nvPr/>
        </p:nvSpPr>
        <p:spPr bwMode="auto">
          <a:xfrm>
            <a:off x="2819400" y="4235450"/>
            <a:ext cx="3733800" cy="650875"/>
          </a:xfrm>
          <a:prstGeom prst="rect">
            <a:avLst/>
          </a:prstGeom>
          <a:noFill/>
          <a:ln w="9525">
            <a:solidFill>
              <a:schemeClr val="tx1"/>
            </a:solidFill>
            <a:miter lim="800000"/>
            <a:headEnd/>
            <a:tailEnd/>
          </a:ln>
        </p:spPr>
        <p:txBody>
          <a:bodyPr>
            <a:spAutoFit/>
          </a:bodyPr>
          <a:lstStyle/>
          <a:p>
            <a:pPr algn="ctr">
              <a:spcBef>
                <a:spcPct val="50000"/>
              </a:spcBef>
            </a:pPr>
            <a:r>
              <a:rPr lang="en-US" sz="3600" b="0"/>
              <a:t>Globular Proteins</a:t>
            </a:r>
          </a:p>
        </p:txBody>
      </p:sp>
      <p:sp>
        <p:nvSpPr>
          <p:cNvPr id="55305" name="Structural basis"/>
          <p:cNvSpPr txBox="1">
            <a:spLocks noChangeArrowheads="1"/>
          </p:cNvSpPr>
          <p:nvPr/>
        </p:nvSpPr>
        <p:spPr bwMode="auto">
          <a:xfrm>
            <a:off x="685800" y="5181600"/>
            <a:ext cx="7924800" cy="1370013"/>
          </a:xfrm>
          <a:prstGeom prst="rect">
            <a:avLst/>
          </a:prstGeom>
          <a:noFill/>
          <a:ln w="9525">
            <a:noFill/>
            <a:miter lim="800000"/>
            <a:headEnd/>
            <a:tailEnd/>
          </a:ln>
        </p:spPr>
        <p:txBody>
          <a:bodyPr>
            <a:spAutoFit/>
          </a:bodyPr>
          <a:lstStyle/>
          <a:p>
            <a:pPr algn="ctr">
              <a:spcBef>
                <a:spcPct val="50000"/>
              </a:spcBef>
            </a:pPr>
            <a:r>
              <a:rPr lang="en-US" b="0"/>
              <a:t>Structural basis:</a:t>
            </a:r>
          </a:p>
          <a:p>
            <a:pPr>
              <a:spcBef>
                <a:spcPct val="50000"/>
              </a:spcBef>
            </a:pPr>
            <a:r>
              <a:rPr lang="en-US" b="0"/>
              <a:t>		• Hydrophobic residues in core</a:t>
            </a:r>
            <a:br>
              <a:rPr lang="en-US" b="0"/>
            </a:br>
            <a:r>
              <a:rPr lang="en-US" b="0"/>
              <a:t>		• Hydrophilic residues on surface</a:t>
            </a:r>
          </a:p>
        </p:txBody>
      </p:sp>
      <p:sp>
        <p:nvSpPr>
          <p:cNvPr id="169997" name="Pink: 'Hydrophobic"/>
          <p:cNvSpPr txBox="1">
            <a:spLocks noChangeArrowheads="1"/>
          </p:cNvSpPr>
          <p:nvPr/>
        </p:nvSpPr>
        <p:spPr bwMode="auto">
          <a:xfrm>
            <a:off x="685800" y="5167313"/>
            <a:ext cx="7924800" cy="1370012"/>
          </a:xfrm>
          <a:prstGeom prst="rect">
            <a:avLst/>
          </a:prstGeom>
          <a:solidFill>
            <a:schemeClr val="bg1"/>
          </a:solidFill>
          <a:ln w="9525">
            <a:noFill/>
            <a:miter lim="800000"/>
            <a:headEnd/>
            <a:tailEnd/>
          </a:ln>
        </p:spPr>
        <p:txBody>
          <a:bodyPr>
            <a:spAutoFit/>
          </a:bodyPr>
          <a:lstStyle/>
          <a:p>
            <a:pPr algn="ctr">
              <a:spcBef>
                <a:spcPct val="50000"/>
              </a:spcBef>
            </a:pPr>
            <a:r>
              <a:rPr lang="en-US" b="0"/>
              <a:t>Structural basis:</a:t>
            </a:r>
          </a:p>
          <a:p>
            <a:pPr>
              <a:spcBef>
                <a:spcPct val="50000"/>
              </a:spcBef>
            </a:pPr>
            <a:r>
              <a:rPr lang="en-US" b="0"/>
              <a:t>		</a:t>
            </a:r>
            <a:r>
              <a:rPr lang="en-US" b="0">
                <a:solidFill>
                  <a:srgbClr val="FF00FF"/>
                </a:solidFill>
              </a:rPr>
              <a:t>• Hydrophobic residues in core</a:t>
            </a:r>
            <a:br>
              <a:rPr lang="en-US" b="0"/>
            </a:br>
            <a:r>
              <a:rPr lang="en-US" b="0"/>
              <a:t>		• Hydrophilic residues on surface</a:t>
            </a:r>
          </a:p>
        </p:txBody>
      </p:sp>
      <p:sp>
        <p:nvSpPr>
          <p:cNvPr id="169998" name="Pink: &quot;Hydrophilic"/>
          <p:cNvSpPr txBox="1">
            <a:spLocks noChangeArrowheads="1"/>
          </p:cNvSpPr>
          <p:nvPr/>
        </p:nvSpPr>
        <p:spPr bwMode="auto">
          <a:xfrm>
            <a:off x="685800" y="5183188"/>
            <a:ext cx="7924800" cy="1370012"/>
          </a:xfrm>
          <a:prstGeom prst="rect">
            <a:avLst/>
          </a:prstGeom>
          <a:solidFill>
            <a:schemeClr val="bg1"/>
          </a:solidFill>
          <a:ln w="9525">
            <a:noFill/>
            <a:miter lim="800000"/>
            <a:headEnd/>
            <a:tailEnd/>
          </a:ln>
        </p:spPr>
        <p:txBody>
          <a:bodyPr>
            <a:spAutoFit/>
          </a:bodyPr>
          <a:lstStyle/>
          <a:p>
            <a:pPr algn="ctr">
              <a:spcBef>
                <a:spcPct val="50000"/>
              </a:spcBef>
            </a:pPr>
            <a:r>
              <a:rPr lang="en-US" b="0"/>
              <a:t>Structural basis:</a:t>
            </a:r>
          </a:p>
          <a:p>
            <a:pPr>
              <a:spcBef>
                <a:spcPct val="50000"/>
              </a:spcBef>
            </a:pPr>
            <a:r>
              <a:rPr lang="en-US" b="0"/>
              <a:t>		</a:t>
            </a:r>
            <a:r>
              <a:rPr lang="en-US" b="0">
                <a:solidFill>
                  <a:srgbClr val="FF00FF"/>
                </a:solidFill>
              </a:rPr>
              <a:t>• Hydrophobic residues in core</a:t>
            </a:r>
            <a:br>
              <a:rPr lang="en-US" b="0"/>
            </a:br>
            <a:r>
              <a:rPr lang="en-US" b="0"/>
              <a:t>		</a:t>
            </a:r>
            <a:r>
              <a:rPr lang="en-US" b="0">
                <a:solidFill>
                  <a:srgbClr val="FF00FF"/>
                </a:solidFill>
              </a:rPr>
              <a:t>• Hydrophilic residues on surface</a:t>
            </a:r>
          </a:p>
        </p:txBody>
      </p:sp>
      <p:pic>
        <p:nvPicPr>
          <p:cNvPr id="169999" name="slide_51.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5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9999"/>
                                        </p:tgtEl>
                                      </p:cBhvr>
                                    </p:cmd>
                                  </p:childTnLst>
                                </p:cTn>
                              </p:par>
                              <p:par>
                                <p:cTn id="7" presetID="2" presetClass="entr" presetSubtype="8" fill="hold" grpId="0" nodeType="withEffect">
                                  <p:stCondLst>
                                    <p:cond delay="37000"/>
                                  </p:stCondLst>
                                  <p:childTnLst>
                                    <p:set>
                                      <p:cBhvr>
                                        <p:cTn id="8" dur="1" fill="hold">
                                          <p:stCondLst>
                                            <p:cond delay="0"/>
                                          </p:stCondLst>
                                        </p:cTn>
                                        <p:tgtEl>
                                          <p:spTgt spid="169997"/>
                                        </p:tgtEl>
                                        <p:attrNameLst>
                                          <p:attrName>style.visibility</p:attrName>
                                        </p:attrNameLst>
                                      </p:cBhvr>
                                      <p:to>
                                        <p:strVal val="visible"/>
                                      </p:to>
                                    </p:set>
                                    <p:anim calcmode="lin" valueType="num">
                                      <p:cBhvr additive="base">
                                        <p:cTn id="9" dur="500" fill="hold"/>
                                        <p:tgtEl>
                                          <p:spTgt spid="169997"/>
                                        </p:tgtEl>
                                        <p:attrNameLst>
                                          <p:attrName>ppt_x</p:attrName>
                                        </p:attrNameLst>
                                      </p:cBhvr>
                                      <p:tavLst>
                                        <p:tav tm="0">
                                          <p:val>
                                            <p:strVal val="0-#ppt_w/2"/>
                                          </p:val>
                                        </p:tav>
                                        <p:tav tm="100000">
                                          <p:val>
                                            <p:strVal val="#ppt_x"/>
                                          </p:val>
                                        </p:tav>
                                      </p:tavLst>
                                    </p:anim>
                                    <p:anim calcmode="lin" valueType="num">
                                      <p:cBhvr additive="base">
                                        <p:cTn id="10" dur="500" fill="hold"/>
                                        <p:tgtEl>
                                          <p:spTgt spid="169997"/>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45000"/>
                                  </p:stCondLst>
                                  <p:childTnLst>
                                    <p:set>
                                      <p:cBhvr>
                                        <p:cTn id="12" dur="1" fill="hold">
                                          <p:stCondLst>
                                            <p:cond delay="0"/>
                                          </p:stCondLst>
                                        </p:cTn>
                                        <p:tgtEl>
                                          <p:spTgt spid="169998"/>
                                        </p:tgtEl>
                                        <p:attrNameLst>
                                          <p:attrName>style.visibility</p:attrName>
                                        </p:attrNameLst>
                                      </p:cBhvr>
                                      <p:to>
                                        <p:strVal val="visible"/>
                                      </p:to>
                                    </p:set>
                                    <p:anim calcmode="lin" valueType="num">
                                      <p:cBhvr additive="base">
                                        <p:cTn id="13" dur="500" fill="hold"/>
                                        <p:tgtEl>
                                          <p:spTgt spid="169998"/>
                                        </p:tgtEl>
                                        <p:attrNameLst>
                                          <p:attrName>ppt_x</p:attrName>
                                        </p:attrNameLst>
                                      </p:cBhvr>
                                      <p:tavLst>
                                        <p:tav tm="0">
                                          <p:val>
                                            <p:strVal val="0-#ppt_w/2"/>
                                          </p:val>
                                        </p:tav>
                                        <p:tav tm="100000">
                                          <p:val>
                                            <p:strVal val="#ppt_x"/>
                                          </p:val>
                                        </p:tav>
                                      </p:tavLst>
                                    </p:anim>
                                    <p:anim calcmode="lin" valueType="num">
                                      <p:cBhvr additive="base">
                                        <p:cTn id="14" dur="500" fill="hold"/>
                                        <p:tgtEl>
                                          <p:spTgt spid="1699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1707">
                <p:cTn id="15" fill="hold" display="0">
                  <p:stCondLst>
                    <p:cond delay="indefinite"/>
                  </p:stCondLst>
                  <p:endCondLst>
                    <p:cond evt="onPrev" delay="0">
                      <p:tgtEl>
                        <p:sldTgt/>
                      </p:tgtEl>
                    </p:cond>
                    <p:cond evt="onStopAudio" delay="0">
                      <p:tgtEl>
                        <p:sldTgt/>
                      </p:tgtEl>
                    </p:cond>
                  </p:endCondLst>
                </p:cTn>
                <p:tgtEl>
                  <p:spTgt spid="169999"/>
                </p:tgtEl>
              </p:cMediaNode>
            </p:audio>
          </p:childTnLst>
        </p:cTn>
      </p:par>
    </p:tnLst>
    <p:bldLst>
      <p:bldP spid="169997" grpId="0" animBg="1" autoUpdateAnimBg="0"/>
      <p:bldP spid="169998" grpId="0" animBg="1"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tructural basis"/>
          <p:cNvSpPr txBox="1">
            <a:spLocks noChangeArrowheads="1"/>
          </p:cNvSpPr>
          <p:nvPr/>
        </p:nvSpPr>
        <p:spPr bwMode="auto">
          <a:xfrm>
            <a:off x="685800" y="5181600"/>
            <a:ext cx="7924800" cy="1370013"/>
          </a:xfrm>
          <a:prstGeom prst="rect">
            <a:avLst/>
          </a:prstGeom>
          <a:noFill/>
          <a:ln w="9525">
            <a:noFill/>
            <a:miter lim="800000"/>
            <a:headEnd/>
            <a:tailEnd/>
          </a:ln>
        </p:spPr>
        <p:txBody>
          <a:bodyPr>
            <a:spAutoFit/>
          </a:bodyPr>
          <a:lstStyle/>
          <a:p>
            <a:pPr algn="ctr">
              <a:spcBef>
                <a:spcPct val="50000"/>
              </a:spcBef>
            </a:pPr>
            <a:r>
              <a:rPr lang="en-US" b="0"/>
              <a:t>Structural basis:</a:t>
            </a:r>
          </a:p>
          <a:p>
            <a:pPr>
              <a:spcBef>
                <a:spcPct val="50000"/>
              </a:spcBef>
            </a:pPr>
            <a:r>
              <a:rPr lang="en-US" b="0"/>
              <a:t>		• Hydrophobic residues in core</a:t>
            </a:r>
            <a:br>
              <a:rPr lang="en-US" b="0"/>
            </a:br>
            <a:r>
              <a:rPr lang="en-US" b="0"/>
              <a:t>		• Hydrophilic residues on surface</a:t>
            </a:r>
          </a:p>
        </p:txBody>
      </p:sp>
      <p:sp>
        <p:nvSpPr>
          <p:cNvPr id="56323" name="Pink: 'Hydrophobic"/>
          <p:cNvSpPr txBox="1">
            <a:spLocks noChangeArrowheads="1"/>
          </p:cNvSpPr>
          <p:nvPr/>
        </p:nvSpPr>
        <p:spPr bwMode="auto">
          <a:xfrm>
            <a:off x="685800" y="5167313"/>
            <a:ext cx="7924800" cy="1370012"/>
          </a:xfrm>
          <a:prstGeom prst="rect">
            <a:avLst/>
          </a:prstGeom>
          <a:solidFill>
            <a:schemeClr val="bg1"/>
          </a:solidFill>
          <a:ln w="9525">
            <a:noFill/>
            <a:miter lim="800000"/>
            <a:headEnd/>
            <a:tailEnd/>
          </a:ln>
        </p:spPr>
        <p:txBody>
          <a:bodyPr>
            <a:spAutoFit/>
          </a:bodyPr>
          <a:lstStyle/>
          <a:p>
            <a:pPr algn="ctr">
              <a:spcBef>
                <a:spcPct val="50000"/>
              </a:spcBef>
            </a:pPr>
            <a:r>
              <a:rPr lang="en-US" b="0"/>
              <a:t>Structural basis:</a:t>
            </a:r>
          </a:p>
          <a:p>
            <a:pPr>
              <a:spcBef>
                <a:spcPct val="50000"/>
              </a:spcBef>
            </a:pPr>
            <a:r>
              <a:rPr lang="en-US" b="0"/>
              <a:t>		</a:t>
            </a:r>
            <a:r>
              <a:rPr lang="en-US" b="0">
                <a:solidFill>
                  <a:srgbClr val="FF00FF"/>
                </a:solidFill>
              </a:rPr>
              <a:t>• Hydrophobic residues in core</a:t>
            </a:r>
            <a:br>
              <a:rPr lang="en-US" b="0"/>
            </a:br>
            <a:r>
              <a:rPr lang="en-US" b="0"/>
              <a:t>		• Hydrophilic residues on surface</a:t>
            </a:r>
          </a:p>
        </p:txBody>
      </p:sp>
      <p:sp>
        <p:nvSpPr>
          <p:cNvPr id="56324" name="Pink: 'Hydrophilic"/>
          <p:cNvSpPr txBox="1">
            <a:spLocks noChangeArrowheads="1"/>
          </p:cNvSpPr>
          <p:nvPr/>
        </p:nvSpPr>
        <p:spPr bwMode="auto">
          <a:xfrm>
            <a:off x="685800" y="5183188"/>
            <a:ext cx="7924800" cy="1370012"/>
          </a:xfrm>
          <a:prstGeom prst="rect">
            <a:avLst/>
          </a:prstGeom>
          <a:solidFill>
            <a:schemeClr val="bg1"/>
          </a:solidFill>
          <a:ln w="9525">
            <a:noFill/>
            <a:miter lim="800000"/>
            <a:headEnd/>
            <a:tailEnd/>
          </a:ln>
        </p:spPr>
        <p:txBody>
          <a:bodyPr>
            <a:spAutoFit/>
          </a:bodyPr>
          <a:lstStyle/>
          <a:p>
            <a:pPr algn="ctr">
              <a:spcBef>
                <a:spcPct val="50000"/>
              </a:spcBef>
            </a:pPr>
            <a:endParaRPr lang="en-US" b="0"/>
          </a:p>
          <a:p>
            <a:pPr>
              <a:spcBef>
                <a:spcPct val="50000"/>
              </a:spcBef>
            </a:pPr>
            <a:r>
              <a:rPr lang="en-US" b="0"/>
              <a:t>		</a:t>
            </a:r>
            <a:r>
              <a:rPr lang="en-US" b="0">
                <a:solidFill>
                  <a:srgbClr val="FF00FF"/>
                </a:solidFill>
              </a:rPr>
              <a:t>• Hydrophobic residues in core</a:t>
            </a:r>
            <a:br>
              <a:rPr lang="en-US" b="0"/>
            </a:br>
            <a:r>
              <a:rPr lang="en-US" b="0"/>
              <a:t>		</a:t>
            </a:r>
            <a:r>
              <a:rPr lang="en-US" b="0">
                <a:solidFill>
                  <a:srgbClr val="FF00FF"/>
                </a:solidFill>
              </a:rPr>
              <a:t>• Hydrophilic residues on surface</a:t>
            </a:r>
          </a:p>
        </p:txBody>
      </p:sp>
      <p:sp>
        <p:nvSpPr>
          <p:cNvPr id="171023" name="Cross-out line"/>
          <p:cNvSpPr txBox="1">
            <a:spLocks noChangeArrowheads="1"/>
          </p:cNvSpPr>
          <p:nvPr/>
        </p:nvSpPr>
        <p:spPr bwMode="auto">
          <a:xfrm>
            <a:off x="2209800" y="5715000"/>
            <a:ext cx="4724400" cy="457200"/>
          </a:xfrm>
          <a:prstGeom prst="rect">
            <a:avLst/>
          </a:prstGeom>
          <a:noFill/>
          <a:ln w="9525">
            <a:noFill/>
            <a:miter lim="800000"/>
            <a:headEnd/>
            <a:tailEnd/>
          </a:ln>
        </p:spPr>
        <p:txBody>
          <a:bodyPr>
            <a:spAutoFit/>
          </a:bodyPr>
          <a:lstStyle/>
          <a:p>
            <a:pPr>
              <a:spcBef>
                <a:spcPct val="50000"/>
              </a:spcBef>
            </a:pPr>
            <a:r>
              <a:rPr lang="en-US" b="0"/>
              <a:t>--------------------------------------------</a:t>
            </a:r>
          </a:p>
        </p:txBody>
      </p:sp>
      <p:sp>
        <p:nvSpPr>
          <p:cNvPr id="171024" name="RED: 'Protamine doesn't"/>
          <p:cNvSpPr txBox="1">
            <a:spLocks noChangeArrowheads="1"/>
          </p:cNvSpPr>
          <p:nvPr/>
        </p:nvSpPr>
        <p:spPr bwMode="auto">
          <a:xfrm>
            <a:off x="2209800" y="2209800"/>
            <a:ext cx="4953000" cy="3113088"/>
          </a:xfrm>
          <a:prstGeom prst="rect">
            <a:avLst/>
          </a:prstGeom>
          <a:noFill/>
          <a:ln w="9525">
            <a:noFill/>
            <a:miter lim="800000"/>
            <a:headEnd/>
            <a:tailEnd/>
          </a:ln>
        </p:spPr>
        <p:txBody>
          <a:bodyPr>
            <a:spAutoFit/>
          </a:bodyPr>
          <a:lstStyle/>
          <a:p>
            <a:pPr>
              <a:spcBef>
                <a:spcPct val="50000"/>
              </a:spcBef>
            </a:pPr>
            <a:r>
              <a:rPr lang="en-US" sz="3600" b="0">
                <a:solidFill>
                  <a:srgbClr val="FF0000"/>
                </a:solidFill>
              </a:rPr>
              <a:t>Protamine doesn’t have enough nonpolar residues to form a core stabilized by hydrophobic bonds!</a:t>
            </a:r>
          </a:p>
          <a:p>
            <a:pPr>
              <a:spcBef>
                <a:spcPct val="50000"/>
              </a:spcBef>
            </a:pPr>
            <a:endParaRPr lang="en-US" sz="3600" b="0">
              <a:solidFill>
                <a:srgbClr val="FF0000"/>
              </a:solidFill>
            </a:endParaRPr>
          </a:p>
        </p:txBody>
      </p:sp>
      <p:sp>
        <p:nvSpPr>
          <p:cNvPr id="171025" name="BLUE: 'Protamine"/>
          <p:cNvSpPr txBox="1">
            <a:spLocks noChangeArrowheads="1"/>
          </p:cNvSpPr>
          <p:nvPr/>
        </p:nvSpPr>
        <p:spPr bwMode="auto">
          <a:xfrm>
            <a:off x="2209800" y="2209800"/>
            <a:ext cx="4953000" cy="3113088"/>
          </a:xfrm>
          <a:prstGeom prst="rect">
            <a:avLst/>
          </a:prstGeom>
          <a:solidFill>
            <a:schemeClr val="bg1"/>
          </a:solidFill>
          <a:ln w="9525">
            <a:noFill/>
            <a:miter lim="800000"/>
            <a:headEnd/>
            <a:tailEnd/>
          </a:ln>
        </p:spPr>
        <p:txBody>
          <a:bodyPr>
            <a:spAutoFit/>
          </a:bodyPr>
          <a:lstStyle/>
          <a:p>
            <a:pPr>
              <a:spcBef>
                <a:spcPct val="50000"/>
              </a:spcBef>
            </a:pPr>
            <a:r>
              <a:rPr lang="en-US" sz="3600" b="0">
                <a:solidFill>
                  <a:srgbClr val="0000FF"/>
                </a:solidFill>
              </a:rPr>
              <a:t>Protamine doesn’t have any negatively-charged residues to form a core stabilized by salt bridges!</a:t>
            </a:r>
          </a:p>
          <a:p>
            <a:pPr>
              <a:spcBef>
                <a:spcPct val="50000"/>
              </a:spcBef>
            </a:pPr>
            <a:endParaRPr lang="en-US" sz="3600" b="0">
              <a:solidFill>
                <a:srgbClr val="0000FF"/>
              </a:solidFill>
            </a:endParaRPr>
          </a:p>
        </p:txBody>
      </p:sp>
      <p:sp>
        <p:nvSpPr>
          <p:cNvPr id="56328" name="Transit"/>
          <p:cNvSpPr txBox="1">
            <a:spLocks noChangeArrowheads="1"/>
          </p:cNvSpPr>
          <p:nvPr/>
        </p:nvSpPr>
        <p:spPr bwMode="auto">
          <a:xfrm>
            <a:off x="76200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pic>
        <p:nvPicPr>
          <p:cNvPr id="171027" name="slide_52.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0" y="0"/>
            <a:ext cx="304800" cy="304800"/>
          </a:xfrm>
          <a:prstGeom prst="rect">
            <a:avLst/>
          </a:prstGeom>
          <a:noFill/>
          <a:ln w="9525">
            <a:noFill/>
            <a:miter lim="800000"/>
            <a:headEnd/>
            <a:tailEnd/>
          </a:ln>
        </p:spPr>
      </p:pic>
    </p:spTree>
    <p:custDataLst>
      <p:tags r:id="rId1"/>
    </p:custDataLst>
  </p:cSld>
  <p:clrMapOvr>
    <a:masterClrMapping/>
  </p:clrMapOvr>
  <p:transition advClick="0" advTm="55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1027"/>
                                        </p:tgtEl>
                                      </p:cBhvr>
                                    </p:cmd>
                                  </p:childTnLst>
                                </p:cTn>
                              </p:par>
                              <p:par>
                                <p:cTn id="7" presetID="2" presetClass="entr" presetSubtype="8" fill="hold" grpId="0" nodeType="withEffect">
                                  <p:stCondLst>
                                    <p:cond delay="12000"/>
                                  </p:stCondLst>
                                  <p:childTnLst>
                                    <p:set>
                                      <p:cBhvr>
                                        <p:cTn id="8" dur="1" fill="hold">
                                          <p:stCondLst>
                                            <p:cond delay="0"/>
                                          </p:stCondLst>
                                        </p:cTn>
                                        <p:tgtEl>
                                          <p:spTgt spid="171024"/>
                                        </p:tgtEl>
                                        <p:attrNameLst>
                                          <p:attrName>style.visibility</p:attrName>
                                        </p:attrNameLst>
                                      </p:cBhvr>
                                      <p:to>
                                        <p:strVal val="visible"/>
                                      </p:to>
                                    </p:set>
                                    <p:anim calcmode="lin" valueType="num">
                                      <p:cBhvr additive="base">
                                        <p:cTn id="9" dur="500" fill="hold"/>
                                        <p:tgtEl>
                                          <p:spTgt spid="171024"/>
                                        </p:tgtEl>
                                        <p:attrNameLst>
                                          <p:attrName>ppt_x</p:attrName>
                                        </p:attrNameLst>
                                      </p:cBhvr>
                                      <p:tavLst>
                                        <p:tav tm="0">
                                          <p:val>
                                            <p:strVal val="0-#ppt_w/2"/>
                                          </p:val>
                                        </p:tav>
                                        <p:tav tm="100000">
                                          <p:val>
                                            <p:strVal val="#ppt_x"/>
                                          </p:val>
                                        </p:tav>
                                      </p:tavLst>
                                    </p:anim>
                                    <p:anim calcmode="lin" valueType="num">
                                      <p:cBhvr additive="base">
                                        <p:cTn id="10" dur="500" fill="hold"/>
                                        <p:tgtEl>
                                          <p:spTgt spid="171024"/>
                                        </p:tgtEl>
                                        <p:attrNameLst>
                                          <p:attrName>ppt_y</p:attrName>
                                        </p:attrNameLst>
                                      </p:cBhvr>
                                      <p:tavLst>
                                        <p:tav tm="0">
                                          <p:val>
                                            <p:strVal val="#ppt_y"/>
                                          </p:val>
                                        </p:tav>
                                        <p:tav tm="100000">
                                          <p:val>
                                            <p:strVal val="#ppt_y"/>
                                          </p:val>
                                        </p:tav>
                                      </p:tavLst>
                                    </p:anim>
                                  </p:childTnLst>
                                </p:cTn>
                              </p:par>
                            </p:childTnLst>
                          </p:cTn>
                        </p:par>
                        <p:par>
                          <p:cTn id="11" fill="hold">
                            <p:stCondLst>
                              <p:cond delay="12500"/>
                            </p:stCondLst>
                            <p:childTnLst>
                              <p:par>
                                <p:cTn id="12" presetID="1" presetClass="entr" presetSubtype="0" fill="hold" grpId="0" nodeType="afterEffect">
                                  <p:stCondLst>
                                    <p:cond delay="0"/>
                                  </p:stCondLst>
                                  <p:iterate type="lt">
                                    <p:tmAbs val="75"/>
                                  </p:iterate>
                                  <p:childTnLst>
                                    <p:set>
                                      <p:cBhvr>
                                        <p:cTn id="13" dur="1" fill="hold">
                                          <p:stCondLst>
                                            <p:cond delay="74"/>
                                          </p:stCondLst>
                                        </p:cTn>
                                        <p:tgtEl>
                                          <p:spTgt spid="171023"/>
                                        </p:tgtEl>
                                        <p:attrNameLst>
                                          <p:attrName>style.visibility</p:attrName>
                                        </p:attrNameLst>
                                      </p:cBhvr>
                                      <p:to>
                                        <p:strVal val="visible"/>
                                      </p:to>
                                    </p:set>
                                  </p:childTnLst>
                                </p:cTn>
                              </p:par>
                            </p:childTnLst>
                          </p:cTn>
                        </p:par>
                        <p:par>
                          <p:cTn id="14" fill="hold">
                            <p:stCondLst>
                              <p:cond delay="15800"/>
                            </p:stCondLst>
                            <p:childTnLst>
                              <p:par>
                                <p:cTn id="15" presetID="9" presetClass="entr" presetSubtype="0" fill="hold" grpId="0" nodeType="afterEffect">
                                  <p:stCondLst>
                                    <p:cond delay="14000"/>
                                  </p:stCondLst>
                                  <p:childTnLst>
                                    <p:set>
                                      <p:cBhvr>
                                        <p:cTn id="16" dur="1" fill="hold">
                                          <p:stCondLst>
                                            <p:cond delay="0"/>
                                          </p:stCondLst>
                                        </p:cTn>
                                        <p:tgtEl>
                                          <p:spTgt spid="171025"/>
                                        </p:tgtEl>
                                        <p:attrNameLst>
                                          <p:attrName>style.visibility</p:attrName>
                                        </p:attrNameLst>
                                      </p:cBhvr>
                                      <p:to>
                                        <p:strVal val="visible"/>
                                      </p:to>
                                    </p:set>
                                    <p:animEffect transition="in" filter="dissolve">
                                      <p:cBhvr>
                                        <p:cTn id="17" dur="500"/>
                                        <p:tgtEl>
                                          <p:spTgt spid="17102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4146">
                <p:cTn id="18" fill="hold" display="0">
                  <p:stCondLst>
                    <p:cond delay="indefinite"/>
                  </p:stCondLst>
                  <p:endCondLst>
                    <p:cond evt="onPrev" delay="0">
                      <p:tgtEl>
                        <p:sldTgt/>
                      </p:tgtEl>
                    </p:cond>
                    <p:cond evt="onStopAudio" delay="0">
                      <p:tgtEl>
                        <p:sldTgt/>
                      </p:tgtEl>
                    </p:cond>
                  </p:endCondLst>
                </p:cTn>
                <p:tgtEl>
                  <p:spTgt spid="171027"/>
                </p:tgtEl>
              </p:cMediaNode>
            </p:audio>
          </p:childTnLst>
        </p:cTn>
      </p:par>
    </p:tnLst>
    <p:bldLst>
      <p:bldP spid="171023" grpId="0" autoUpdateAnimBg="0"/>
      <p:bldP spid="171024" grpId="0" autoUpdateAnimBg="0"/>
      <p:bldP spid="171025" grpId="0" animBg="1"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685800" y="2514600"/>
            <a:ext cx="7772400" cy="1143000"/>
          </a:xfrm>
        </p:spPr>
        <p:txBody>
          <a:bodyPr/>
          <a:lstStyle/>
          <a:p>
            <a:pPr eaLnBrk="1" hangingPunct="1"/>
            <a:r>
              <a:rPr lang="en-US"/>
              <a:t>Is it possible that Protamine is an </a:t>
            </a:r>
            <a:r>
              <a:rPr lang="en-US">
                <a:sym typeface="Symbol" pitchFamily="18" charset="2"/>
              </a:rPr>
              <a:t>-helix?</a:t>
            </a:r>
            <a:endParaRPr lang="en-US"/>
          </a:p>
        </p:txBody>
      </p:sp>
      <p:sp>
        <p:nvSpPr>
          <p:cNvPr id="57347" name="Text Box 3"/>
          <p:cNvSpPr txBox="1">
            <a:spLocks noChangeArrowheads="1"/>
          </p:cNvSpPr>
          <p:nvPr/>
        </p:nvSpPr>
        <p:spPr bwMode="auto">
          <a:xfrm>
            <a:off x="76200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167940" name="slide_53.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95" fill="hold"/>
                                        <p:tgtEl>
                                          <p:spTgt spid="16794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6585">
                <p:cTn id="7" fill="hold" display="0">
                  <p:stCondLst>
                    <p:cond delay="indefinite"/>
                  </p:stCondLst>
                  <p:endCondLst>
                    <p:cond evt="onNext" delay="0">
                      <p:tgtEl>
                        <p:sldTgt/>
                      </p:tgtEl>
                    </p:cond>
                    <p:cond evt="onPrev" delay="0">
                      <p:tgtEl>
                        <p:sldTgt/>
                      </p:tgtEl>
                    </p:cond>
                    <p:cond evt="onStopAudio" delay="0">
                      <p:tgtEl>
                        <p:sldTgt/>
                      </p:tgtEl>
                    </p:cond>
                  </p:endCondLst>
                </p:cTn>
                <p:tgtEl>
                  <p:spTgt spid="167940"/>
                </p:tgtEl>
              </p:cMediaNode>
            </p:audio>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3" descr="C:\Program Files\Amira-3.1.1\data\nucleosome files\AAA FINAL STRUCTURE\Animations_notahelix\Picture Files\curved-arrow-right.jpg"/>
          <p:cNvPicPr>
            <a:picLocks noChangeAspect="1" noChangeArrowheads="1"/>
          </p:cNvPicPr>
          <p:nvPr/>
        </p:nvPicPr>
        <p:blipFill>
          <a:blip r:embed="rId8" cstate="print"/>
          <a:srcRect/>
          <a:stretch>
            <a:fillRect/>
          </a:stretch>
        </p:blipFill>
        <p:spPr bwMode="auto">
          <a:xfrm>
            <a:off x="3886200" y="5715000"/>
            <a:ext cx="1638300" cy="1016000"/>
          </a:xfrm>
          <a:prstGeom prst="rect">
            <a:avLst/>
          </a:prstGeom>
          <a:noFill/>
          <a:ln w="9525">
            <a:noFill/>
            <a:miter lim="800000"/>
            <a:headEnd/>
            <a:tailEnd/>
          </a:ln>
        </p:spPr>
      </p:pic>
      <p:pic>
        <p:nvPicPr>
          <p:cNvPr id="58371" name="Picture 4" descr="C:\Program Files\Amira-3.1.1\data\nucleosome files\AAA FINAL STRUCTURE\Animations_notahelix\Picture Files\curved-arrow-right.jpg"/>
          <p:cNvPicPr>
            <a:picLocks noChangeAspect="1" noChangeArrowheads="1"/>
          </p:cNvPicPr>
          <p:nvPr/>
        </p:nvPicPr>
        <p:blipFill>
          <a:blip r:embed="rId8" cstate="print"/>
          <a:srcRect/>
          <a:stretch>
            <a:fillRect/>
          </a:stretch>
        </p:blipFill>
        <p:spPr bwMode="auto">
          <a:xfrm>
            <a:off x="3886200" y="76200"/>
            <a:ext cx="1638300" cy="1016000"/>
          </a:xfrm>
          <a:prstGeom prst="rect">
            <a:avLst/>
          </a:prstGeom>
          <a:noFill/>
          <a:ln w="9525">
            <a:noFill/>
            <a:miter lim="800000"/>
            <a:headEnd/>
            <a:tailEnd/>
          </a:ln>
        </p:spPr>
      </p:pic>
      <p:sp>
        <p:nvSpPr>
          <p:cNvPr id="58372" name="Text Box 5"/>
          <p:cNvSpPr txBox="1">
            <a:spLocks noChangeArrowheads="1"/>
          </p:cNvSpPr>
          <p:nvPr/>
        </p:nvSpPr>
        <p:spPr bwMode="auto">
          <a:xfrm>
            <a:off x="76200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pic>
        <p:nvPicPr>
          <p:cNvPr id="78854" name="slide_54.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10" cstate="print"/>
          <a:srcRect/>
          <a:stretch>
            <a:fillRect/>
          </a:stretch>
        </p:blipFill>
        <p:spPr bwMode="auto">
          <a:xfrm>
            <a:off x="0" y="0"/>
            <a:ext cx="304800" cy="304800"/>
          </a:xfrm>
          <a:prstGeom prst="rect">
            <a:avLst/>
          </a:prstGeom>
          <a:noFill/>
          <a:ln w="9525">
            <a:noFill/>
            <a:miter lim="800000"/>
            <a:headEnd/>
            <a:tailEnd/>
          </a:ln>
        </p:spPr>
      </p:pic>
      <p:pic>
        <p:nvPicPr>
          <p:cNvPr id="7" name="alpha-helix-backbone.avi">
            <a:hlinkClick r:id="" action="ppaction://media"/>
          </p:cNvPr>
          <p:cNvPicPr>
            <a:picLocks noChangeAspect="1"/>
          </p:cNvPicPr>
          <p:nvPr>
            <a:videoFile r:link="rId5"/>
            <p:extLst>
              <p:ext uri="{DAA4B4D4-6D71-4841-9C94-3DE7FCFB9230}">
                <p14:media xmlns:p14="http://schemas.microsoft.com/office/powerpoint/2010/main" r:link="rId4"/>
              </p:ext>
            </p:extLst>
          </p:nvPr>
        </p:nvPicPr>
        <p:blipFill>
          <a:blip r:embed="rId11" cstate="print"/>
          <a:srcRect/>
          <a:stretch>
            <a:fillRect/>
          </a:stretch>
        </p:blipFill>
        <p:spPr bwMode="auto">
          <a:xfrm>
            <a:off x="2498725" y="1233488"/>
            <a:ext cx="4144963" cy="4389437"/>
          </a:xfrm>
          <a:prstGeom prst="rect">
            <a:avLst/>
          </a:prstGeom>
          <a:noFill/>
          <a:ln w="9525">
            <a:noFill/>
            <a:miter lim="800000"/>
            <a:headEnd/>
            <a:tailEnd/>
          </a:ln>
        </p:spPr>
      </p:pic>
    </p:spTree>
    <p:custDataLst>
      <p:tags r:id="rId1"/>
    </p:custDataLst>
  </p:cSld>
  <p:clrMapOvr>
    <a:masterClrMapping/>
  </p:clrMapOvr>
  <p:transition advClick="0" advTm="5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8854"/>
                                        </p:tgtEl>
                                      </p:cBhvr>
                                    </p:cmd>
                                  </p:childTnLst>
                                </p:cTn>
                              </p:par>
                              <p:par>
                                <p:cTn id="7" presetID="1" presetClass="mediacall" presetSubtype="0" fill="hold" nodeType="withEffect">
                                  <p:stCondLst>
                                    <p:cond delay="0"/>
                                  </p:stCondLst>
                                  <p:childTnLst>
                                    <p:cmd type="call" cmd="playFrom(0.0)">
                                      <p:cBhvr>
                                        <p:cTn id="8" dur="660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4146">
                <p:cTn id="9" fill="hold" display="0">
                  <p:stCondLst>
                    <p:cond delay="indefinite"/>
                  </p:stCondLst>
                  <p:endCondLst>
                    <p:cond evt="onPrev" delay="0">
                      <p:tgtEl>
                        <p:sldTgt/>
                      </p:tgtEl>
                    </p:cond>
                    <p:cond evt="onStopAudio" delay="0">
                      <p:tgtEl>
                        <p:sldTgt/>
                      </p:tgtEl>
                    </p:cond>
                  </p:endCondLst>
                </p:cTn>
                <p:tgtEl>
                  <p:spTgt spid="78854"/>
                </p:tgtEl>
              </p:cMediaNode>
            </p:audio>
            <p:video>
              <p:cMediaNode>
                <p:cTn id="10" repeatCount="indefinite" fill="hold" display="0">
                  <p:stCondLst>
                    <p:cond delay="indefinite"/>
                  </p:stCondLst>
                  <p:endCondLst>
                    <p:cond evt="onNext" delay="0">
                      <p:tgtEl>
                        <p:sldTgt/>
                      </p:tgtEl>
                    </p:cond>
                    <p:cond evt="onPrev" delay="0">
                      <p:tgtEl>
                        <p:sldTgt/>
                      </p:tgtEl>
                    </p:cond>
                  </p:endCondLst>
                </p:cTn>
                <p:tgtEl>
                  <p:spTgt spid="7"/>
                </p:tgtEl>
              </p:cMediaNode>
            </p:video>
            <p:seq concurrent="1" nextAc="seek">
              <p:cTn id="11" restart="whenNotActive" fill="hold" evtFilter="cancelBubble" nodeType="interactiveSeq">
                <p:stCondLst>
                  <p:cond evt="onClick" delay="0">
                    <p:tgtEl>
                      <p:spTgt spid="7"/>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withEffect">
                                  <p:stCondLst>
                                    <p:cond delay="0"/>
                                  </p:stCondLst>
                                  <p:childTnLst>
                                    <p:cmd type="call" cmd="togglePause">
                                      <p:cBhvr>
                                        <p:cTn id="15"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C:\Program Files\Amira-3.1.1\data\nucleosome files\AAA FINAL STRUCTURE\Animations\Picture Files\Cube-perspective.jpg"/>
          <p:cNvPicPr>
            <a:picLocks noChangeAspect="1" noChangeArrowheads="1"/>
          </p:cNvPicPr>
          <p:nvPr/>
        </p:nvPicPr>
        <p:blipFill>
          <a:blip r:embed="rId6" cstate="print"/>
          <a:srcRect/>
          <a:stretch>
            <a:fillRect/>
          </a:stretch>
        </p:blipFill>
        <p:spPr bwMode="auto">
          <a:xfrm>
            <a:off x="3352800" y="1905000"/>
            <a:ext cx="2743200" cy="2289175"/>
          </a:xfrm>
          <a:prstGeom prst="rect">
            <a:avLst/>
          </a:prstGeom>
          <a:noFill/>
          <a:ln w="9525">
            <a:noFill/>
            <a:miter lim="800000"/>
            <a:headEnd/>
            <a:tailEnd/>
          </a:ln>
        </p:spPr>
      </p:pic>
      <p:sp>
        <p:nvSpPr>
          <p:cNvPr id="59395" name="Text Box 3"/>
          <p:cNvSpPr txBox="1">
            <a:spLocks noChangeArrowheads="1"/>
          </p:cNvSpPr>
          <p:nvPr/>
        </p:nvSpPr>
        <p:spPr bwMode="auto">
          <a:xfrm>
            <a:off x="1447800" y="4953000"/>
            <a:ext cx="7086600" cy="519113"/>
          </a:xfrm>
          <a:prstGeom prst="rect">
            <a:avLst/>
          </a:prstGeom>
          <a:noFill/>
          <a:ln w="9525">
            <a:noFill/>
            <a:miter lim="800000"/>
            <a:headEnd/>
            <a:tailEnd/>
          </a:ln>
        </p:spPr>
        <p:txBody>
          <a:bodyPr>
            <a:spAutoFit/>
          </a:bodyPr>
          <a:lstStyle/>
          <a:p>
            <a:pPr algn="ctr">
              <a:spcBef>
                <a:spcPct val="50000"/>
              </a:spcBef>
            </a:pPr>
            <a:r>
              <a:rPr lang="en-US" sz="2800" b="0"/>
              <a:t>(Is “A” in the front?  Or is it in the back?)</a:t>
            </a:r>
          </a:p>
        </p:txBody>
      </p:sp>
      <p:sp>
        <p:nvSpPr>
          <p:cNvPr id="59396" name="Text Box 6"/>
          <p:cNvSpPr txBox="1">
            <a:spLocks noChangeArrowheads="1"/>
          </p:cNvSpPr>
          <p:nvPr/>
        </p:nvSpPr>
        <p:spPr bwMode="auto">
          <a:xfrm>
            <a:off x="7620000" y="10795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160775" name="slide_55.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0" y="0"/>
            <a:ext cx="304800" cy="304800"/>
          </a:xfrm>
          <a:prstGeom prst="rect">
            <a:avLst/>
          </a:prstGeom>
          <a:noFill/>
          <a:ln w="9525">
            <a:noFill/>
            <a:miter lim="800000"/>
            <a:headEnd/>
            <a:tailEnd/>
          </a:ln>
        </p:spPr>
      </p:pic>
    </p:spTree>
    <p:custDataLst>
      <p:tags r:id="rId1"/>
    </p:custDataLst>
  </p:cSld>
  <p:clrMapOvr>
    <a:masterClrMapping/>
  </p:clrMapOvr>
  <p:transition advClick="0" advTm="2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853" fill="hold"/>
                                        <p:tgtEl>
                                          <p:spTgt spid="16077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5366">
                <p:cTn id="7" fill="hold" display="0">
                  <p:stCondLst>
                    <p:cond delay="indefinite"/>
                  </p:stCondLst>
                  <p:endCondLst>
                    <p:cond evt="onNext" delay="0">
                      <p:tgtEl>
                        <p:sldTgt/>
                      </p:tgtEl>
                    </p:cond>
                    <p:cond evt="onPrev" delay="0">
                      <p:tgtEl>
                        <p:sldTgt/>
                      </p:tgtEl>
                    </p:cond>
                    <p:cond evt="onStopAudio" delay="0">
                      <p:tgtEl>
                        <p:sldTgt/>
                      </p:tgtEl>
                    </p:cond>
                  </p:endCondLst>
                </p:cTn>
                <p:tgtEl>
                  <p:spTgt spid="160775"/>
                </p:tgtEl>
              </p:cMediaNode>
            </p:audio>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1029"/>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pic>
        <p:nvPicPr>
          <p:cNvPr id="158726" name="slide_56.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10" cstate="print"/>
          <a:srcRect/>
          <a:stretch>
            <a:fillRect/>
          </a:stretch>
        </p:blipFill>
        <p:spPr bwMode="auto">
          <a:xfrm>
            <a:off x="76200" y="6477000"/>
            <a:ext cx="304800" cy="304800"/>
          </a:xfrm>
          <a:prstGeom prst="rect">
            <a:avLst/>
          </a:prstGeom>
          <a:noFill/>
          <a:ln w="9525">
            <a:noFill/>
            <a:miter lim="800000"/>
            <a:headEnd/>
            <a:tailEnd/>
          </a:ln>
        </p:spPr>
      </p:pic>
      <p:pic>
        <p:nvPicPr>
          <p:cNvPr id="5" name="alpha-helix-backbone.avi">
            <a:hlinkClick r:id="" action="ppaction://media"/>
          </p:cNvPr>
          <p:cNvPicPr>
            <a:picLocks noChangeAspect="1"/>
          </p:cNvPicPr>
          <p:nvPr>
            <a:videoFile r:link="rId6"/>
            <p:extLst>
              <p:ext uri="{DAA4B4D4-6D71-4841-9C94-3DE7FCFB9230}">
                <p14:media xmlns:p14="http://schemas.microsoft.com/office/powerpoint/2010/main" r:link="rId5"/>
              </p:ext>
            </p:extLst>
          </p:nvPr>
        </p:nvPicPr>
        <p:blipFill>
          <a:blip r:embed="rId11" cstate="print"/>
          <a:srcRect/>
          <a:stretch>
            <a:fillRect/>
          </a:stretch>
        </p:blipFill>
        <p:spPr bwMode="auto">
          <a:xfrm>
            <a:off x="2498725" y="1233488"/>
            <a:ext cx="4144963" cy="4389437"/>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375" fill="hold"/>
                                        <p:tgtEl>
                                          <p:spTgt spid="158726"/>
                                        </p:tgtEl>
                                      </p:cBhvr>
                                    </p:cmd>
                                  </p:childTnLst>
                                </p:cTn>
                              </p:par>
                              <p:par>
                                <p:cTn id="7" presetID="1" presetClass="mediacall" presetSubtype="0" fill="hold" nodeType="withEffect">
                                  <p:stCondLst>
                                    <p:cond delay="0"/>
                                  </p:stCondLst>
                                  <p:childTnLst>
                                    <p:cmd type="call" cmd="playFrom(0.0)">
                                      <p:cBhvr>
                                        <p:cTn id="8" dur="66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4146">
                <p:cTn id="9" fill="hold" display="0">
                  <p:stCondLst>
                    <p:cond delay="indefinite"/>
                  </p:stCondLst>
                  <p:endCondLst>
                    <p:cond evt="onPrev" delay="0">
                      <p:tgtEl>
                        <p:sldTgt/>
                      </p:tgtEl>
                    </p:cond>
                    <p:cond evt="onStopAudio" delay="0">
                      <p:tgtEl>
                        <p:sldTgt/>
                      </p:tgtEl>
                    </p:cond>
                  </p:endCondLst>
                </p:cTn>
                <p:tgtEl>
                  <p:spTgt spid="158726"/>
                </p:tgtEl>
              </p:cMediaNode>
            </p:audio>
            <p:video>
              <p:cMediaNode>
                <p:cTn id="10" repeatCount="indefinite"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685800" y="2514600"/>
            <a:ext cx="7772400" cy="1143000"/>
          </a:xfrm>
        </p:spPr>
        <p:txBody>
          <a:bodyPr/>
          <a:lstStyle/>
          <a:p>
            <a:pPr eaLnBrk="1" hangingPunct="1"/>
            <a:r>
              <a:rPr lang="en-US" i="1"/>
              <a:t>Is it possible that Protamine is an </a:t>
            </a:r>
            <a:r>
              <a:rPr lang="en-US" i="1">
                <a:sym typeface="Symbol" pitchFamily="18" charset="2"/>
              </a:rPr>
              <a:t>-helix?</a:t>
            </a:r>
            <a:endParaRPr lang="en-US" i="1"/>
          </a:p>
        </p:txBody>
      </p:sp>
      <p:sp>
        <p:nvSpPr>
          <p:cNvPr id="61443" name="Text Box 4"/>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164869" name="slide_57.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114" fill="hold"/>
                                        <p:tgtEl>
                                          <p:spTgt spid="16486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1707">
                <p:cTn id="7" fill="hold" display="0">
                  <p:stCondLst>
                    <p:cond delay="indefinite"/>
                  </p:stCondLst>
                  <p:endCondLst>
                    <p:cond evt="onNext" delay="0">
                      <p:tgtEl>
                        <p:sldTgt/>
                      </p:tgtEl>
                    </p:cond>
                    <p:cond evt="onPrev" delay="0">
                      <p:tgtEl>
                        <p:sldTgt/>
                      </p:tgtEl>
                    </p:cond>
                    <p:cond evt="onStopAudio" delay="0">
                      <p:tgtEl>
                        <p:sldTgt/>
                      </p:tgtEl>
                    </p:cond>
                  </p:endCondLst>
                </p:cTn>
                <p:tgtEl>
                  <p:spTgt spid="164869"/>
                </p:tgtEl>
              </p:cMediaNode>
            </p:audio>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1028"/>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pic>
        <p:nvPicPr>
          <p:cNvPr id="162821" name="slide_58.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10" cstate="print"/>
          <a:srcRect/>
          <a:stretch>
            <a:fillRect/>
          </a:stretch>
        </p:blipFill>
        <p:spPr bwMode="auto">
          <a:xfrm>
            <a:off x="76200" y="6477000"/>
            <a:ext cx="304800" cy="304800"/>
          </a:xfrm>
          <a:prstGeom prst="rect">
            <a:avLst/>
          </a:prstGeom>
          <a:noFill/>
          <a:ln w="9525">
            <a:noFill/>
            <a:miter lim="800000"/>
            <a:headEnd/>
            <a:tailEnd/>
          </a:ln>
        </p:spPr>
      </p:pic>
      <p:pic>
        <p:nvPicPr>
          <p:cNvPr id="5" name="alpha-helix-backbone.avi">
            <a:hlinkClick r:id="" action="ppaction://media"/>
          </p:cNvPr>
          <p:cNvPicPr>
            <a:picLocks noChangeAspect="1"/>
          </p:cNvPicPr>
          <p:nvPr>
            <a:videoFile r:link="rId6"/>
            <p:extLst>
              <p:ext uri="{DAA4B4D4-6D71-4841-9C94-3DE7FCFB9230}">
                <p14:media xmlns:p14="http://schemas.microsoft.com/office/powerpoint/2010/main" r:link="rId5"/>
              </p:ext>
            </p:extLst>
          </p:nvPr>
        </p:nvPicPr>
        <p:blipFill>
          <a:blip r:embed="rId11" cstate="print"/>
          <a:srcRect/>
          <a:stretch>
            <a:fillRect/>
          </a:stretch>
        </p:blipFill>
        <p:spPr bwMode="auto">
          <a:xfrm>
            <a:off x="2498725" y="1233488"/>
            <a:ext cx="4144963" cy="4389437"/>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5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9521" fill="hold"/>
                                        <p:tgtEl>
                                          <p:spTgt spid="162821"/>
                                        </p:tgtEl>
                                      </p:cBhvr>
                                    </p:cmd>
                                  </p:childTnLst>
                                </p:cTn>
                              </p:par>
                              <p:par>
                                <p:cTn id="7" presetID="1" presetClass="mediacall" presetSubtype="0" fill="hold" nodeType="withEffect">
                                  <p:stCondLst>
                                    <p:cond delay="0"/>
                                  </p:stCondLst>
                                  <p:childTnLst>
                                    <p:cmd type="call" cmd="playFrom(0.0)">
                                      <p:cBhvr>
                                        <p:cTn id="8" dur="66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5366">
                <p:cTn id="9" fill="hold" display="0">
                  <p:stCondLst>
                    <p:cond delay="indefinite"/>
                  </p:stCondLst>
                  <p:endCondLst>
                    <p:cond evt="onPrev" delay="0">
                      <p:tgtEl>
                        <p:sldTgt/>
                      </p:tgtEl>
                    </p:cond>
                    <p:cond evt="onStopAudio" delay="0">
                      <p:tgtEl>
                        <p:sldTgt/>
                      </p:tgtEl>
                    </p:cond>
                  </p:endCondLst>
                </p:cTn>
                <p:tgtEl>
                  <p:spTgt spid="162821"/>
                </p:tgtEl>
              </p:cMediaNode>
            </p:audio>
            <p:video>
              <p:cMediaNode>
                <p:cTn id="10" repeatCount="indefinite"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 Box 4"/>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pic>
        <p:nvPicPr>
          <p:cNvPr id="80901" name="slide_59.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10" cstate="print"/>
          <a:srcRect/>
          <a:stretch>
            <a:fillRect/>
          </a:stretch>
        </p:blipFill>
        <p:spPr bwMode="auto">
          <a:xfrm>
            <a:off x="76200" y="6477000"/>
            <a:ext cx="304800" cy="304800"/>
          </a:xfrm>
          <a:prstGeom prst="rect">
            <a:avLst/>
          </a:prstGeom>
          <a:noFill/>
          <a:ln w="9525">
            <a:noFill/>
            <a:miter lim="800000"/>
            <a:headEnd/>
            <a:tailEnd/>
          </a:ln>
        </p:spPr>
      </p:pic>
      <p:pic>
        <p:nvPicPr>
          <p:cNvPr id="5" name="alpha-helix-complete.avi">
            <a:hlinkClick r:id="" action="ppaction://media"/>
          </p:cNvPr>
          <p:cNvPicPr>
            <a:picLocks noChangeAspect="1"/>
          </p:cNvPicPr>
          <p:nvPr>
            <a:videoFile r:link="rId6"/>
            <p:extLst>
              <p:ext uri="{DAA4B4D4-6D71-4841-9C94-3DE7FCFB9230}">
                <p14:media xmlns:p14="http://schemas.microsoft.com/office/powerpoint/2010/main" r:link="rId5"/>
              </p:ext>
            </p:extLst>
          </p:nvPr>
        </p:nvPicPr>
        <p:blipFill>
          <a:blip r:embed="rId11" cstate="print"/>
          <a:srcRect/>
          <a:stretch>
            <a:fillRect/>
          </a:stretch>
        </p:blipFill>
        <p:spPr bwMode="auto">
          <a:xfrm>
            <a:off x="2498725" y="1233488"/>
            <a:ext cx="4144963" cy="4389437"/>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0901"/>
                                        </p:tgtEl>
                                      </p:cBhvr>
                                    </p:cmd>
                                  </p:childTnLst>
                                </p:cTn>
                              </p:par>
                              <p:par>
                                <p:cTn id="7" presetID="1" presetClass="mediacall" presetSubtype="0" fill="hold" nodeType="withEffect">
                                  <p:stCondLst>
                                    <p:cond delay="0"/>
                                  </p:stCondLst>
                                  <p:childTnLst>
                                    <p:cmd type="call" cmd="playFrom(0.0)">
                                      <p:cBhvr>
                                        <p:cTn id="8" dur="66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1707">
                <p:cTn id="9" fill="hold" display="0">
                  <p:stCondLst>
                    <p:cond delay="indefinite"/>
                  </p:stCondLst>
                  <p:endCondLst>
                    <p:cond evt="onPrev" delay="0">
                      <p:tgtEl>
                        <p:sldTgt/>
                      </p:tgtEl>
                    </p:cond>
                    <p:cond evt="onStopAudio" delay="0">
                      <p:tgtEl>
                        <p:sldTgt/>
                      </p:tgtEl>
                    </p:cond>
                  </p:endCondLst>
                </p:cTn>
                <p:tgtEl>
                  <p:spTgt spid="80901"/>
                </p:tgtEl>
              </p:cMediaNode>
            </p:audio>
            <p:video>
              <p:cMediaNode>
                <p:cTn id="10" repeatCount="indefinite"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Hello, I'm KB"/>
          <p:cNvSpPr txBox="1">
            <a:spLocks noChangeArrowheads="1"/>
          </p:cNvSpPr>
          <p:nvPr/>
        </p:nvSpPr>
        <p:spPr bwMode="auto">
          <a:xfrm>
            <a:off x="381000" y="4800600"/>
            <a:ext cx="8382000" cy="1187450"/>
          </a:xfrm>
          <a:prstGeom prst="rect">
            <a:avLst/>
          </a:prstGeom>
          <a:noFill/>
          <a:ln w="9525">
            <a:noFill/>
            <a:miter lim="800000"/>
            <a:headEnd/>
            <a:tailEnd/>
          </a:ln>
        </p:spPr>
        <p:txBody>
          <a:bodyPr>
            <a:spAutoFit/>
          </a:bodyPr>
          <a:lstStyle/>
          <a:p>
            <a:pPr>
              <a:spcBef>
                <a:spcPct val="50000"/>
              </a:spcBef>
            </a:pPr>
            <a:r>
              <a:rPr lang="en-US" b="0">
                <a:solidFill>
                  <a:schemeClr val="tx2"/>
                </a:solidFill>
              </a:rPr>
              <a:t>Hello.  I’m Dr. Ken Biegeleisen.  I’ve believed, for 34 years now, that DNA is non-helical in cells.  The experiments which prove this are described in Part I of this series.  </a:t>
            </a:r>
          </a:p>
        </p:txBody>
      </p:sp>
      <p:pic>
        <p:nvPicPr>
          <p:cNvPr id="9219" name="KB" descr="C:\Program Files\Amira-3.1.1\data\nucleosome files\AAA FINAL STRUCTURE\Animations\Picture Files\kb_current.jpg"/>
          <p:cNvPicPr>
            <a:picLocks noChangeAspect="1" noChangeArrowheads="1"/>
          </p:cNvPicPr>
          <p:nvPr/>
        </p:nvPicPr>
        <p:blipFill>
          <a:blip r:embed="rId7" cstate="print"/>
          <a:srcRect/>
          <a:stretch>
            <a:fillRect/>
          </a:stretch>
        </p:blipFill>
        <p:spPr bwMode="auto">
          <a:xfrm>
            <a:off x="3148013" y="228600"/>
            <a:ext cx="2947987" cy="3581400"/>
          </a:xfrm>
          <a:prstGeom prst="rect">
            <a:avLst/>
          </a:prstGeom>
          <a:noFill/>
          <a:ln w="9525">
            <a:noFill/>
            <a:miter lim="800000"/>
            <a:headEnd/>
            <a:tailEnd/>
          </a:ln>
        </p:spPr>
      </p:pic>
      <p:sp>
        <p:nvSpPr>
          <p:cNvPr id="34826" name="Since almost"/>
          <p:cNvSpPr txBox="1">
            <a:spLocks noChangeArrowheads="1"/>
          </p:cNvSpPr>
          <p:nvPr/>
        </p:nvSpPr>
        <p:spPr bwMode="auto">
          <a:xfrm>
            <a:off x="381000" y="4406900"/>
            <a:ext cx="8382000" cy="1917700"/>
          </a:xfrm>
          <a:prstGeom prst="rect">
            <a:avLst/>
          </a:prstGeom>
          <a:solidFill>
            <a:schemeClr val="bg1"/>
          </a:solidFill>
          <a:ln w="9525">
            <a:noFill/>
            <a:miter lim="800000"/>
            <a:headEnd/>
            <a:tailEnd/>
          </a:ln>
        </p:spPr>
        <p:txBody>
          <a:bodyPr>
            <a:spAutoFit/>
          </a:bodyPr>
          <a:lstStyle/>
          <a:p>
            <a:pPr>
              <a:spcBef>
                <a:spcPct val="50000"/>
              </a:spcBef>
            </a:pPr>
            <a:r>
              <a:rPr lang="en-US" b="0">
                <a:solidFill>
                  <a:schemeClr val="tx2"/>
                </a:solidFill>
              </a:rPr>
              <a:t>Since almost no scientists pay any attention to these experiments, I got the idea that maybe I could approach the problem in another way; namely by demonstrating that some of the mysteries of nucleoprotein structure could be solved by starting with the correct DNA structure; that is, a NON-helical model.</a:t>
            </a:r>
          </a:p>
        </p:txBody>
      </p:sp>
      <p:sp>
        <p:nvSpPr>
          <p:cNvPr id="9221" name="Transit"/>
          <p:cNvSpPr txBox="1">
            <a:spLocks noChangeArrowheads="1"/>
          </p:cNvSpPr>
          <p:nvPr/>
        </p:nvSpPr>
        <p:spPr bwMode="auto">
          <a:xfrm>
            <a:off x="76200" y="762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34829" name="slide_6.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8839200" y="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3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829"/>
                                        </p:tgtEl>
                                      </p:cBhvr>
                                    </p:cmd>
                                  </p:childTnLst>
                                </p:cTn>
                              </p:par>
                              <p:par>
                                <p:cTn id="7" presetID="9" presetClass="entr" presetSubtype="0" fill="hold" grpId="0" nodeType="withEffect">
                                  <p:stCondLst>
                                    <p:cond delay="1000"/>
                                  </p:stCondLst>
                                  <p:childTnLst>
                                    <p:set>
                                      <p:cBhvr>
                                        <p:cTn id="8" dur="1" fill="hold">
                                          <p:stCondLst>
                                            <p:cond delay="0"/>
                                          </p:stCondLst>
                                        </p:cTn>
                                        <p:tgtEl>
                                          <p:spTgt spid="34820"/>
                                        </p:tgtEl>
                                        <p:attrNameLst>
                                          <p:attrName>style.visibility</p:attrName>
                                        </p:attrNameLst>
                                      </p:cBhvr>
                                      <p:to>
                                        <p:strVal val="visible"/>
                                      </p:to>
                                    </p:set>
                                    <p:animEffect transition="in" filter="dissolve">
                                      <p:cBhvr>
                                        <p:cTn id="9" dur="500"/>
                                        <p:tgtEl>
                                          <p:spTgt spid="34820"/>
                                        </p:tgtEl>
                                      </p:cBhvr>
                                    </p:animEffect>
                                  </p:childTnLst>
                                </p:cTn>
                              </p:par>
                              <p:par>
                                <p:cTn id="10" presetID="9" presetClass="entr" presetSubtype="0" fill="hold" grpId="0" nodeType="withEffect">
                                  <p:stCondLst>
                                    <p:cond delay="16000"/>
                                  </p:stCondLst>
                                  <p:childTnLst>
                                    <p:set>
                                      <p:cBhvr>
                                        <p:cTn id="11" dur="1" fill="hold">
                                          <p:stCondLst>
                                            <p:cond delay="0"/>
                                          </p:stCondLst>
                                        </p:cTn>
                                        <p:tgtEl>
                                          <p:spTgt spid="34826"/>
                                        </p:tgtEl>
                                        <p:attrNameLst>
                                          <p:attrName>style.visibility</p:attrName>
                                        </p:attrNameLst>
                                      </p:cBhvr>
                                      <p:to>
                                        <p:strVal val="visible"/>
                                      </p:to>
                                    </p:set>
                                    <p:animEffect transition="in" filter="dissolve">
                                      <p:cBhvr>
                                        <p:cTn id="12" dur="500"/>
                                        <p:tgtEl>
                                          <p:spTgt spid="3482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1707">
                <p:cTn id="13" fill="hold" display="0">
                  <p:stCondLst>
                    <p:cond delay="indefinite"/>
                  </p:stCondLst>
                  <p:endCondLst>
                    <p:cond evt="onPrev" delay="0">
                      <p:tgtEl>
                        <p:sldTgt/>
                      </p:tgtEl>
                    </p:cond>
                    <p:cond evt="onStopAudio" delay="0">
                      <p:tgtEl>
                        <p:sldTgt/>
                      </p:tgtEl>
                    </p:cond>
                  </p:endCondLst>
                </p:cTn>
                <p:tgtEl>
                  <p:spTgt spid="34829"/>
                </p:tgtEl>
              </p:cMediaNode>
            </p:audio>
          </p:childTnLst>
        </p:cTn>
      </p:par>
    </p:tnLst>
    <p:bldLst>
      <p:bldP spid="34820" grpId="0" autoUpdateAnimBg="0"/>
      <p:bldP spid="34826" grpId="0" animBg="1"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ext Box 3"/>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pic>
        <p:nvPicPr>
          <p:cNvPr id="82948" name="slide_60.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10" cstate="print"/>
          <a:srcRect/>
          <a:stretch>
            <a:fillRect/>
          </a:stretch>
        </p:blipFill>
        <p:spPr bwMode="auto">
          <a:xfrm>
            <a:off x="76200" y="6477000"/>
            <a:ext cx="304800" cy="304800"/>
          </a:xfrm>
          <a:prstGeom prst="rect">
            <a:avLst/>
          </a:prstGeom>
          <a:noFill/>
          <a:ln w="9525">
            <a:noFill/>
            <a:miter lim="800000"/>
            <a:headEnd/>
            <a:tailEnd/>
          </a:ln>
        </p:spPr>
      </p:pic>
      <p:pic>
        <p:nvPicPr>
          <p:cNvPr id="5" name="alpha-helix-highlighted.avi">
            <a:hlinkClick r:id="" action="ppaction://media"/>
          </p:cNvPr>
          <p:cNvPicPr>
            <a:picLocks noChangeAspect="1"/>
          </p:cNvPicPr>
          <p:nvPr>
            <a:videoFile r:link="rId6"/>
            <p:extLst>
              <p:ext uri="{DAA4B4D4-6D71-4841-9C94-3DE7FCFB9230}">
                <p14:media xmlns:p14="http://schemas.microsoft.com/office/powerpoint/2010/main" r:link="rId5"/>
              </p:ext>
            </p:extLst>
          </p:nvPr>
        </p:nvPicPr>
        <p:blipFill>
          <a:blip r:embed="rId11" cstate="print"/>
          <a:srcRect/>
          <a:stretch>
            <a:fillRect/>
          </a:stretch>
        </p:blipFill>
        <p:spPr bwMode="auto">
          <a:xfrm>
            <a:off x="2498725" y="1239838"/>
            <a:ext cx="4152900" cy="4398962"/>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1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2948"/>
                                        </p:tgtEl>
                                      </p:cBhvr>
                                    </p:cmd>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66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1707">
                <p:cTn id="10" fill="hold" display="0">
                  <p:stCondLst>
                    <p:cond delay="indefinite"/>
                  </p:stCondLst>
                  <p:endCondLst>
                    <p:cond evt="onPrev" delay="0">
                      <p:tgtEl>
                        <p:sldTgt/>
                      </p:tgtEl>
                    </p:cond>
                    <p:cond evt="onStopAudio" delay="0">
                      <p:tgtEl>
                        <p:sldTgt/>
                      </p:tgtEl>
                    </p:cond>
                  </p:endCondLst>
                </p:cTn>
                <p:tgtEl>
                  <p:spTgt spid="82948"/>
                </p:tgtEl>
              </p:cMediaNode>
            </p:audio>
            <p:video>
              <p:cMediaNode>
                <p:cTn id="11" repeatCount="indefinite" fill="hold" display="0">
                  <p:stCondLst>
                    <p:cond delay="indefinite"/>
                  </p:stCondLst>
                  <p:endCondLst>
                    <p:cond evt="onNext" delay="0">
                      <p:tgtEl>
                        <p:sldTgt/>
                      </p:tgtEl>
                    </p:cond>
                    <p:cond evt="onPrev" delay="0">
                      <p:tgtEl>
                        <p:sldTgt/>
                      </p:tgtEl>
                    </p:cond>
                  </p:endCondLst>
                </p:cTn>
                <p:tgtEl>
                  <p:spTgt spid="5"/>
                </p:tgtEl>
              </p:cMediaNode>
            </p:video>
            <p:seq concurrent="1" nextAc="seek">
              <p:cTn id="12" restart="whenNotActive" fill="hold" evtFilter="cancelBubble" nodeType="interactiveSeq">
                <p:stCondLst>
                  <p:cond evt="onClick" delay="0">
                    <p:tgtEl>
                      <p:spTgt spid="5"/>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C:\Program Files\Amira-3.1.1\data\nucleosome files\AAA FINAL STRUCTURE\Animations\Picture Files\alpha-helix-top-view.tif"/>
          <p:cNvPicPr>
            <a:picLocks noChangeAspect="1" noChangeArrowheads="1"/>
          </p:cNvPicPr>
          <p:nvPr/>
        </p:nvPicPr>
        <p:blipFill>
          <a:blip r:embed="rId7" cstate="print"/>
          <a:srcRect/>
          <a:stretch>
            <a:fillRect/>
          </a:stretch>
        </p:blipFill>
        <p:spPr bwMode="auto">
          <a:xfrm>
            <a:off x="2493963" y="1233488"/>
            <a:ext cx="4140200" cy="4384675"/>
          </a:xfrm>
          <a:prstGeom prst="rect">
            <a:avLst/>
          </a:prstGeom>
          <a:noFill/>
          <a:ln w="9525">
            <a:solidFill>
              <a:schemeClr val="tx1"/>
            </a:solidFill>
            <a:miter lim="800000"/>
            <a:headEnd/>
            <a:tailEnd/>
          </a:ln>
        </p:spPr>
      </p:pic>
      <p:sp>
        <p:nvSpPr>
          <p:cNvPr id="65539" name="Text Box 3"/>
          <p:cNvSpPr txBox="1">
            <a:spLocks noChangeArrowheads="1"/>
          </p:cNvSpPr>
          <p:nvPr/>
        </p:nvSpPr>
        <p:spPr bwMode="auto">
          <a:xfrm>
            <a:off x="3352800" y="6019800"/>
            <a:ext cx="2590800" cy="457200"/>
          </a:xfrm>
          <a:prstGeom prst="rect">
            <a:avLst/>
          </a:prstGeom>
          <a:noFill/>
          <a:ln w="9525">
            <a:noFill/>
            <a:miter lim="800000"/>
            <a:headEnd/>
            <a:tailEnd/>
          </a:ln>
        </p:spPr>
        <p:txBody>
          <a:bodyPr>
            <a:spAutoFit/>
          </a:bodyPr>
          <a:lstStyle/>
          <a:p>
            <a:pPr algn="ctr">
              <a:spcBef>
                <a:spcPct val="50000"/>
              </a:spcBef>
            </a:pPr>
            <a:r>
              <a:rPr lang="en-US" b="0"/>
              <a:t>(Axial view)</a:t>
            </a:r>
          </a:p>
        </p:txBody>
      </p:sp>
      <p:sp>
        <p:nvSpPr>
          <p:cNvPr id="65540" name="Text Box 4"/>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84997" name="slide_61.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0"/>
            <a:ext cx="304800" cy="304800"/>
          </a:xfrm>
          <a:prstGeom prst="rect">
            <a:avLst/>
          </a:prstGeom>
          <a:noFill/>
          <a:ln w="9525">
            <a:noFill/>
            <a:miter lim="800000"/>
            <a:headEnd/>
            <a:tailEnd/>
          </a:ln>
        </p:spPr>
      </p:pic>
      <p:sp>
        <p:nvSpPr>
          <p:cNvPr id="65542" name="Text Box 6"/>
          <p:cNvSpPr txBox="1">
            <a:spLocks noChangeArrowheads="1"/>
          </p:cNvSpPr>
          <p:nvPr/>
        </p:nvSpPr>
        <p:spPr bwMode="auto">
          <a:xfrm>
            <a:off x="4095750" y="2252663"/>
            <a:ext cx="381000" cy="427037"/>
          </a:xfrm>
          <a:prstGeom prst="rect">
            <a:avLst/>
          </a:prstGeom>
          <a:noFill/>
          <a:ln w="9525">
            <a:noFill/>
            <a:miter lim="800000"/>
            <a:headEnd/>
            <a:tailEnd/>
          </a:ln>
        </p:spPr>
        <p:txBody>
          <a:bodyPr>
            <a:spAutoFit/>
          </a:bodyPr>
          <a:lstStyle/>
          <a:p>
            <a:pPr algn="ctr">
              <a:spcBef>
                <a:spcPct val="50000"/>
              </a:spcBef>
            </a:pPr>
            <a:r>
              <a:rPr lang="en-US" sz="2200"/>
              <a:t>+</a:t>
            </a:r>
          </a:p>
        </p:txBody>
      </p:sp>
      <p:sp>
        <p:nvSpPr>
          <p:cNvPr id="65543" name="Text Box 7"/>
          <p:cNvSpPr txBox="1">
            <a:spLocks noChangeArrowheads="1"/>
          </p:cNvSpPr>
          <p:nvPr/>
        </p:nvSpPr>
        <p:spPr bwMode="auto">
          <a:xfrm>
            <a:off x="4648200" y="2378075"/>
            <a:ext cx="381000" cy="427038"/>
          </a:xfrm>
          <a:prstGeom prst="rect">
            <a:avLst/>
          </a:prstGeom>
          <a:noFill/>
          <a:ln w="9525">
            <a:noFill/>
            <a:miter lim="800000"/>
            <a:headEnd/>
            <a:tailEnd/>
          </a:ln>
        </p:spPr>
        <p:txBody>
          <a:bodyPr>
            <a:spAutoFit/>
          </a:bodyPr>
          <a:lstStyle/>
          <a:p>
            <a:pPr algn="ctr">
              <a:spcBef>
                <a:spcPct val="50000"/>
              </a:spcBef>
            </a:pPr>
            <a:r>
              <a:rPr lang="en-US" sz="2200"/>
              <a:t>+</a:t>
            </a:r>
          </a:p>
        </p:txBody>
      </p:sp>
      <p:sp>
        <p:nvSpPr>
          <p:cNvPr id="65544" name="Text Box 8"/>
          <p:cNvSpPr txBox="1">
            <a:spLocks noChangeArrowheads="1"/>
          </p:cNvSpPr>
          <p:nvPr/>
        </p:nvSpPr>
        <p:spPr bwMode="auto">
          <a:xfrm>
            <a:off x="5348288" y="3535363"/>
            <a:ext cx="381000" cy="427037"/>
          </a:xfrm>
          <a:prstGeom prst="rect">
            <a:avLst/>
          </a:prstGeom>
          <a:noFill/>
          <a:ln w="9525">
            <a:noFill/>
            <a:miter lim="800000"/>
            <a:headEnd/>
            <a:tailEnd/>
          </a:ln>
        </p:spPr>
        <p:txBody>
          <a:bodyPr>
            <a:spAutoFit/>
          </a:bodyPr>
          <a:lstStyle/>
          <a:p>
            <a:pPr algn="ctr">
              <a:spcBef>
                <a:spcPct val="50000"/>
              </a:spcBef>
            </a:pPr>
            <a:r>
              <a:rPr lang="en-US" sz="2200"/>
              <a:t>+</a:t>
            </a:r>
          </a:p>
        </p:txBody>
      </p:sp>
      <p:sp>
        <p:nvSpPr>
          <p:cNvPr id="65545" name="Text Box 9"/>
          <p:cNvSpPr txBox="1">
            <a:spLocks noChangeArrowheads="1"/>
          </p:cNvSpPr>
          <p:nvPr/>
        </p:nvSpPr>
        <p:spPr bwMode="auto">
          <a:xfrm>
            <a:off x="5410200" y="3810000"/>
            <a:ext cx="381000" cy="427038"/>
          </a:xfrm>
          <a:prstGeom prst="rect">
            <a:avLst/>
          </a:prstGeom>
          <a:noFill/>
          <a:ln w="9525">
            <a:noFill/>
            <a:miter lim="800000"/>
            <a:headEnd/>
            <a:tailEnd/>
          </a:ln>
        </p:spPr>
        <p:txBody>
          <a:bodyPr>
            <a:spAutoFit/>
          </a:bodyPr>
          <a:lstStyle/>
          <a:p>
            <a:pPr algn="ctr">
              <a:spcBef>
                <a:spcPct val="50000"/>
              </a:spcBef>
            </a:pPr>
            <a:r>
              <a:rPr lang="en-US" sz="2200"/>
              <a:t>+</a:t>
            </a:r>
          </a:p>
        </p:txBody>
      </p:sp>
      <p:sp>
        <p:nvSpPr>
          <p:cNvPr id="65546" name="Text Box 10"/>
          <p:cNvSpPr txBox="1">
            <a:spLocks noChangeArrowheads="1"/>
          </p:cNvSpPr>
          <p:nvPr/>
        </p:nvSpPr>
        <p:spPr bwMode="auto">
          <a:xfrm>
            <a:off x="5091113" y="4359275"/>
            <a:ext cx="381000" cy="427038"/>
          </a:xfrm>
          <a:prstGeom prst="rect">
            <a:avLst/>
          </a:prstGeom>
          <a:noFill/>
          <a:ln w="9525">
            <a:noFill/>
            <a:miter lim="800000"/>
            <a:headEnd/>
            <a:tailEnd/>
          </a:ln>
        </p:spPr>
        <p:txBody>
          <a:bodyPr>
            <a:spAutoFit/>
          </a:bodyPr>
          <a:lstStyle/>
          <a:p>
            <a:pPr algn="ctr">
              <a:spcBef>
                <a:spcPct val="50000"/>
              </a:spcBef>
            </a:pPr>
            <a:r>
              <a:rPr lang="en-US" sz="2200"/>
              <a:t>+</a:t>
            </a:r>
          </a:p>
        </p:txBody>
      </p:sp>
      <p:sp>
        <p:nvSpPr>
          <p:cNvPr id="65547" name="Text Box 11"/>
          <p:cNvSpPr txBox="1">
            <a:spLocks noChangeArrowheads="1"/>
          </p:cNvSpPr>
          <p:nvPr/>
        </p:nvSpPr>
        <p:spPr bwMode="auto">
          <a:xfrm>
            <a:off x="4114800" y="4267200"/>
            <a:ext cx="381000" cy="427038"/>
          </a:xfrm>
          <a:prstGeom prst="rect">
            <a:avLst/>
          </a:prstGeom>
          <a:noFill/>
          <a:ln w="9525">
            <a:noFill/>
            <a:miter lim="800000"/>
            <a:headEnd/>
            <a:tailEnd/>
          </a:ln>
        </p:spPr>
        <p:txBody>
          <a:bodyPr>
            <a:spAutoFit/>
          </a:bodyPr>
          <a:lstStyle/>
          <a:p>
            <a:pPr algn="ctr">
              <a:spcBef>
                <a:spcPct val="50000"/>
              </a:spcBef>
            </a:pPr>
            <a:r>
              <a:rPr lang="en-US" sz="2200"/>
              <a:t>+</a:t>
            </a:r>
          </a:p>
        </p:txBody>
      </p:sp>
      <p:sp>
        <p:nvSpPr>
          <p:cNvPr id="65548" name="Text Box 12"/>
          <p:cNvSpPr txBox="1">
            <a:spLocks noChangeArrowheads="1"/>
          </p:cNvSpPr>
          <p:nvPr/>
        </p:nvSpPr>
        <p:spPr bwMode="auto">
          <a:xfrm>
            <a:off x="3429000" y="3306763"/>
            <a:ext cx="381000" cy="427037"/>
          </a:xfrm>
          <a:prstGeom prst="rect">
            <a:avLst/>
          </a:prstGeom>
          <a:noFill/>
          <a:ln w="9525">
            <a:noFill/>
            <a:miter lim="800000"/>
            <a:headEnd/>
            <a:tailEnd/>
          </a:ln>
        </p:spPr>
        <p:txBody>
          <a:bodyPr>
            <a:spAutoFit/>
          </a:bodyPr>
          <a:lstStyle/>
          <a:p>
            <a:pPr algn="ctr">
              <a:spcBef>
                <a:spcPct val="50000"/>
              </a:spcBef>
            </a:pPr>
            <a:r>
              <a:rPr lang="en-US" sz="2200"/>
              <a:t>+</a:t>
            </a:r>
          </a:p>
        </p:txBody>
      </p:sp>
      <p:sp>
        <p:nvSpPr>
          <p:cNvPr id="65549" name="Text Box 13"/>
          <p:cNvSpPr txBox="1">
            <a:spLocks noChangeArrowheads="1"/>
          </p:cNvSpPr>
          <p:nvPr/>
        </p:nvSpPr>
        <p:spPr bwMode="auto">
          <a:xfrm>
            <a:off x="3400425" y="2925763"/>
            <a:ext cx="381000" cy="427037"/>
          </a:xfrm>
          <a:prstGeom prst="rect">
            <a:avLst/>
          </a:prstGeom>
          <a:noFill/>
          <a:ln w="9525">
            <a:noFill/>
            <a:miter lim="800000"/>
            <a:headEnd/>
            <a:tailEnd/>
          </a:ln>
        </p:spPr>
        <p:txBody>
          <a:bodyPr>
            <a:spAutoFit/>
          </a:bodyPr>
          <a:lstStyle/>
          <a:p>
            <a:pPr algn="ctr">
              <a:spcBef>
                <a:spcPct val="50000"/>
              </a:spcBef>
            </a:pPr>
            <a:r>
              <a:rPr lang="en-US" sz="2200"/>
              <a:t>+</a:t>
            </a:r>
          </a:p>
        </p:txBody>
      </p:sp>
      <p:sp>
        <p:nvSpPr>
          <p:cNvPr id="65550" name="Text Box 14"/>
          <p:cNvSpPr txBox="1">
            <a:spLocks noChangeArrowheads="1"/>
          </p:cNvSpPr>
          <p:nvPr/>
        </p:nvSpPr>
        <p:spPr bwMode="auto">
          <a:xfrm>
            <a:off x="3643313" y="2514600"/>
            <a:ext cx="381000" cy="427038"/>
          </a:xfrm>
          <a:prstGeom prst="rect">
            <a:avLst/>
          </a:prstGeom>
          <a:noFill/>
          <a:ln w="9525">
            <a:noFill/>
            <a:miter lim="800000"/>
            <a:headEnd/>
            <a:tailEnd/>
          </a:ln>
        </p:spPr>
        <p:txBody>
          <a:bodyPr>
            <a:spAutoFit/>
          </a:bodyPr>
          <a:lstStyle/>
          <a:p>
            <a:pPr algn="ctr">
              <a:spcBef>
                <a:spcPct val="50000"/>
              </a:spcBef>
            </a:pPr>
            <a:r>
              <a:rPr lang="en-US" sz="2200"/>
              <a:t>+</a:t>
            </a:r>
          </a:p>
        </p:txBody>
      </p:sp>
      <p:sp>
        <p:nvSpPr>
          <p:cNvPr id="65551" name="Text Box 15"/>
          <p:cNvSpPr txBox="1">
            <a:spLocks noChangeArrowheads="1"/>
          </p:cNvSpPr>
          <p:nvPr/>
        </p:nvSpPr>
        <p:spPr bwMode="auto">
          <a:xfrm>
            <a:off x="3476625" y="2667000"/>
            <a:ext cx="381000" cy="427038"/>
          </a:xfrm>
          <a:prstGeom prst="rect">
            <a:avLst/>
          </a:prstGeom>
          <a:noFill/>
          <a:ln w="9525">
            <a:noFill/>
            <a:miter lim="800000"/>
            <a:headEnd/>
            <a:tailEnd/>
          </a:ln>
        </p:spPr>
        <p:txBody>
          <a:bodyPr>
            <a:spAutoFit/>
          </a:bodyPr>
          <a:lstStyle/>
          <a:p>
            <a:pPr algn="ctr">
              <a:spcBef>
                <a:spcPct val="50000"/>
              </a:spcBef>
            </a:pPr>
            <a:r>
              <a:rPr lang="en-US" sz="2200"/>
              <a:t>+</a:t>
            </a:r>
          </a:p>
        </p:txBody>
      </p:sp>
    </p:spTree>
    <p:custDataLst>
      <p:tags r:id="rId2"/>
    </p:custDataLst>
  </p:cSld>
  <p:clrMapOvr>
    <a:overrideClrMapping bg1="lt1" tx1="dk1" bg2="lt2" tx2="dk2" accent1="accent1" accent2="accent2" accent3="accent3" accent4="accent4" accent5="accent5" accent6="accent6" hlink="hlink" folHlink="folHlink"/>
  </p:clrMapOvr>
  <p:transition advClick="0" advTm="4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950" fill="hold"/>
                                        <p:tgtEl>
                                          <p:spTgt spid="8499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1707">
                <p:cTn id="7" fill="hold" display="0">
                  <p:stCondLst>
                    <p:cond delay="indefinite"/>
                  </p:stCondLst>
                  <p:endCondLst>
                    <p:cond evt="onNext" delay="0">
                      <p:tgtEl>
                        <p:sldTgt/>
                      </p:tgtEl>
                    </p:cond>
                    <p:cond evt="onPrev" delay="0">
                      <p:tgtEl>
                        <p:sldTgt/>
                      </p:tgtEl>
                    </p:cond>
                    <p:cond evt="onStopAudio" delay="0">
                      <p:tgtEl>
                        <p:sldTgt/>
                      </p:tgtEl>
                    </p:cond>
                  </p:endCondLst>
                </p:cTn>
                <p:tgtEl>
                  <p:spTgt spid="84997"/>
                </p:tgtEl>
              </p:cMediaNode>
            </p:audio>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ext Box 3"/>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pic>
        <p:nvPicPr>
          <p:cNvPr id="87044" name="slide_62.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10" cstate="print"/>
          <a:srcRect/>
          <a:stretch>
            <a:fillRect/>
          </a:stretch>
        </p:blipFill>
        <p:spPr bwMode="auto">
          <a:xfrm>
            <a:off x="76200" y="914400"/>
            <a:ext cx="304800" cy="304800"/>
          </a:xfrm>
          <a:prstGeom prst="rect">
            <a:avLst/>
          </a:prstGeom>
          <a:noFill/>
          <a:ln w="9525">
            <a:noFill/>
            <a:miter lim="800000"/>
            <a:headEnd/>
            <a:tailEnd/>
          </a:ln>
        </p:spPr>
      </p:pic>
      <p:pic>
        <p:nvPicPr>
          <p:cNvPr id="5" name="alpha-helix-w_DNA.avi">
            <a:hlinkClick r:id="" action="ppaction://media"/>
          </p:cNvPr>
          <p:cNvPicPr>
            <a:picLocks noChangeAspect="1"/>
          </p:cNvPicPr>
          <p:nvPr>
            <a:videoFile r:link="rId6"/>
            <p:extLst>
              <p:ext uri="{DAA4B4D4-6D71-4841-9C94-3DE7FCFB9230}">
                <p14:media xmlns:p14="http://schemas.microsoft.com/office/powerpoint/2010/main" r:link="rId5"/>
              </p:ext>
            </p:extLst>
          </p:nvPr>
        </p:nvPicPr>
        <p:blipFill>
          <a:blip r:embed="rId11" cstate="print"/>
          <a:srcRect/>
          <a:stretch>
            <a:fillRect/>
          </a:stretch>
        </p:blipFill>
        <p:spPr bwMode="auto">
          <a:xfrm>
            <a:off x="2498725" y="1233488"/>
            <a:ext cx="4152900" cy="4398962"/>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4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7044"/>
                                        </p:tgtEl>
                                      </p:cBhvr>
                                    </p:cmd>
                                  </p:childTnLst>
                                </p:cTn>
                              </p:par>
                              <p:par>
                                <p:cTn id="7" presetID="1" presetClass="mediacall" presetSubtype="0" fill="hold" nodeType="withEffect">
                                  <p:stCondLst>
                                    <p:cond delay="0"/>
                                  </p:stCondLst>
                                  <p:childTnLst>
                                    <p:cmd type="call" cmd="playFrom(0.0)">
                                      <p:cBhvr>
                                        <p:cTn id="8" dur="66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5366">
                <p:cTn id="9" fill="hold" display="0">
                  <p:stCondLst>
                    <p:cond delay="indefinite"/>
                  </p:stCondLst>
                  <p:endCondLst>
                    <p:cond evt="onPrev" delay="0">
                      <p:tgtEl>
                        <p:sldTgt/>
                      </p:tgtEl>
                    </p:cond>
                    <p:cond evt="onStopAudio" delay="0">
                      <p:tgtEl>
                        <p:sldTgt/>
                      </p:tgtEl>
                    </p:cond>
                  </p:endCondLst>
                </p:cTn>
                <p:tgtEl>
                  <p:spTgt spid="87044"/>
                </p:tgtEl>
              </p:cMediaNode>
            </p:audio>
            <p:video>
              <p:cMediaNode>
                <p:cTn id="10" repeatCount="indefinite" fill="hold" display="0">
                  <p:stCondLst>
                    <p:cond delay="indefinite"/>
                  </p:stCondLst>
                  <p:endCondLst>
                    <p:cond evt="onNext" delay="0">
                      <p:tgtEl>
                        <p:sldTgt/>
                      </p:tgtEl>
                    </p:cond>
                    <p:cond evt="onPrev" delay="0">
                      <p:tgtEl>
                        <p:sldTgt/>
                      </p:tgtEl>
                    </p:cond>
                  </p:endCondLst>
                </p:cTn>
                <p:tgtEl>
                  <p:spTgt spid="5"/>
                </p:tgtEl>
              </p:cMediaNode>
            </p:video>
            <p:seq concurrent="1" nextAc="seek">
              <p:cTn id="11" restart="whenNotActive" fill="hold" evtFilter="cancelBubble" nodeType="interactiveSeq">
                <p:stCondLst>
                  <p:cond evt="onClick" delay="0">
                    <p:tgtEl>
                      <p:spTgt spid="5"/>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ext Box 2"/>
          <p:cNvSpPr txBox="1">
            <a:spLocks noChangeArrowheads="1"/>
          </p:cNvSpPr>
          <p:nvPr/>
        </p:nvSpPr>
        <p:spPr bwMode="auto">
          <a:xfrm>
            <a:off x="0" y="0"/>
            <a:ext cx="9296400" cy="457200"/>
          </a:xfrm>
          <a:prstGeom prst="rect">
            <a:avLst/>
          </a:prstGeom>
          <a:noFill/>
          <a:ln w="9525">
            <a:noFill/>
            <a:miter lim="800000"/>
            <a:headEnd/>
            <a:tailEnd/>
          </a:ln>
        </p:spPr>
        <p:txBody>
          <a:bodyPr>
            <a:spAutoFit/>
          </a:bodyPr>
          <a:lstStyle/>
          <a:p>
            <a:pPr>
              <a:spcBef>
                <a:spcPct val="50000"/>
              </a:spcBef>
            </a:pPr>
            <a:endParaRPr lang="en-US" b="0"/>
          </a:p>
        </p:txBody>
      </p:sp>
      <p:pic>
        <p:nvPicPr>
          <p:cNvPr id="89091" name="tube-view.avi">
            <a:hlinkClick r:id="" action="ppaction://media"/>
          </p:cNvPr>
          <p:cNvPicPr preferRelativeResize="0">
            <a:picLocks noChangeArrowheads="1"/>
          </p:cNvPicPr>
          <p:nvPr>
            <a:vide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684213" y="0"/>
            <a:ext cx="7761287" cy="6608763"/>
          </a:xfrm>
          <a:prstGeom prst="rect">
            <a:avLst/>
          </a:prstGeom>
          <a:noFill/>
          <a:ln w="9525">
            <a:noFill/>
            <a:miter lim="800000"/>
            <a:headEnd/>
            <a:tailEnd/>
          </a:ln>
        </p:spPr>
      </p:pic>
      <p:pic>
        <p:nvPicPr>
          <p:cNvPr id="89092" name="slide_63.wav">
            <a:hlinkClick r:id="" action="ppaction://media"/>
          </p:cNvPr>
          <p:cNvPicPr>
            <a:picLocks noChangeAspect="1" noChangeArrowheads="1"/>
          </p:cNvPicPr>
          <p:nvPr>
            <a:audioFile r:link="rId5"/>
            <p:extLst>
              <p:ext uri="{DAA4B4D4-6D71-4841-9C94-3DE7FCFB9230}">
                <p14:media xmlns:p14="http://schemas.microsoft.com/office/powerpoint/2010/main" r:link="rId4"/>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3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9092"/>
                                        </p:tgtEl>
                                      </p:cBhvr>
                                    </p:cmd>
                                  </p:childTnLst>
                                </p:cTn>
                              </p:par>
                              <p:par>
                                <p:cTn id="7" presetID="1" presetClass="mediacall" presetSubtype="0" fill="hold" nodeType="withEffect">
                                  <p:stCondLst>
                                    <p:cond delay="0"/>
                                  </p:stCondLst>
                                  <p:childTnLst>
                                    <p:cmd type="call" cmd="playFrom(0.0)">
                                      <p:cBhvr>
                                        <p:cTn id="8" dur="1" fill="hold"/>
                                        <p:tgtEl>
                                          <p:spTgt spid="8909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9024">
                <p:cTn id="9" fill="hold" display="0">
                  <p:stCondLst>
                    <p:cond delay="indefinite"/>
                  </p:stCondLst>
                  <p:endCondLst>
                    <p:cond evt="onPrev" delay="0">
                      <p:tgtEl>
                        <p:sldTgt/>
                      </p:tgtEl>
                    </p:cond>
                    <p:cond evt="onStopAudio" delay="0">
                      <p:tgtEl>
                        <p:sldTgt/>
                      </p:tgtEl>
                    </p:cond>
                  </p:endCondLst>
                </p:cTn>
                <p:tgtEl>
                  <p:spTgt spid="89092"/>
                </p:tgtEl>
              </p:cMediaNode>
            </p:audio>
            <p:video>
              <p:cMediaNode>
                <p:cTn id="10" repeatCount="indefinite" fill="hold" display="0">
                  <p:stCondLst>
                    <p:cond delay="indefinite"/>
                  </p:stCondLst>
                  <p:endCondLst>
                    <p:cond evt="onPrev" delay="0">
                      <p:tgtEl>
                        <p:sldTgt/>
                      </p:tgtEl>
                    </p:cond>
                  </p:endCondLst>
                </p:cTn>
                <p:tgtEl>
                  <p:spTgt spid="89091"/>
                </p:tgtEl>
              </p:cMediaNode>
            </p:video>
            <p:seq concurrent="1" nextAc="seek">
              <p:cTn id="11" restart="whenNotActive" fill="hold" evtFilter="cancelBubble" nodeType="interactiveSeq">
                <p:stCondLst>
                  <p:cond evt="onClick" delay="0">
                    <p:tgtEl>
                      <p:spTgt spid="89091"/>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89091"/>
                                        </p:tgtEl>
                                      </p:cBhvr>
                                    </p:cmd>
                                  </p:childTnLst>
                                </p:cTn>
                              </p:par>
                            </p:childTnLst>
                          </p:cTn>
                        </p:par>
                      </p:childTnLst>
                    </p:cTn>
                  </p:par>
                </p:childTnLst>
              </p:cTn>
              <p:nextCondLst>
                <p:cond evt="onClick" delay="0">
                  <p:tgtEl>
                    <p:spTgt spid="89091"/>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685800" y="2514600"/>
            <a:ext cx="7772400" cy="1143000"/>
          </a:xfrm>
        </p:spPr>
        <p:txBody>
          <a:bodyPr/>
          <a:lstStyle/>
          <a:p>
            <a:pPr eaLnBrk="1" hangingPunct="1"/>
            <a:r>
              <a:rPr lang="en-US" sz="6600">
                <a:sym typeface="Symbol" pitchFamily="18" charset="2"/>
              </a:rPr>
              <a:t></a:t>
            </a:r>
            <a:r>
              <a:rPr lang="en-US">
                <a:sym typeface="Symbol" pitchFamily="18" charset="2"/>
              </a:rPr>
              <a:t>-</a:t>
            </a:r>
            <a:r>
              <a:rPr lang="en-US" sz="6600">
                <a:sym typeface="Symbol" pitchFamily="18" charset="2"/>
              </a:rPr>
              <a:t>Helix</a:t>
            </a:r>
            <a:endParaRPr lang="en-US" sz="6600"/>
          </a:p>
        </p:txBody>
      </p:sp>
      <p:grpSp>
        <p:nvGrpSpPr>
          <p:cNvPr id="68611" name="Group 7"/>
          <p:cNvGrpSpPr>
            <a:grpSpLocks/>
          </p:cNvGrpSpPr>
          <p:nvPr/>
        </p:nvGrpSpPr>
        <p:grpSpPr bwMode="auto">
          <a:xfrm>
            <a:off x="3581400" y="1600200"/>
            <a:ext cx="2514600" cy="3429000"/>
            <a:chOff x="2256" y="1008"/>
            <a:chExt cx="1584" cy="2160"/>
          </a:xfrm>
        </p:grpSpPr>
        <p:sp>
          <p:nvSpPr>
            <p:cNvPr id="68614" name="Line 5"/>
            <p:cNvSpPr>
              <a:spLocks noChangeShapeType="1"/>
            </p:cNvSpPr>
            <p:nvPr/>
          </p:nvSpPr>
          <p:spPr bwMode="auto">
            <a:xfrm flipV="1">
              <a:off x="2256" y="1056"/>
              <a:ext cx="1488" cy="2016"/>
            </a:xfrm>
            <a:prstGeom prst="line">
              <a:avLst/>
            </a:prstGeom>
            <a:noFill/>
            <a:ln w="76200">
              <a:solidFill>
                <a:srgbClr val="FF3300"/>
              </a:solidFill>
              <a:round/>
              <a:headEnd/>
              <a:tailEnd/>
            </a:ln>
          </p:spPr>
          <p:txBody>
            <a:bodyPr/>
            <a:lstStyle/>
            <a:p>
              <a:endParaRPr lang="en-US"/>
            </a:p>
          </p:txBody>
        </p:sp>
        <p:sp>
          <p:nvSpPr>
            <p:cNvPr id="68615" name="Line 6"/>
            <p:cNvSpPr>
              <a:spLocks noChangeShapeType="1"/>
            </p:cNvSpPr>
            <p:nvPr/>
          </p:nvSpPr>
          <p:spPr bwMode="auto">
            <a:xfrm flipH="1" flipV="1">
              <a:off x="2256" y="1008"/>
              <a:ext cx="1584" cy="2160"/>
            </a:xfrm>
            <a:prstGeom prst="line">
              <a:avLst/>
            </a:prstGeom>
            <a:noFill/>
            <a:ln w="76200">
              <a:solidFill>
                <a:srgbClr val="FF3300"/>
              </a:solidFill>
              <a:round/>
              <a:headEnd/>
              <a:tailEnd/>
            </a:ln>
          </p:spPr>
          <p:txBody>
            <a:bodyPr/>
            <a:lstStyle/>
            <a:p>
              <a:endParaRPr lang="en-US"/>
            </a:p>
          </p:txBody>
        </p:sp>
      </p:grpSp>
      <p:sp>
        <p:nvSpPr>
          <p:cNvPr id="68612" name="Text Box 8"/>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166921" name="slide_64.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8" cstate="print"/>
          <a:srcRect/>
          <a:stretch>
            <a:fillRect/>
          </a:stretch>
        </p:blipFill>
        <p:spPr bwMode="auto">
          <a:xfrm>
            <a:off x="76200" y="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2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870" fill="hold"/>
                                        <p:tgtEl>
                                          <p:spTgt spid="16692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5366">
                <p:cTn id="7" fill="hold" display="0">
                  <p:stCondLst>
                    <p:cond delay="indefinite"/>
                  </p:stCondLst>
                  <p:endCondLst>
                    <p:cond evt="onNext" delay="0">
                      <p:tgtEl>
                        <p:sldTgt/>
                      </p:tgtEl>
                    </p:cond>
                    <p:cond evt="onPrev" delay="0">
                      <p:tgtEl>
                        <p:sldTgt/>
                      </p:tgtEl>
                    </p:cond>
                    <p:cond evt="onStopAudio" delay="0">
                      <p:tgtEl>
                        <p:sldTgt/>
                      </p:tgtEl>
                    </p:cond>
                  </p:endCondLst>
                </p:cTn>
                <p:tgtEl>
                  <p:spTgt spid="166921"/>
                </p:tgtEl>
              </p:cMediaNode>
            </p:audio>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ext Box 2"/>
          <p:cNvSpPr txBox="1">
            <a:spLocks noChangeArrowheads="1"/>
          </p:cNvSpPr>
          <p:nvPr/>
        </p:nvSpPr>
        <p:spPr bwMode="auto">
          <a:xfrm>
            <a:off x="2133600" y="685800"/>
            <a:ext cx="5029200" cy="641350"/>
          </a:xfrm>
          <a:prstGeom prst="rect">
            <a:avLst/>
          </a:prstGeom>
          <a:noFill/>
          <a:ln w="9525">
            <a:noFill/>
            <a:miter lim="800000"/>
            <a:headEnd/>
            <a:tailEnd/>
          </a:ln>
        </p:spPr>
        <p:txBody>
          <a:bodyPr>
            <a:spAutoFit/>
          </a:bodyPr>
          <a:lstStyle/>
          <a:p>
            <a:pPr algn="ctr">
              <a:spcBef>
                <a:spcPct val="50000"/>
              </a:spcBef>
            </a:pPr>
            <a:r>
              <a:rPr lang="en-US" sz="3600" b="0"/>
              <a:t>General Observation:</a:t>
            </a:r>
          </a:p>
        </p:txBody>
      </p:sp>
      <p:sp>
        <p:nvSpPr>
          <p:cNvPr id="69635" name="Text Box 3"/>
          <p:cNvSpPr txBox="1">
            <a:spLocks noChangeArrowheads="1"/>
          </p:cNvSpPr>
          <p:nvPr/>
        </p:nvSpPr>
        <p:spPr bwMode="auto">
          <a:xfrm>
            <a:off x="304800" y="2590800"/>
            <a:ext cx="8610600" cy="1552575"/>
          </a:xfrm>
          <a:prstGeom prst="rect">
            <a:avLst/>
          </a:prstGeom>
          <a:noFill/>
          <a:ln w="9525">
            <a:noFill/>
            <a:miter lim="800000"/>
            <a:headEnd/>
            <a:tailEnd/>
          </a:ln>
        </p:spPr>
        <p:txBody>
          <a:bodyPr>
            <a:spAutoFit/>
          </a:bodyPr>
          <a:lstStyle/>
          <a:p>
            <a:pPr>
              <a:spcBef>
                <a:spcPct val="50000"/>
              </a:spcBef>
            </a:pPr>
            <a:r>
              <a:rPr lang="en-US" b="0"/>
              <a:t>You cannot solve the Protamine structure problem by simply wrapping Protamine around DNA, as has been suggested to me by a prominent nucleic acid / protein scientist who should have known better.</a:t>
            </a:r>
          </a:p>
        </p:txBody>
      </p:sp>
      <p:sp>
        <p:nvSpPr>
          <p:cNvPr id="69636" name="Text Box 4"/>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pic>
        <p:nvPicPr>
          <p:cNvPr id="172037" name="slide_65.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1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916" fill="hold"/>
                                        <p:tgtEl>
                                          <p:spTgt spid="17203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9268">
                <p:cTn id="7" fill="hold" display="0">
                  <p:stCondLst>
                    <p:cond delay="indefinite"/>
                  </p:stCondLst>
                  <p:endCondLst>
                    <p:cond evt="onNext" delay="0">
                      <p:tgtEl>
                        <p:sldTgt/>
                      </p:tgtEl>
                    </p:cond>
                    <p:cond evt="onPrev" delay="0">
                      <p:tgtEl>
                        <p:sldTgt/>
                      </p:tgtEl>
                    </p:cond>
                    <p:cond evt="onStopAudio" delay="0">
                      <p:tgtEl>
                        <p:sldTgt/>
                      </p:tgtEl>
                    </p:cond>
                  </p:endCondLst>
                </p:cTn>
                <p:tgtEl>
                  <p:spTgt spid="172037"/>
                </p:tgtEl>
              </p:cMediaNode>
            </p:audio>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osition1 [DNA]" descr="C:\Program Files\Amira-3.1.1\data\nucleosome files\AAA FINAL STRUCTURE\Animations\Picture Files\cylinder\cylinder_thin_0.jpg"/>
          <p:cNvPicPr>
            <a:picLocks noChangeAspect="1" noChangeArrowheads="1"/>
          </p:cNvPicPr>
          <p:nvPr/>
        </p:nvPicPr>
        <p:blipFill>
          <a:blip r:embed="rId6" cstate="print"/>
          <a:srcRect/>
          <a:stretch>
            <a:fillRect/>
          </a:stretch>
        </p:blipFill>
        <p:spPr bwMode="auto">
          <a:xfrm>
            <a:off x="1828800" y="685800"/>
            <a:ext cx="5486400" cy="5486400"/>
          </a:xfrm>
          <a:prstGeom prst="rect">
            <a:avLst/>
          </a:prstGeom>
          <a:noFill/>
          <a:ln w="9525">
            <a:noFill/>
            <a:miter lim="800000"/>
            <a:headEnd/>
            <a:tailEnd/>
          </a:ln>
        </p:spPr>
      </p:pic>
      <p:pic>
        <p:nvPicPr>
          <p:cNvPr id="173059" name="Position2 [DNA]" descr="C:\Program Files\Amira-3.1.1\data\nucleosome files\AAA FINAL STRUCTURE\Animations\Picture Files\cylinder\cylinder_thin_1.jpg"/>
          <p:cNvPicPr>
            <a:picLocks noChangeAspect="1" noChangeArrowheads="1"/>
          </p:cNvPicPr>
          <p:nvPr/>
        </p:nvPicPr>
        <p:blipFill>
          <a:blip r:embed="rId7" cstate="print"/>
          <a:srcRect/>
          <a:stretch>
            <a:fillRect/>
          </a:stretch>
        </p:blipFill>
        <p:spPr bwMode="auto">
          <a:xfrm>
            <a:off x="1828800" y="685800"/>
            <a:ext cx="5486400" cy="5486400"/>
          </a:xfrm>
          <a:prstGeom prst="rect">
            <a:avLst/>
          </a:prstGeom>
          <a:noFill/>
          <a:ln w="9525">
            <a:noFill/>
            <a:miter lim="800000"/>
            <a:headEnd/>
            <a:tailEnd/>
          </a:ln>
        </p:spPr>
      </p:pic>
      <p:pic>
        <p:nvPicPr>
          <p:cNvPr id="173060" name="Position3 [DNA]" descr="C:\Program Files\Amira-3.1.1\data\nucleosome files\AAA FINAL STRUCTURE\Animations\Picture Files\cylinder\cylinder_thin_2.jpg"/>
          <p:cNvPicPr>
            <a:picLocks noChangeAspect="1" noChangeArrowheads="1"/>
          </p:cNvPicPr>
          <p:nvPr/>
        </p:nvPicPr>
        <p:blipFill>
          <a:blip r:embed="rId8" cstate="print"/>
          <a:srcRect/>
          <a:stretch>
            <a:fillRect/>
          </a:stretch>
        </p:blipFill>
        <p:spPr bwMode="auto">
          <a:xfrm>
            <a:off x="1828800" y="685800"/>
            <a:ext cx="5486400" cy="5486400"/>
          </a:xfrm>
          <a:prstGeom prst="rect">
            <a:avLst/>
          </a:prstGeom>
          <a:noFill/>
          <a:ln w="9525">
            <a:noFill/>
            <a:miter lim="800000"/>
            <a:headEnd/>
            <a:tailEnd/>
          </a:ln>
        </p:spPr>
      </p:pic>
      <p:pic>
        <p:nvPicPr>
          <p:cNvPr id="173061" name="Position4 [DNA]" descr="C:\Program Files\Amira-3.1.1\data\nucleosome files\AAA FINAL STRUCTURE\Animations\Picture Files\cylinder\cylinder_thin_4.jpg"/>
          <p:cNvPicPr>
            <a:picLocks noChangeAspect="1" noChangeArrowheads="1"/>
          </p:cNvPicPr>
          <p:nvPr/>
        </p:nvPicPr>
        <p:blipFill>
          <a:blip r:embed="rId9" cstate="print"/>
          <a:srcRect/>
          <a:stretch>
            <a:fillRect/>
          </a:stretch>
        </p:blipFill>
        <p:spPr bwMode="auto">
          <a:xfrm>
            <a:off x="1828800" y="685800"/>
            <a:ext cx="5486400" cy="5486400"/>
          </a:xfrm>
          <a:prstGeom prst="rect">
            <a:avLst/>
          </a:prstGeom>
          <a:noFill/>
          <a:ln w="9525">
            <a:noFill/>
            <a:miter lim="800000"/>
            <a:headEnd/>
            <a:tailEnd/>
          </a:ln>
        </p:spPr>
      </p:pic>
      <p:pic>
        <p:nvPicPr>
          <p:cNvPr id="173062" name="Off-screen [DNA]" descr="C:\Program Files\Amira-3.1.1\data\nucleosome files\AAA FINAL STRUCTURE\Animations\Picture Files\cylinder\cylinder_thin_end.jpg"/>
          <p:cNvPicPr>
            <a:picLocks noChangeAspect="1" noChangeArrowheads="1"/>
          </p:cNvPicPr>
          <p:nvPr/>
        </p:nvPicPr>
        <p:blipFill>
          <a:blip r:embed="rId10" cstate="print"/>
          <a:srcRect/>
          <a:stretch>
            <a:fillRect/>
          </a:stretch>
        </p:blipFill>
        <p:spPr bwMode="auto">
          <a:xfrm>
            <a:off x="1828800" y="685800"/>
            <a:ext cx="5486400" cy="5486400"/>
          </a:xfrm>
          <a:prstGeom prst="rect">
            <a:avLst/>
          </a:prstGeom>
          <a:noFill/>
          <a:ln w="9525">
            <a:noFill/>
            <a:miter lim="800000"/>
            <a:headEnd/>
            <a:tailEnd/>
          </a:ln>
        </p:spPr>
      </p:pic>
      <p:sp>
        <p:nvSpPr>
          <p:cNvPr id="70663" name="Transit"/>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1" action="ppaction://hlinksldjump"/>
              </a:rPr>
              <a:t>Table Of Contents</a:t>
            </a:r>
            <a:endParaRPr lang="en-US" sz="1200"/>
          </a:p>
        </p:txBody>
      </p:sp>
      <p:pic>
        <p:nvPicPr>
          <p:cNvPr id="173064" name="slide_66.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12"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2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064" fill="hold"/>
                                        <p:tgtEl>
                                          <p:spTgt spid="173064"/>
                                        </p:tgtEl>
                                      </p:cBhvr>
                                    </p:cmd>
                                  </p:childTnLst>
                                </p:cTn>
                              </p:par>
                              <p:par>
                                <p:cTn id="7" presetID="1" presetClass="entr" presetSubtype="0" fill="hold" nodeType="withEffect">
                                  <p:stCondLst>
                                    <p:cond delay="17000"/>
                                  </p:stCondLst>
                                  <p:childTnLst>
                                    <p:set>
                                      <p:cBhvr>
                                        <p:cTn id="8" dur="1" fill="hold">
                                          <p:stCondLst>
                                            <p:cond delay="499"/>
                                          </p:stCondLst>
                                        </p:cTn>
                                        <p:tgtEl>
                                          <p:spTgt spid="173059"/>
                                        </p:tgtEl>
                                        <p:attrNameLst>
                                          <p:attrName>style.visibility</p:attrName>
                                        </p:attrNameLst>
                                      </p:cBhvr>
                                      <p:to>
                                        <p:strVal val="visible"/>
                                      </p:to>
                                    </p:set>
                                  </p:childTnLst>
                                </p:cTn>
                              </p:par>
                              <p:par>
                                <p:cTn id="9" presetID="1" presetClass="entr" presetSubtype="0" fill="hold" nodeType="withEffect">
                                  <p:stCondLst>
                                    <p:cond delay="18000"/>
                                  </p:stCondLst>
                                  <p:childTnLst>
                                    <p:set>
                                      <p:cBhvr>
                                        <p:cTn id="10" dur="1" fill="hold">
                                          <p:stCondLst>
                                            <p:cond delay="499"/>
                                          </p:stCondLst>
                                        </p:cTn>
                                        <p:tgtEl>
                                          <p:spTgt spid="173060"/>
                                        </p:tgtEl>
                                        <p:attrNameLst>
                                          <p:attrName>style.visibility</p:attrName>
                                        </p:attrNameLst>
                                      </p:cBhvr>
                                      <p:to>
                                        <p:strVal val="visible"/>
                                      </p:to>
                                    </p:set>
                                  </p:childTnLst>
                                </p:cTn>
                              </p:par>
                              <p:par>
                                <p:cTn id="11" presetID="1" presetClass="entr" presetSubtype="0" fill="hold" nodeType="withEffect">
                                  <p:stCondLst>
                                    <p:cond delay="19000"/>
                                  </p:stCondLst>
                                  <p:childTnLst>
                                    <p:set>
                                      <p:cBhvr>
                                        <p:cTn id="12" dur="1" fill="hold">
                                          <p:stCondLst>
                                            <p:cond delay="499"/>
                                          </p:stCondLst>
                                        </p:cTn>
                                        <p:tgtEl>
                                          <p:spTgt spid="173061"/>
                                        </p:tgtEl>
                                        <p:attrNameLst>
                                          <p:attrName>style.visibility</p:attrName>
                                        </p:attrNameLst>
                                      </p:cBhvr>
                                      <p:to>
                                        <p:strVal val="visible"/>
                                      </p:to>
                                    </p:set>
                                  </p:childTnLst>
                                </p:cTn>
                              </p:par>
                              <p:par>
                                <p:cTn id="13" presetID="1" presetClass="entr" presetSubtype="0" fill="hold" nodeType="withEffect">
                                  <p:stCondLst>
                                    <p:cond delay="20000"/>
                                  </p:stCondLst>
                                  <p:childTnLst>
                                    <p:set>
                                      <p:cBhvr>
                                        <p:cTn id="14" dur="1" fill="hold">
                                          <p:stCondLst>
                                            <p:cond delay="499"/>
                                          </p:stCondLst>
                                        </p:cTn>
                                        <p:tgtEl>
                                          <p:spTgt spid="1730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1707">
                <p:cTn id="15" fill="hold" display="0">
                  <p:stCondLst>
                    <p:cond delay="indefinite"/>
                  </p:stCondLst>
                  <p:endCondLst>
                    <p:cond evt="onPrev" delay="0">
                      <p:tgtEl>
                        <p:sldTgt/>
                      </p:tgtEl>
                    </p:cond>
                    <p:cond evt="onStopAudio" delay="0">
                      <p:tgtEl>
                        <p:sldTgt/>
                      </p:tgtEl>
                    </p:cond>
                  </p:endCondLst>
                </p:cTn>
                <p:tgtEl>
                  <p:spTgt spid="173064"/>
                </p:tgtEl>
              </p:cMediaNode>
            </p:audio>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osition1 [DNA]" descr="C:\Program Files\Amira-3.1.1\data\nucleosome files\AAA FINAL STRUCTURE\Animations\Picture Files\cylinder\cylinder_fat_0.jpg"/>
          <p:cNvPicPr>
            <a:picLocks noChangeAspect="1" noChangeArrowheads="1"/>
          </p:cNvPicPr>
          <p:nvPr/>
        </p:nvPicPr>
        <p:blipFill>
          <a:blip r:embed="rId6" cstate="print"/>
          <a:srcRect/>
          <a:stretch>
            <a:fillRect/>
          </a:stretch>
        </p:blipFill>
        <p:spPr bwMode="auto">
          <a:xfrm>
            <a:off x="1828800" y="685800"/>
            <a:ext cx="5486400" cy="5486400"/>
          </a:xfrm>
          <a:prstGeom prst="rect">
            <a:avLst/>
          </a:prstGeom>
          <a:noFill/>
          <a:ln w="9525">
            <a:noFill/>
            <a:miter lim="800000"/>
            <a:headEnd/>
            <a:tailEnd/>
          </a:ln>
        </p:spPr>
      </p:pic>
      <p:pic>
        <p:nvPicPr>
          <p:cNvPr id="174083" name="Position1 [+'coat'" descr="C:\Program Files\Amira-3.1.1\data\nucleosome files\AAA FINAL STRUCTURE\Animations\Picture Files\cylinder\cylinder_fat_1.jpg"/>
          <p:cNvPicPr>
            <a:picLocks noChangeAspect="1" noChangeArrowheads="1"/>
          </p:cNvPicPr>
          <p:nvPr/>
        </p:nvPicPr>
        <p:blipFill>
          <a:blip r:embed="rId7" cstate="print"/>
          <a:srcRect/>
          <a:stretch>
            <a:fillRect/>
          </a:stretch>
        </p:blipFill>
        <p:spPr bwMode="auto">
          <a:xfrm>
            <a:off x="1828800" y="685800"/>
            <a:ext cx="5486400" cy="5486400"/>
          </a:xfrm>
          <a:prstGeom prst="rect">
            <a:avLst/>
          </a:prstGeom>
          <a:noFill/>
          <a:ln w="9525">
            <a:noFill/>
            <a:miter lim="800000"/>
            <a:headEnd/>
            <a:tailEnd/>
          </a:ln>
        </p:spPr>
      </p:pic>
      <p:pic>
        <p:nvPicPr>
          <p:cNvPr id="174084" name="Black arrows" descr="C:\Program Files\Amira-3.1.1\data\nucleosome files\AAA FINAL STRUCTURE\Animations\Picture Files\cylinder\cylinder_fat_2.jpg"/>
          <p:cNvPicPr>
            <a:picLocks noChangeAspect="1" noChangeArrowheads="1"/>
          </p:cNvPicPr>
          <p:nvPr/>
        </p:nvPicPr>
        <p:blipFill>
          <a:blip r:embed="rId8" cstate="print"/>
          <a:srcRect/>
          <a:stretch>
            <a:fillRect/>
          </a:stretch>
        </p:blipFill>
        <p:spPr bwMode="auto">
          <a:xfrm>
            <a:off x="1828800" y="685800"/>
            <a:ext cx="5486400" cy="5486400"/>
          </a:xfrm>
          <a:prstGeom prst="rect">
            <a:avLst/>
          </a:prstGeom>
          <a:noFill/>
          <a:ln w="9525">
            <a:noFill/>
            <a:miter lim="800000"/>
            <a:headEnd/>
            <a:tailEnd/>
          </a:ln>
        </p:spPr>
      </p:pic>
      <p:pic>
        <p:nvPicPr>
          <p:cNvPr id="174085" name="Position2 [+'coat'" descr="C:\Program Files\Amira-3.1.1\data\nucleosome files\AAA FINAL STRUCTURE\Animations\Picture Files\cylinder\cylinder_fat_3.jpg"/>
          <p:cNvPicPr>
            <a:picLocks noChangeAspect="1" noChangeArrowheads="1"/>
          </p:cNvPicPr>
          <p:nvPr/>
        </p:nvPicPr>
        <p:blipFill>
          <a:blip r:embed="rId9" cstate="print"/>
          <a:srcRect/>
          <a:stretch>
            <a:fillRect/>
          </a:stretch>
        </p:blipFill>
        <p:spPr bwMode="auto">
          <a:xfrm>
            <a:off x="1828800" y="685800"/>
            <a:ext cx="5486400" cy="5486400"/>
          </a:xfrm>
          <a:prstGeom prst="rect">
            <a:avLst/>
          </a:prstGeom>
          <a:noFill/>
          <a:ln w="9525">
            <a:noFill/>
            <a:miter lim="800000"/>
            <a:headEnd/>
            <a:tailEnd/>
          </a:ln>
        </p:spPr>
      </p:pic>
      <p:pic>
        <p:nvPicPr>
          <p:cNvPr id="174086" name="Position3 [+'coat'" descr="C:\Program Files\Amira-3.1.1\data\nucleosome files\AAA FINAL STRUCTURE\Animations\Picture Files\cylinder\cylinder_fat_4.jpg"/>
          <p:cNvPicPr>
            <a:picLocks noChangeAspect="1" noChangeArrowheads="1"/>
          </p:cNvPicPr>
          <p:nvPr/>
        </p:nvPicPr>
        <p:blipFill>
          <a:blip r:embed="rId10" cstate="print"/>
          <a:srcRect/>
          <a:stretch>
            <a:fillRect/>
          </a:stretch>
        </p:blipFill>
        <p:spPr bwMode="auto">
          <a:xfrm>
            <a:off x="1828800" y="685800"/>
            <a:ext cx="5486400" cy="5486400"/>
          </a:xfrm>
          <a:prstGeom prst="rect">
            <a:avLst/>
          </a:prstGeom>
          <a:noFill/>
          <a:ln w="9525">
            <a:noFill/>
            <a:miter lim="800000"/>
            <a:headEnd/>
            <a:tailEnd/>
          </a:ln>
        </p:spPr>
      </p:pic>
      <p:pic>
        <p:nvPicPr>
          <p:cNvPr id="174087" name="Position1\4 [+'coat'" descr="C:\Program Files\Amira-3.1.1\data\nucleosome files\AAA FINAL STRUCTURE\Animations\Picture Files\cylinder\cylinder_fat_5.jpg"/>
          <p:cNvPicPr>
            <a:picLocks noChangeAspect="1" noChangeArrowheads="1"/>
          </p:cNvPicPr>
          <p:nvPr/>
        </p:nvPicPr>
        <p:blipFill>
          <a:blip r:embed="rId11" cstate="print"/>
          <a:srcRect/>
          <a:stretch>
            <a:fillRect/>
          </a:stretch>
        </p:blipFill>
        <p:spPr bwMode="auto">
          <a:xfrm>
            <a:off x="1828800" y="685800"/>
            <a:ext cx="5486400" cy="5486400"/>
          </a:xfrm>
          <a:prstGeom prst="rect">
            <a:avLst/>
          </a:prstGeom>
          <a:noFill/>
          <a:ln w="9525">
            <a:noFill/>
            <a:miter lim="800000"/>
            <a:headEnd/>
            <a:tailEnd/>
          </a:ln>
        </p:spPr>
      </p:pic>
      <p:pic>
        <p:nvPicPr>
          <p:cNvPr id="174088" name="Position5 [+'coat'" descr="C:\Program Files\Amira-3.1.1\data\nucleosome files\AAA FINAL STRUCTURE\Animations\Picture Files\cylinder\cylinder_fat_6.jpg"/>
          <p:cNvPicPr>
            <a:picLocks noChangeAspect="1" noChangeArrowheads="1"/>
          </p:cNvPicPr>
          <p:nvPr/>
        </p:nvPicPr>
        <p:blipFill>
          <a:blip r:embed="rId12" cstate="print"/>
          <a:srcRect/>
          <a:stretch>
            <a:fillRect/>
          </a:stretch>
        </p:blipFill>
        <p:spPr bwMode="auto">
          <a:xfrm>
            <a:off x="1828800" y="685800"/>
            <a:ext cx="5486400" cy="5486400"/>
          </a:xfrm>
          <a:prstGeom prst="rect">
            <a:avLst/>
          </a:prstGeom>
          <a:noFill/>
          <a:ln w="9525">
            <a:noFill/>
            <a:miter lim="800000"/>
            <a:headEnd/>
            <a:tailEnd/>
          </a:ln>
        </p:spPr>
      </p:pic>
      <p:pic>
        <p:nvPicPr>
          <p:cNvPr id="174089" name="PFF SCREEN" descr="C:\Program Files\Amira-3.1.1\data\nucleosome files\AAA FINAL STRUCTURE\Animations\Picture Files\cylinder\cylinder_fat_7.jpg"/>
          <p:cNvPicPr>
            <a:picLocks noChangeAspect="1" noChangeArrowheads="1"/>
          </p:cNvPicPr>
          <p:nvPr/>
        </p:nvPicPr>
        <p:blipFill>
          <a:blip r:embed="rId13" cstate="print"/>
          <a:srcRect/>
          <a:stretch>
            <a:fillRect/>
          </a:stretch>
        </p:blipFill>
        <p:spPr bwMode="auto">
          <a:xfrm>
            <a:off x="1828800" y="685800"/>
            <a:ext cx="5486400" cy="5486400"/>
          </a:xfrm>
          <a:prstGeom prst="rect">
            <a:avLst/>
          </a:prstGeom>
          <a:noFill/>
          <a:ln w="9525">
            <a:noFill/>
            <a:miter lim="800000"/>
            <a:headEnd/>
            <a:tailEnd/>
          </a:ln>
        </p:spPr>
      </p:pic>
      <p:sp>
        <p:nvSpPr>
          <p:cNvPr id="71690" name="Transit"/>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4" action="ppaction://hlinksldjump"/>
              </a:rPr>
              <a:t>Table Of Contents</a:t>
            </a:r>
            <a:endParaRPr lang="en-US" sz="1200"/>
          </a:p>
        </p:txBody>
      </p:sp>
      <p:pic>
        <p:nvPicPr>
          <p:cNvPr id="174091" name="slide_67.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15" cstate="print"/>
          <a:srcRect/>
          <a:stretch>
            <a:fillRect/>
          </a:stretch>
        </p:blipFill>
        <p:spPr bwMode="auto">
          <a:xfrm>
            <a:off x="76200" y="6477000"/>
            <a:ext cx="304800" cy="304800"/>
          </a:xfrm>
          <a:prstGeom prst="rect">
            <a:avLst/>
          </a:prstGeom>
          <a:noFill/>
          <a:ln w="9525">
            <a:noFill/>
            <a:miter lim="800000"/>
            <a:headEnd/>
            <a:tailEnd/>
          </a:ln>
        </p:spPr>
      </p:pic>
      <p:sp>
        <p:nvSpPr>
          <p:cNvPr id="174092" name="&quot;No possibility&quot;"/>
          <p:cNvSpPr txBox="1">
            <a:spLocks noChangeArrowheads="1"/>
          </p:cNvSpPr>
          <p:nvPr/>
        </p:nvSpPr>
        <p:spPr bwMode="auto">
          <a:xfrm>
            <a:off x="2743200" y="1690688"/>
            <a:ext cx="3657600" cy="3454400"/>
          </a:xfrm>
          <a:prstGeom prst="rect">
            <a:avLst/>
          </a:prstGeom>
          <a:solidFill>
            <a:schemeClr val="bg1"/>
          </a:solidFill>
          <a:ln w="76200" cmpd="tri">
            <a:solidFill>
              <a:srgbClr val="969696"/>
            </a:solidFill>
            <a:miter lim="800000"/>
            <a:headEnd/>
            <a:tailEnd/>
          </a:ln>
        </p:spPr>
        <p:txBody>
          <a:bodyPr>
            <a:spAutoFit/>
          </a:bodyPr>
          <a:lstStyle/>
          <a:p>
            <a:pPr>
              <a:spcBef>
                <a:spcPct val="50000"/>
              </a:spcBef>
            </a:pPr>
            <a:r>
              <a:rPr lang="en-US"/>
              <a:t>   No possibility of any further higher-order structure.</a:t>
            </a:r>
            <a:br>
              <a:rPr lang="en-US"/>
            </a:br>
            <a:r>
              <a:rPr lang="en-US"/>
              <a:t>   You cannot wrap more DNA around the already-bloated, Protamine-coated cylinders, since the DNA double-helix is a rigid rod. </a:t>
            </a:r>
          </a:p>
        </p:txBody>
      </p:sp>
    </p:spTree>
    <p:custDataLst>
      <p:tags r:id="rId1"/>
    </p:custDataLst>
  </p:cSld>
  <p:clrMapOvr>
    <a:masterClrMapping/>
  </p:clrMapOvr>
  <p:transition advClick="0" advTm="4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085" fill="hold"/>
                                        <p:tgtEl>
                                          <p:spTgt spid="174091"/>
                                        </p:tgtEl>
                                      </p:cBhvr>
                                    </p:cmd>
                                  </p:childTnLst>
                                </p:cTn>
                              </p:par>
                              <p:par>
                                <p:cTn id="7" presetID="1" presetClass="entr" presetSubtype="0" fill="hold" nodeType="withEffect">
                                  <p:stCondLst>
                                    <p:cond delay="4000"/>
                                  </p:stCondLst>
                                  <p:childTnLst>
                                    <p:set>
                                      <p:cBhvr>
                                        <p:cTn id="8" dur="1" fill="hold">
                                          <p:stCondLst>
                                            <p:cond delay="499"/>
                                          </p:stCondLst>
                                        </p:cTn>
                                        <p:tgtEl>
                                          <p:spTgt spid="174083"/>
                                        </p:tgtEl>
                                        <p:attrNameLst>
                                          <p:attrName>style.visibility</p:attrName>
                                        </p:attrNameLst>
                                      </p:cBhvr>
                                      <p:to>
                                        <p:strVal val="visible"/>
                                      </p:to>
                                    </p:set>
                                  </p:childTnLst>
                                </p:cTn>
                              </p:par>
                              <p:par>
                                <p:cTn id="9" presetID="1" presetClass="entr" presetSubtype="0" fill="hold" nodeType="withEffect">
                                  <p:stCondLst>
                                    <p:cond delay="16000"/>
                                  </p:stCondLst>
                                  <p:childTnLst>
                                    <p:set>
                                      <p:cBhvr>
                                        <p:cTn id="10" dur="1" fill="hold">
                                          <p:stCondLst>
                                            <p:cond delay="499"/>
                                          </p:stCondLst>
                                        </p:cTn>
                                        <p:tgtEl>
                                          <p:spTgt spid="174084"/>
                                        </p:tgtEl>
                                        <p:attrNameLst>
                                          <p:attrName>style.visibility</p:attrName>
                                        </p:attrNameLst>
                                      </p:cBhvr>
                                      <p:to>
                                        <p:strVal val="visible"/>
                                      </p:to>
                                    </p:set>
                                  </p:childTnLst>
                                </p:cTn>
                              </p:par>
                              <p:par>
                                <p:cTn id="11" presetID="1" presetClass="entr" presetSubtype="0" fill="hold" nodeType="withEffect">
                                  <p:stCondLst>
                                    <p:cond delay="17000"/>
                                  </p:stCondLst>
                                  <p:childTnLst>
                                    <p:set>
                                      <p:cBhvr>
                                        <p:cTn id="12" dur="1" fill="hold">
                                          <p:stCondLst>
                                            <p:cond delay="499"/>
                                          </p:stCondLst>
                                        </p:cTn>
                                        <p:tgtEl>
                                          <p:spTgt spid="174085"/>
                                        </p:tgtEl>
                                        <p:attrNameLst>
                                          <p:attrName>style.visibility</p:attrName>
                                        </p:attrNameLst>
                                      </p:cBhvr>
                                      <p:to>
                                        <p:strVal val="visible"/>
                                      </p:to>
                                    </p:set>
                                  </p:childTnLst>
                                </p:cTn>
                              </p:par>
                              <p:par>
                                <p:cTn id="13" presetID="1" presetClass="entr" presetSubtype="0" fill="hold" nodeType="withEffect">
                                  <p:stCondLst>
                                    <p:cond delay="18000"/>
                                  </p:stCondLst>
                                  <p:childTnLst>
                                    <p:set>
                                      <p:cBhvr>
                                        <p:cTn id="14" dur="1" fill="hold">
                                          <p:stCondLst>
                                            <p:cond delay="499"/>
                                          </p:stCondLst>
                                        </p:cTn>
                                        <p:tgtEl>
                                          <p:spTgt spid="174086"/>
                                        </p:tgtEl>
                                        <p:attrNameLst>
                                          <p:attrName>style.visibility</p:attrName>
                                        </p:attrNameLst>
                                      </p:cBhvr>
                                      <p:to>
                                        <p:strVal val="visible"/>
                                      </p:to>
                                    </p:set>
                                  </p:childTnLst>
                                </p:cTn>
                              </p:par>
                              <p:par>
                                <p:cTn id="15" presetID="1" presetClass="entr" presetSubtype="0" fill="hold" nodeType="withEffect">
                                  <p:stCondLst>
                                    <p:cond delay="19000"/>
                                  </p:stCondLst>
                                  <p:childTnLst>
                                    <p:set>
                                      <p:cBhvr>
                                        <p:cTn id="16" dur="1" fill="hold">
                                          <p:stCondLst>
                                            <p:cond delay="499"/>
                                          </p:stCondLst>
                                        </p:cTn>
                                        <p:tgtEl>
                                          <p:spTgt spid="174087"/>
                                        </p:tgtEl>
                                        <p:attrNameLst>
                                          <p:attrName>style.visibility</p:attrName>
                                        </p:attrNameLst>
                                      </p:cBhvr>
                                      <p:to>
                                        <p:strVal val="visible"/>
                                      </p:to>
                                    </p:set>
                                  </p:childTnLst>
                                </p:cTn>
                              </p:par>
                              <p:par>
                                <p:cTn id="17" presetID="1" presetClass="entr" presetSubtype="0" fill="hold" nodeType="withEffect">
                                  <p:stCondLst>
                                    <p:cond delay="20000"/>
                                  </p:stCondLst>
                                  <p:childTnLst>
                                    <p:set>
                                      <p:cBhvr>
                                        <p:cTn id="18" dur="1" fill="hold">
                                          <p:stCondLst>
                                            <p:cond delay="499"/>
                                          </p:stCondLst>
                                        </p:cTn>
                                        <p:tgtEl>
                                          <p:spTgt spid="174088"/>
                                        </p:tgtEl>
                                        <p:attrNameLst>
                                          <p:attrName>style.visibility</p:attrName>
                                        </p:attrNameLst>
                                      </p:cBhvr>
                                      <p:to>
                                        <p:strVal val="visible"/>
                                      </p:to>
                                    </p:set>
                                  </p:childTnLst>
                                </p:cTn>
                              </p:par>
                              <p:par>
                                <p:cTn id="19" presetID="1" presetClass="entr" presetSubtype="0" fill="hold" nodeType="withEffect">
                                  <p:stCondLst>
                                    <p:cond delay="21000"/>
                                  </p:stCondLst>
                                  <p:childTnLst>
                                    <p:set>
                                      <p:cBhvr>
                                        <p:cTn id="20" dur="1" fill="hold">
                                          <p:stCondLst>
                                            <p:cond delay="499"/>
                                          </p:stCondLst>
                                        </p:cTn>
                                        <p:tgtEl>
                                          <p:spTgt spid="174089"/>
                                        </p:tgtEl>
                                        <p:attrNameLst>
                                          <p:attrName>style.visibility</p:attrName>
                                        </p:attrNameLst>
                                      </p:cBhvr>
                                      <p:to>
                                        <p:strVal val="visible"/>
                                      </p:to>
                                    </p:set>
                                  </p:childTnLst>
                                </p:cTn>
                              </p:par>
                              <p:par>
                                <p:cTn id="21" presetID="9" presetClass="entr" presetSubtype="0" fill="hold" grpId="0" nodeType="withEffect">
                                  <p:stCondLst>
                                    <p:cond delay="22000"/>
                                  </p:stCondLst>
                                  <p:childTnLst>
                                    <p:set>
                                      <p:cBhvr>
                                        <p:cTn id="22" dur="1" fill="hold">
                                          <p:stCondLst>
                                            <p:cond delay="0"/>
                                          </p:stCondLst>
                                        </p:cTn>
                                        <p:tgtEl>
                                          <p:spTgt spid="174092"/>
                                        </p:tgtEl>
                                        <p:attrNameLst>
                                          <p:attrName>style.visibility</p:attrName>
                                        </p:attrNameLst>
                                      </p:cBhvr>
                                      <p:to>
                                        <p:strVal val="visible"/>
                                      </p:to>
                                    </p:set>
                                    <p:animEffect transition="in" filter="dissolve">
                                      <p:cBhvr>
                                        <p:cTn id="23" dur="500"/>
                                        <p:tgtEl>
                                          <p:spTgt spid="17409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1707">
                <p:cTn id="24" fill="hold" display="0">
                  <p:stCondLst>
                    <p:cond delay="indefinite"/>
                  </p:stCondLst>
                  <p:endCondLst>
                    <p:cond evt="onPrev" delay="0">
                      <p:tgtEl>
                        <p:sldTgt/>
                      </p:tgtEl>
                    </p:cond>
                    <p:cond evt="onStopAudio" delay="0">
                      <p:tgtEl>
                        <p:sldTgt/>
                      </p:tgtEl>
                    </p:cond>
                  </p:endCondLst>
                </p:cTn>
                <p:tgtEl>
                  <p:spTgt spid="174091"/>
                </p:tgtEl>
              </p:cMediaNode>
            </p:audio>
          </p:childTnLst>
        </p:cTn>
      </p:par>
    </p:tnLst>
    <p:bldLst>
      <p:bldP spid="174092" grpId="0" animBg="1"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 Box 1026"/>
          <p:cNvSpPr txBox="1">
            <a:spLocks noChangeArrowheads="1"/>
          </p:cNvSpPr>
          <p:nvPr/>
        </p:nvSpPr>
        <p:spPr bwMode="auto">
          <a:xfrm>
            <a:off x="533400" y="2470150"/>
            <a:ext cx="8077200" cy="1463675"/>
          </a:xfrm>
          <a:prstGeom prst="rect">
            <a:avLst/>
          </a:prstGeom>
          <a:noFill/>
          <a:ln w="9525">
            <a:noFill/>
            <a:miter lim="800000"/>
            <a:headEnd/>
            <a:tailEnd/>
          </a:ln>
        </p:spPr>
        <p:txBody>
          <a:bodyPr>
            <a:spAutoFit/>
          </a:bodyPr>
          <a:lstStyle/>
          <a:p>
            <a:pPr>
              <a:spcBef>
                <a:spcPct val="50000"/>
              </a:spcBef>
            </a:pPr>
            <a:r>
              <a:rPr lang="en-US" sz="3000" b="0">
                <a:solidFill>
                  <a:srgbClr val="000000"/>
                </a:solidFill>
              </a:rPr>
              <a:t>“How often have I said to you that when you have eliminated the impossible, whatever remains, </a:t>
            </a:r>
            <a:r>
              <a:rPr lang="en-US" sz="3000" b="0" i="1">
                <a:solidFill>
                  <a:srgbClr val="000000"/>
                </a:solidFill>
              </a:rPr>
              <a:t>however improbable</a:t>
            </a:r>
            <a:r>
              <a:rPr lang="en-US" sz="3000" b="0">
                <a:solidFill>
                  <a:srgbClr val="000000"/>
                </a:solidFill>
              </a:rPr>
              <a:t>, must be the truth?”</a:t>
            </a:r>
            <a:endParaRPr lang="en-US" b="0"/>
          </a:p>
        </p:txBody>
      </p:sp>
      <p:sp>
        <p:nvSpPr>
          <p:cNvPr id="72707" name="Rectangle 1027"/>
          <p:cNvSpPr>
            <a:spLocks noGrp="1" noChangeArrowheads="1"/>
          </p:cNvSpPr>
          <p:nvPr>
            <p:ph type="title" idx="4294967295"/>
          </p:nvPr>
        </p:nvSpPr>
        <p:spPr>
          <a:xfrm>
            <a:off x="685800" y="685800"/>
            <a:ext cx="7772400" cy="1143000"/>
          </a:xfrm>
        </p:spPr>
        <p:txBody>
          <a:bodyPr/>
          <a:lstStyle/>
          <a:p>
            <a:pPr eaLnBrk="1" hangingPunct="1"/>
            <a:r>
              <a:rPr lang="en-US" u="sng" dirty="0"/>
              <a:t>Crux of the Matter</a:t>
            </a:r>
          </a:p>
        </p:txBody>
      </p:sp>
      <p:sp>
        <p:nvSpPr>
          <p:cNvPr id="72708" name="Text Box 1028"/>
          <p:cNvSpPr txBox="1">
            <a:spLocks noChangeArrowheads="1"/>
          </p:cNvSpPr>
          <p:nvPr/>
        </p:nvSpPr>
        <p:spPr bwMode="auto">
          <a:xfrm>
            <a:off x="533400" y="4724400"/>
            <a:ext cx="8229600" cy="457200"/>
          </a:xfrm>
          <a:prstGeom prst="rect">
            <a:avLst/>
          </a:prstGeom>
          <a:noFill/>
          <a:ln w="9525">
            <a:noFill/>
            <a:miter lim="800000"/>
            <a:headEnd/>
            <a:tailEnd/>
          </a:ln>
        </p:spPr>
        <p:txBody>
          <a:bodyPr>
            <a:spAutoFit/>
          </a:bodyPr>
          <a:lstStyle/>
          <a:p>
            <a:pPr>
              <a:spcBef>
                <a:spcPct val="50000"/>
              </a:spcBef>
            </a:pPr>
            <a:r>
              <a:rPr lang="en-US" b="0"/>
              <a:t>(Sherlock Holmes to Dr. Watson, from  </a:t>
            </a:r>
            <a:r>
              <a:rPr lang="en-US" b="0" i="1"/>
              <a:t>“Sign of the Four”</a:t>
            </a:r>
            <a:r>
              <a:rPr lang="en-US" b="0"/>
              <a:t>)</a:t>
            </a:r>
            <a:endParaRPr lang="en-US" b="0" i="1"/>
          </a:p>
        </p:txBody>
      </p:sp>
      <p:sp>
        <p:nvSpPr>
          <p:cNvPr id="175109" name="Text Box 1029"/>
          <p:cNvSpPr txBox="1">
            <a:spLocks noChangeArrowheads="1"/>
          </p:cNvSpPr>
          <p:nvPr/>
        </p:nvSpPr>
        <p:spPr bwMode="auto">
          <a:xfrm>
            <a:off x="533400" y="2466975"/>
            <a:ext cx="8077200" cy="1463675"/>
          </a:xfrm>
          <a:prstGeom prst="rect">
            <a:avLst/>
          </a:prstGeom>
          <a:noFill/>
          <a:ln w="9525">
            <a:noFill/>
            <a:miter lim="800000"/>
            <a:headEnd/>
            <a:tailEnd/>
          </a:ln>
        </p:spPr>
        <p:txBody>
          <a:bodyPr>
            <a:spAutoFit/>
          </a:bodyPr>
          <a:lstStyle/>
          <a:p>
            <a:pPr>
              <a:spcBef>
                <a:spcPct val="50000"/>
              </a:spcBef>
            </a:pPr>
            <a:r>
              <a:rPr lang="en-US" sz="3000" b="0">
                <a:solidFill>
                  <a:srgbClr val="FF00FF"/>
                </a:solidFill>
              </a:rPr>
              <a:t>“How often have I said to you that when you have eliminated the impossible, whatever remains, </a:t>
            </a:r>
            <a:r>
              <a:rPr lang="en-US" sz="3000" b="0" i="1">
                <a:solidFill>
                  <a:srgbClr val="FF00FF"/>
                </a:solidFill>
              </a:rPr>
              <a:t>however improbable</a:t>
            </a:r>
            <a:r>
              <a:rPr lang="en-US" sz="3000" b="0">
                <a:solidFill>
                  <a:srgbClr val="FF00FF"/>
                </a:solidFill>
              </a:rPr>
              <a:t>, must be the truth?”</a:t>
            </a:r>
            <a:endParaRPr lang="en-US" b="0">
              <a:solidFill>
                <a:srgbClr val="FF00FF"/>
              </a:solidFill>
            </a:endParaRPr>
          </a:p>
        </p:txBody>
      </p:sp>
      <p:sp>
        <p:nvSpPr>
          <p:cNvPr id="72710" name="Text Box 1030"/>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pic>
        <p:nvPicPr>
          <p:cNvPr id="175111" name="slide_68.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76200" y="0"/>
            <a:ext cx="304800" cy="304800"/>
          </a:xfrm>
          <a:prstGeom prst="rect">
            <a:avLst/>
          </a:prstGeom>
          <a:noFill/>
          <a:ln w="9525">
            <a:noFill/>
            <a:miter lim="800000"/>
            <a:headEnd/>
            <a:tailEnd/>
          </a:ln>
        </p:spPr>
      </p:pic>
    </p:spTree>
    <p:custDataLst>
      <p:tags r:id="rId1"/>
    </p:custDataLst>
  </p:cSld>
  <p:clrMapOvr>
    <a:masterClrMapping/>
  </p:clrMapOvr>
  <p:transition advClick="0" advTm="4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5671" fill="hold"/>
                                        <p:tgtEl>
                                          <p:spTgt spid="175111"/>
                                        </p:tgtEl>
                                      </p:cBhvr>
                                    </p:cmd>
                                  </p:childTnLst>
                                </p:cTn>
                              </p:par>
                              <p:par>
                                <p:cTn id="7" presetID="9" presetClass="entr" presetSubtype="0" fill="hold" grpId="0" nodeType="withEffect">
                                  <p:stCondLst>
                                    <p:cond delay="26000"/>
                                  </p:stCondLst>
                                  <p:childTnLst>
                                    <p:set>
                                      <p:cBhvr>
                                        <p:cTn id="8" dur="1" fill="hold">
                                          <p:stCondLst>
                                            <p:cond delay="0"/>
                                          </p:stCondLst>
                                        </p:cTn>
                                        <p:tgtEl>
                                          <p:spTgt spid="175109"/>
                                        </p:tgtEl>
                                        <p:attrNameLst>
                                          <p:attrName>style.visibility</p:attrName>
                                        </p:attrNameLst>
                                      </p:cBhvr>
                                      <p:to>
                                        <p:strVal val="visible"/>
                                      </p:to>
                                    </p:set>
                                    <p:animEffect transition="in" filter="dissolve">
                                      <p:cBhvr>
                                        <p:cTn id="9" dur="500"/>
                                        <p:tgtEl>
                                          <p:spTgt spid="17510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1707">
                <p:cTn id="10" fill="hold" display="0">
                  <p:stCondLst>
                    <p:cond delay="indefinite"/>
                  </p:stCondLst>
                  <p:endCondLst>
                    <p:cond evt="onPrev" delay="0">
                      <p:tgtEl>
                        <p:sldTgt/>
                      </p:tgtEl>
                    </p:cond>
                    <p:cond evt="onStopAudio" delay="0">
                      <p:tgtEl>
                        <p:sldTgt/>
                      </p:tgtEl>
                    </p:cond>
                  </p:endCondLst>
                </p:cTn>
                <p:tgtEl>
                  <p:spTgt spid="175111"/>
                </p:tgtEl>
              </p:cMediaNode>
            </p:audio>
          </p:childTnLst>
        </p:cTn>
      </p:par>
    </p:tnLst>
    <p:bldLst>
      <p:bldP spid="175109" grpId="0"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685800" y="2514600"/>
            <a:ext cx="7772400" cy="1143000"/>
          </a:xfrm>
        </p:spPr>
        <p:txBody>
          <a:bodyPr/>
          <a:lstStyle/>
          <a:p>
            <a:pPr eaLnBrk="1" hangingPunct="1"/>
            <a:r>
              <a:rPr lang="en-US">
                <a:sym typeface="Symbol" pitchFamily="18" charset="2"/>
              </a:rPr>
              <a:t>-sheet:</a:t>
            </a:r>
            <a:br>
              <a:rPr lang="en-US">
                <a:sym typeface="Symbol" pitchFamily="18" charset="2"/>
              </a:rPr>
            </a:br>
            <a:r>
              <a:rPr lang="en-US">
                <a:sym typeface="Symbol" pitchFamily="18" charset="2"/>
              </a:rPr>
              <a:t>The only remaining standard protein structure</a:t>
            </a:r>
            <a:endParaRPr lang="en-US"/>
          </a:p>
        </p:txBody>
      </p:sp>
      <p:sp>
        <p:nvSpPr>
          <p:cNvPr id="73731" name="Text Box 3"/>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91140" name="slide_69.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4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6730" fill="hold"/>
                                        <p:tgtEl>
                                          <p:spTgt spid="9114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6585">
                <p:cTn id="7" fill="hold" display="0">
                  <p:stCondLst>
                    <p:cond delay="indefinite"/>
                  </p:stCondLst>
                  <p:endCondLst>
                    <p:cond evt="onNext" delay="0">
                      <p:tgtEl>
                        <p:sldTgt/>
                      </p:tgtEl>
                    </p:cond>
                    <p:cond evt="onPrev" delay="0">
                      <p:tgtEl>
                        <p:sldTgt/>
                      </p:tgtEl>
                    </p:cond>
                    <p:cond evt="onStopAudio" delay="0">
                      <p:tgtEl>
                        <p:sldTgt/>
                      </p:tgtEl>
                    </p:cond>
                  </p:endCondLst>
                </p:cTn>
                <p:tgtEl>
                  <p:spTgt spid="91140"/>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Program Files\Amira-3.1.1\data\nucleosome files\AAA FINAL STRUCTURE\Animations\Picture Files\whole structure\complete-FOR-MOVE-0.jpg"/>
          <p:cNvPicPr>
            <a:picLocks noChangeAspect="1" noChangeArrowheads="1"/>
          </p:cNvPicPr>
          <p:nvPr/>
        </p:nvPicPr>
        <p:blipFill>
          <a:blip r:embed="rId7" cstate="print"/>
          <a:srcRect/>
          <a:stretch>
            <a:fillRect/>
          </a:stretch>
        </p:blipFill>
        <p:spPr bwMode="auto">
          <a:xfrm>
            <a:off x="1943100" y="661988"/>
            <a:ext cx="5257800" cy="5534025"/>
          </a:xfrm>
          <a:prstGeom prst="rect">
            <a:avLst/>
          </a:prstGeom>
          <a:noFill/>
          <a:ln w="9525">
            <a:solidFill>
              <a:schemeClr val="tx1"/>
            </a:solidFill>
            <a:miter lim="800000"/>
            <a:headEnd/>
            <a:tailEnd/>
          </a:ln>
        </p:spPr>
      </p:pic>
      <p:sp>
        <p:nvSpPr>
          <p:cNvPr id="10243" name="Text Box 3"/>
          <p:cNvSpPr txBox="1">
            <a:spLocks noChangeArrowheads="1"/>
          </p:cNvSpPr>
          <p:nvPr/>
        </p:nvSpPr>
        <p:spPr bwMode="auto">
          <a:xfrm>
            <a:off x="76200" y="762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35844" name="slide_7.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47625" y="6505575"/>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4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197" fill="hold"/>
                                        <p:tgtEl>
                                          <p:spTgt spid="3584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1463">
                <p:cTn id="7" fill="hold" display="0">
                  <p:stCondLst>
                    <p:cond delay="indefinite"/>
                  </p:stCondLst>
                  <p:endCondLst>
                    <p:cond evt="onNext" delay="0">
                      <p:tgtEl>
                        <p:sldTgt/>
                      </p:tgtEl>
                    </p:cond>
                    <p:cond evt="onPrev" delay="0">
                      <p:tgtEl>
                        <p:sldTgt/>
                      </p:tgtEl>
                    </p:cond>
                    <p:cond evt="onStopAudio" delay="0">
                      <p:tgtEl>
                        <p:sldTgt/>
                      </p:tgtEl>
                    </p:cond>
                  </p:endCondLst>
                </p:cTn>
                <p:tgtEl>
                  <p:spTgt spid="35844"/>
                </p:tgtEl>
              </p:cMediaNode>
            </p:audio>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rotamine backbone" descr="C:\Program Files\Amira-3.1.1\data\nucleosome files\AAA FINAL STRUCTURE\Animations\Picture Files\protein folding\beta-length180.tif"/>
          <p:cNvPicPr>
            <a:picLocks noChangeAspect="1" noChangeArrowheads="1"/>
          </p:cNvPicPr>
          <p:nvPr/>
        </p:nvPicPr>
        <p:blipFill>
          <a:blip r:embed="rId7" cstate="print"/>
          <a:srcRect/>
          <a:stretch>
            <a:fillRect/>
          </a:stretch>
        </p:blipFill>
        <p:spPr bwMode="auto">
          <a:xfrm>
            <a:off x="1982788" y="684213"/>
            <a:ext cx="5183187" cy="5489575"/>
          </a:xfrm>
          <a:prstGeom prst="rect">
            <a:avLst/>
          </a:prstGeom>
          <a:noFill/>
          <a:ln w="9525">
            <a:solidFill>
              <a:schemeClr val="tx1"/>
            </a:solidFill>
            <a:miter lim="800000"/>
            <a:headEnd/>
            <a:tailEnd/>
          </a:ln>
        </p:spPr>
      </p:pic>
      <p:grpSp>
        <p:nvGrpSpPr>
          <p:cNvPr id="2" name="--&gt; N"/>
          <p:cNvGrpSpPr>
            <a:grpSpLocks/>
          </p:cNvGrpSpPr>
          <p:nvPr/>
        </p:nvGrpSpPr>
        <p:grpSpPr bwMode="auto">
          <a:xfrm>
            <a:off x="4800600" y="2114550"/>
            <a:ext cx="914400" cy="457200"/>
            <a:chOff x="3552" y="1344"/>
            <a:chExt cx="576" cy="288"/>
          </a:xfrm>
        </p:grpSpPr>
        <p:sp>
          <p:nvSpPr>
            <p:cNvPr id="74773" name="Text Box 4"/>
            <p:cNvSpPr txBox="1">
              <a:spLocks noChangeArrowheads="1"/>
            </p:cNvSpPr>
            <p:nvPr/>
          </p:nvSpPr>
          <p:spPr bwMode="auto">
            <a:xfrm>
              <a:off x="3840" y="1344"/>
              <a:ext cx="288" cy="288"/>
            </a:xfrm>
            <a:prstGeom prst="rect">
              <a:avLst/>
            </a:prstGeom>
            <a:noFill/>
            <a:ln w="9525">
              <a:noFill/>
              <a:miter lim="800000"/>
              <a:headEnd/>
              <a:tailEnd/>
            </a:ln>
          </p:spPr>
          <p:txBody>
            <a:bodyPr>
              <a:spAutoFit/>
            </a:bodyPr>
            <a:lstStyle/>
            <a:p>
              <a:pPr>
                <a:spcBef>
                  <a:spcPct val="50000"/>
                </a:spcBef>
              </a:pPr>
              <a:r>
                <a:rPr lang="en-US" b="0"/>
                <a:t>N</a:t>
              </a:r>
            </a:p>
          </p:txBody>
        </p:sp>
        <p:sp>
          <p:nvSpPr>
            <p:cNvPr id="74774" name="Line 6"/>
            <p:cNvSpPr>
              <a:spLocks noChangeShapeType="1"/>
            </p:cNvSpPr>
            <p:nvPr/>
          </p:nvSpPr>
          <p:spPr bwMode="auto">
            <a:xfrm flipH="1">
              <a:off x="3552" y="1488"/>
              <a:ext cx="288" cy="0"/>
            </a:xfrm>
            <a:prstGeom prst="line">
              <a:avLst/>
            </a:prstGeom>
            <a:noFill/>
            <a:ln w="9525">
              <a:solidFill>
                <a:schemeClr val="tx1"/>
              </a:solidFill>
              <a:round/>
              <a:headEnd/>
              <a:tailEnd type="triangle" w="med" len="med"/>
            </a:ln>
          </p:spPr>
          <p:txBody>
            <a:bodyPr/>
            <a:lstStyle/>
            <a:p>
              <a:endParaRPr lang="en-US"/>
            </a:p>
          </p:txBody>
        </p:sp>
      </p:grpSp>
      <p:grpSp>
        <p:nvGrpSpPr>
          <p:cNvPr id="3" name="Ca --&gt;"/>
          <p:cNvGrpSpPr>
            <a:grpSpLocks/>
          </p:cNvGrpSpPr>
          <p:nvPr/>
        </p:nvGrpSpPr>
        <p:grpSpPr bwMode="auto">
          <a:xfrm>
            <a:off x="3476625" y="2181225"/>
            <a:ext cx="838200" cy="533400"/>
            <a:chOff x="2160" y="1344"/>
            <a:chExt cx="528" cy="336"/>
          </a:xfrm>
        </p:grpSpPr>
        <p:sp>
          <p:nvSpPr>
            <p:cNvPr id="74771" name="Text Box 8"/>
            <p:cNvSpPr txBox="1">
              <a:spLocks noChangeArrowheads="1"/>
            </p:cNvSpPr>
            <p:nvPr/>
          </p:nvSpPr>
          <p:spPr bwMode="auto">
            <a:xfrm>
              <a:off x="2160" y="1344"/>
              <a:ext cx="432" cy="288"/>
            </a:xfrm>
            <a:prstGeom prst="rect">
              <a:avLst/>
            </a:prstGeom>
            <a:noFill/>
            <a:ln w="9525">
              <a:noFill/>
              <a:miter lim="800000"/>
              <a:headEnd/>
              <a:tailEnd/>
            </a:ln>
          </p:spPr>
          <p:txBody>
            <a:bodyPr>
              <a:spAutoFit/>
            </a:bodyPr>
            <a:lstStyle/>
            <a:p>
              <a:pPr>
                <a:spcBef>
                  <a:spcPct val="50000"/>
                </a:spcBef>
              </a:pPr>
              <a:r>
                <a:rPr lang="en-US" b="0"/>
                <a:t>C</a:t>
              </a:r>
              <a:r>
                <a:rPr lang="en-US" b="0" baseline="-25000">
                  <a:sym typeface="Symbol" pitchFamily="18" charset="2"/>
                </a:rPr>
                <a:t></a:t>
              </a:r>
              <a:endParaRPr lang="en-US" b="0" baseline="-25000"/>
            </a:p>
          </p:txBody>
        </p:sp>
        <p:sp>
          <p:nvSpPr>
            <p:cNvPr id="74772" name="Line 10"/>
            <p:cNvSpPr>
              <a:spLocks noChangeShapeType="1"/>
            </p:cNvSpPr>
            <p:nvPr/>
          </p:nvSpPr>
          <p:spPr bwMode="auto">
            <a:xfrm>
              <a:off x="2496" y="1584"/>
              <a:ext cx="192" cy="96"/>
            </a:xfrm>
            <a:prstGeom prst="line">
              <a:avLst/>
            </a:prstGeom>
            <a:noFill/>
            <a:ln w="9525">
              <a:solidFill>
                <a:schemeClr val="tx1"/>
              </a:solidFill>
              <a:round/>
              <a:headEnd/>
              <a:tailEnd type="triangle" w="med" len="med"/>
            </a:ln>
          </p:spPr>
          <p:txBody>
            <a:bodyPr/>
            <a:lstStyle/>
            <a:p>
              <a:endParaRPr lang="en-US"/>
            </a:p>
          </p:txBody>
        </p:sp>
      </p:grpSp>
      <p:grpSp>
        <p:nvGrpSpPr>
          <p:cNvPr id="4" name="CO--&gt;"/>
          <p:cNvGrpSpPr>
            <a:grpSpLocks/>
          </p:cNvGrpSpPr>
          <p:nvPr/>
        </p:nvGrpSpPr>
        <p:grpSpPr bwMode="auto">
          <a:xfrm>
            <a:off x="3671888" y="3014663"/>
            <a:ext cx="914400" cy="457200"/>
            <a:chOff x="2304" y="1920"/>
            <a:chExt cx="576" cy="288"/>
          </a:xfrm>
        </p:grpSpPr>
        <p:sp>
          <p:nvSpPr>
            <p:cNvPr id="74769" name="Text Box 12"/>
            <p:cNvSpPr txBox="1">
              <a:spLocks noChangeArrowheads="1"/>
            </p:cNvSpPr>
            <p:nvPr/>
          </p:nvSpPr>
          <p:spPr bwMode="auto">
            <a:xfrm>
              <a:off x="2304" y="1920"/>
              <a:ext cx="384" cy="288"/>
            </a:xfrm>
            <a:prstGeom prst="rect">
              <a:avLst/>
            </a:prstGeom>
            <a:noFill/>
            <a:ln w="9525">
              <a:noFill/>
              <a:miter lim="800000"/>
              <a:headEnd/>
              <a:tailEnd/>
            </a:ln>
          </p:spPr>
          <p:txBody>
            <a:bodyPr>
              <a:spAutoFit/>
            </a:bodyPr>
            <a:lstStyle/>
            <a:p>
              <a:pPr>
                <a:spcBef>
                  <a:spcPct val="50000"/>
                </a:spcBef>
              </a:pPr>
              <a:r>
                <a:rPr lang="en-US" b="0"/>
                <a:t>CO</a:t>
              </a:r>
            </a:p>
          </p:txBody>
        </p:sp>
        <p:sp>
          <p:nvSpPr>
            <p:cNvPr id="74770" name="Line 13"/>
            <p:cNvSpPr>
              <a:spLocks noChangeShapeType="1"/>
            </p:cNvSpPr>
            <p:nvPr/>
          </p:nvSpPr>
          <p:spPr bwMode="auto">
            <a:xfrm>
              <a:off x="2640" y="2064"/>
              <a:ext cx="240" cy="0"/>
            </a:xfrm>
            <a:prstGeom prst="line">
              <a:avLst/>
            </a:prstGeom>
            <a:noFill/>
            <a:ln w="9525">
              <a:solidFill>
                <a:schemeClr val="tx1"/>
              </a:solidFill>
              <a:round/>
              <a:headEnd/>
              <a:tailEnd type="triangle" w="med" len="med"/>
            </a:ln>
          </p:spPr>
          <p:txBody>
            <a:bodyPr/>
            <a:lstStyle/>
            <a:p>
              <a:endParaRPr lang="en-US"/>
            </a:p>
          </p:txBody>
        </p:sp>
      </p:grpSp>
      <p:grpSp>
        <p:nvGrpSpPr>
          <p:cNvPr id="5" name="Low pink peptide bond"/>
          <p:cNvGrpSpPr>
            <a:grpSpLocks/>
          </p:cNvGrpSpPr>
          <p:nvPr/>
        </p:nvGrpSpPr>
        <p:grpSpPr bwMode="auto">
          <a:xfrm>
            <a:off x="4595813" y="3309938"/>
            <a:ext cx="609600" cy="685800"/>
            <a:chOff x="3552" y="2112"/>
            <a:chExt cx="384" cy="432"/>
          </a:xfrm>
        </p:grpSpPr>
        <p:sp>
          <p:nvSpPr>
            <p:cNvPr id="74766" name="Line 22"/>
            <p:cNvSpPr>
              <a:spLocks noChangeShapeType="1"/>
            </p:cNvSpPr>
            <p:nvPr/>
          </p:nvSpPr>
          <p:spPr bwMode="auto">
            <a:xfrm>
              <a:off x="3648" y="2112"/>
              <a:ext cx="288" cy="0"/>
            </a:xfrm>
            <a:prstGeom prst="line">
              <a:avLst/>
            </a:prstGeom>
            <a:noFill/>
            <a:ln w="50800">
              <a:solidFill>
                <a:srgbClr val="FF00FF"/>
              </a:solidFill>
              <a:round/>
              <a:headEnd/>
              <a:tailEnd/>
            </a:ln>
          </p:spPr>
          <p:txBody>
            <a:bodyPr/>
            <a:lstStyle/>
            <a:p>
              <a:endParaRPr lang="en-US"/>
            </a:p>
          </p:txBody>
        </p:sp>
        <p:sp>
          <p:nvSpPr>
            <p:cNvPr id="74767" name="Line 23"/>
            <p:cNvSpPr>
              <a:spLocks noChangeShapeType="1"/>
            </p:cNvSpPr>
            <p:nvPr/>
          </p:nvSpPr>
          <p:spPr bwMode="auto">
            <a:xfrm flipV="1">
              <a:off x="3552" y="2112"/>
              <a:ext cx="96" cy="192"/>
            </a:xfrm>
            <a:prstGeom prst="line">
              <a:avLst/>
            </a:prstGeom>
            <a:noFill/>
            <a:ln w="50800">
              <a:solidFill>
                <a:srgbClr val="FF00FF"/>
              </a:solidFill>
              <a:round/>
              <a:headEnd/>
              <a:tailEnd/>
            </a:ln>
          </p:spPr>
          <p:txBody>
            <a:bodyPr/>
            <a:lstStyle/>
            <a:p>
              <a:endParaRPr lang="en-US"/>
            </a:p>
          </p:txBody>
        </p:sp>
        <p:sp>
          <p:nvSpPr>
            <p:cNvPr id="74768" name="Line 24"/>
            <p:cNvSpPr>
              <a:spLocks noChangeShapeType="1"/>
            </p:cNvSpPr>
            <p:nvPr/>
          </p:nvSpPr>
          <p:spPr bwMode="auto">
            <a:xfrm>
              <a:off x="3552" y="2304"/>
              <a:ext cx="192" cy="240"/>
            </a:xfrm>
            <a:prstGeom prst="line">
              <a:avLst/>
            </a:prstGeom>
            <a:noFill/>
            <a:ln w="50800">
              <a:solidFill>
                <a:srgbClr val="FF00FF"/>
              </a:solidFill>
              <a:round/>
              <a:headEnd/>
              <a:tailEnd/>
            </a:ln>
          </p:spPr>
          <p:txBody>
            <a:bodyPr/>
            <a:lstStyle/>
            <a:p>
              <a:endParaRPr lang="en-US"/>
            </a:p>
          </p:txBody>
        </p:sp>
      </p:grpSp>
      <p:grpSp>
        <p:nvGrpSpPr>
          <p:cNvPr id="6" name="High pink peptide bond"/>
          <p:cNvGrpSpPr>
            <a:grpSpLocks/>
          </p:cNvGrpSpPr>
          <p:nvPr/>
        </p:nvGrpSpPr>
        <p:grpSpPr bwMode="auto">
          <a:xfrm>
            <a:off x="3948113" y="1952625"/>
            <a:ext cx="609600" cy="762000"/>
            <a:chOff x="1824" y="1248"/>
            <a:chExt cx="384" cy="480"/>
          </a:xfrm>
        </p:grpSpPr>
        <p:sp>
          <p:nvSpPr>
            <p:cNvPr id="74763" name="Line 26"/>
            <p:cNvSpPr>
              <a:spLocks noChangeShapeType="1"/>
            </p:cNvSpPr>
            <p:nvPr/>
          </p:nvSpPr>
          <p:spPr bwMode="auto">
            <a:xfrm>
              <a:off x="1824" y="1248"/>
              <a:ext cx="288" cy="48"/>
            </a:xfrm>
            <a:prstGeom prst="line">
              <a:avLst/>
            </a:prstGeom>
            <a:noFill/>
            <a:ln w="50800">
              <a:solidFill>
                <a:srgbClr val="FF00FF"/>
              </a:solidFill>
              <a:round/>
              <a:headEnd/>
              <a:tailEnd/>
            </a:ln>
          </p:spPr>
          <p:txBody>
            <a:bodyPr/>
            <a:lstStyle/>
            <a:p>
              <a:endParaRPr lang="en-US"/>
            </a:p>
          </p:txBody>
        </p:sp>
        <p:sp>
          <p:nvSpPr>
            <p:cNvPr id="74764" name="Line 27"/>
            <p:cNvSpPr>
              <a:spLocks noChangeShapeType="1"/>
            </p:cNvSpPr>
            <p:nvPr/>
          </p:nvSpPr>
          <p:spPr bwMode="auto">
            <a:xfrm flipH="1" flipV="1">
              <a:off x="2112" y="1296"/>
              <a:ext cx="96" cy="192"/>
            </a:xfrm>
            <a:prstGeom prst="line">
              <a:avLst/>
            </a:prstGeom>
            <a:noFill/>
            <a:ln w="50800">
              <a:solidFill>
                <a:srgbClr val="FF00FF"/>
              </a:solidFill>
              <a:round/>
              <a:headEnd/>
              <a:tailEnd/>
            </a:ln>
          </p:spPr>
          <p:txBody>
            <a:bodyPr/>
            <a:lstStyle/>
            <a:p>
              <a:endParaRPr lang="en-US"/>
            </a:p>
          </p:txBody>
        </p:sp>
        <p:sp>
          <p:nvSpPr>
            <p:cNvPr id="74765" name="Line 28"/>
            <p:cNvSpPr>
              <a:spLocks noChangeShapeType="1"/>
            </p:cNvSpPr>
            <p:nvPr/>
          </p:nvSpPr>
          <p:spPr bwMode="auto">
            <a:xfrm flipH="1">
              <a:off x="2064" y="1488"/>
              <a:ext cx="144" cy="240"/>
            </a:xfrm>
            <a:prstGeom prst="line">
              <a:avLst/>
            </a:prstGeom>
            <a:noFill/>
            <a:ln w="50800">
              <a:solidFill>
                <a:srgbClr val="FF00FF"/>
              </a:solidFill>
              <a:round/>
              <a:headEnd/>
              <a:tailEnd/>
            </a:ln>
          </p:spPr>
          <p:txBody>
            <a:bodyPr/>
            <a:lstStyle/>
            <a:p>
              <a:endParaRPr lang="en-US"/>
            </a:p>
          </p:txBody>
        </p:sp>
      </p:grpSp>
      <p:sp>
        <p:nvSpPr>
          <p:cNvPr id="92190" name="[R] group"/>
          <p:cNvSpPr txBox="1">
            <a:spLocks noChangeArrowheads="1"/>
          </p:cNvSpPr>
          <p:nvPr/>
        </p:nvSpPr>
        <p:spPr bwMode="auto">
          <a:xfrm>
            <a:off x="3733800" y="2652713"/>
            <a:ext cx="457200" cy="336550"/>
          </a:xfrm>
          <a:prstGeom prst="rect">
            <a:avLst/>
          </a:prstGeom>
          <a:noFill/>
          <a:ln w="9525">
            <a:noFill/>
            <a:miter lim="800000"/>
            <a:headEnd/>
            <a:tailEnd/>
          </a:ln>
        </p:spPr>
        <p:txBody>
          <a:bodyPr>
            <a:spAutoFit/>
          </a:bodyPr>
          <a:lstStyle/>
          <a:p>
            <a:pPr algn="r">
              <a:spcBef>
                <a:spcPct val="50000"/>
              </a:spcBef>
            </a:pPr>
            <a:r>
              <a:rPr lang="en-US" sz="1600" b="0"/>
              <a:t>[R]</a:t>
            </a:r>
          </a:p>
        </p:txBody>
      </p:sp>
      <p:sp>
        <p:nvSpPr>
          <p:cNvPr id="74761" name="Transit"/>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92192" name="slide_70.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4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452" fill="hold"/>
                                        <p:tgtEl>
                                          <p:spTgt spid="92192"/>
                                        </p:tgtEl>
                                      </p:cBhvr>
                                    </p:cmd>
                                  </p:childTnLst>
                                </p:cTn>
                              </p:par>
                              <p:par>
                                <p:cTn id="7" presetID="2" presetClass="entr" presetSubtype="2" fill="hold" nodeType="withEffect">
                                  <p:stCondLst>
                                    <p:cond delay="2700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1+#ppt_w/2"/>
                                          </p:val>
                                        </p:tav>
                                        <p:tav tm="100000">
                                          <p:val>
                                            <p:strVal val="#ppt_x"/>
                                          </p:val>
                                        </p:tav>
                                      </p:tavLst>
                                    </p:anim>
                                    <p:anim calcmode="lin" valueType="num">
                                      <p:cBhvr additive="base">
                                        <p:cTn id="10" dur="500" fill="hold"/>
                                        <p:tgtEl>
                                          <p:spTgt spid="2"/>
                                        </p:tgtEl>
                                        <p:attrNameLst>
                                          <p:attrName>ppt_y</p:attrName>
                                        </p:attrNameLst>
                                      </p:cBhvr>
                                      <p:tavLst>
                                        <p:tav tm="0">
                                          <p:val>
                                            <p:strVal val="#ppt_y"/>
                                          </p:val>
                                        </p:tav>
                                        <p:tav tm="100000">
                                          <p:val>
                                            <p:strVal val="#ppt_y"/>
                                          </p:val>
                                        </p:tav>
                                      </p:tavLst>
                                    </p:anim>
                                  </p:childTnLst>
                                </p:cTn>
                              </p:par>
                              <p:par>
                                <p:cTn id="11" presetID="2" presetClass="entr" presetSubtype="8" fill="hold" nodeType="withEffect">
                                  <p:stCondLst>
                                    <p:cond delay="300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32000"/>
                                  </p:stCondLst>
                                  <p:childTnLst>
                                    <p:set>
                                      <p:cBhvr>
                                        <p:cTn id="16" dur="1" fill="hold">
                                          <p:stCondLst>
                                            <p:cond delay="0"/>
                                          </p:stCondLst>
                                        </p:cTn>
                                        <p:tgtEl>
                                          <p:spTgt spid="92190"/>
                                        </p:tgtEl>
                                        <p:attrNameLst>
                                          <p:attrName>style.visibility</p:attrName>
                                        </p:attrNameLst>
                                      </p:cBhvr>
                                      <p:to>
                                        <p:strVal val="visible"/>
                                      </p:to>
                                    </p:set>
                                    <p:anim calcmode="lin" valueType="num">
                                      <p:cBhvr additive="base">
                                        <p:cTn id="17" dur="500" fill="hold"/>
                                        <p:tgtEl>
                                          <p:spTgt spid="92190"/>
                                        </p:tgtEl>
                                        <p:attrNameLst>
                                          <p:attrName>ppt_x</p:attrName>
                                        </p:attrNameLst>
                                      </p:cBhvr>
                                      <p:tavLst>
                                        <p:tav tm="0">
                                          <p:val>
                                            <p:strVal val="0-#ppt_w/2"/>
                                          </p:val>
                                        </p:tav>
                                        <p:tav tm="100000">
                                          <p:val>
                                            <p:strVal val="#ppt_x"/>
                                          </p:val>
                                        </p:tav>
                                      </p:tavLst>
                                    </p:anim>
                                    <p:anim calcmode="lin" valueType="num">
                                      <p:cBhvr additive="base">
                                        <p:cTn id="18" dur="500" fill="hold"/>
                                        <p:tgtEl>
                                          <p:spTgt spid="92190"/>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3600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0-#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3800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1+#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3800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0-#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6585">
                <p:cTn id="31" fill="hold" display="0">
                  <p:stCondLst>
                    <p:cond delay="indefinite"/>
                  </p:stCondLst>
                  <p:endCondLst>
                    <p:cond evt="onPrev" delay="0">
                      <p:tgtEl>
                        <p:sldTgt/>
                      </p:tgtEl>
                    </p:cond>
                    <p:cond evt="onStopAudio" delay="0">
                      <p:tgtEl>
                        <p:sldTgt/>
                      </p:tgtEl>
                    </p:cond>
                  </p:endCondLst>
                </p:cTn>
                <p:tgtEl>
                  <p:spTgt spid="92192"/>
                </p:tgtEl>
              </p:cMediaNode>
            </p:audio>
          </p:childTnLst>
        </p:cTn>
      </p:par>
    </p:tnLst>
    <p:bldLst>
      <p:bldP spid="92190" grpId="0"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Main picture" descr="C:\Program Files\Amira-3.1.1\data\nucleosome files\AAA FINAL STRUCTURE\Animations\Picture Files\protein folding\beta-length180-labeled.tif"/>
          <p:cNvPicPr>
            <a:picLocks noChangeAspect="1" noChangeArrowheads="1"/>
          </p:cNvPicPr>
          <p:nvPr/>
        </p:nvPicPr>
        <p:blipFill>
          <a:blip r:embed="rId7" cstate="print"/>
          <a:srcRect/>
          <a:stretch>
            <a:fillRect/>
          </a:stretch>
        </p:blipFill>
        <p:spPr bwMode="auto">
          <a:xfrm>
            <a:off x="1981200" y="685800"/>
            <a:ext cx="5192713" cy="5497513"/>
          </a:xfrm>
          <a:prstGeom prst="rect">
            <a:avLst/>
          </a:prstGeom>
          <a:noFill/>
          <a:ln w="9525">
            <a:solidFill>
              <a:schemeClr val="tx1"/>
            </a:solidFill>
            <a:miter lim="800000"/>
            <a:headEnd/>
            <a:tailEnd/>
          </a:ln>
        </p:spPr>
      </p:pic>
      <p:grpSp>
        <p:nvGrpSpPr>
          <p:cNvPr id="2" name="R's, right"/>
          <p:cNvGrpSpPr>
            <a:grpSpLocks/>
          </p:cNvGrpSpPr>
          <p:nvPr/>
        </p:nvGrpSpPr>
        <p:grpSpPr bwMode="auto">
          <a:xfrm>
            <a:off x="5105400" y="1155700"/>
            <a:ext cx="457200" cy="3155950"/>
            <a:chOff x="3168" y="719"/>
            <a:chExt cx="288" cy="1988"/>
          </a:xfrm>
        </p:grpSpPr>
        <p:sp>
          <p:nvSpPr>
            <p:cNvPr id="75785" name="Text Box 3"/>
            <p:cNvSpPr txBox="1">
              <a:spLocks noChangeArrowheads="1"/>
            </p:cNvSpPr>
            <p:nvPr/>
          </p:nvSpPr>
          <p:spPr bwMode="auto">
            <a:xfrm>
              <a:off x="3168" y="719"/>
              <a:ext cx="288" cy="250"/>
            </a:xfrm>
            <a:prstGeom prst="rect">
              <a:avLst/>
            </a:prstGeom>
            <a:noFill/>
            <a:ln w="9525">
              <a:noFill/>
              <a:miter lim="800000"/>
              <a:headEnd/>
              <a:tailEnd/>
            </a:ln>
          </p:spPr>
          <p:txBody>
            <a:bodyPr>
              <a:spAutoFit/>
            </a:bodyPr>
            <a:lstStyle/>
            <a:p>
              <a:pPr algn="ctr">
                <a:spcBef>
                  <a:spcPct val="50000"/>
                </a:spcBef>
              </a:pPr>
              <a:r>
                <a:rPr lang="en-US" sz="2000" b="0">
                  <a:solidFill>
                    <a:srgbClr val="FF00FF"/>
                  </a:solidFill>
                </a:rPr>
                <a:t>R</a:t>
              </a:r>
            </a:p>
          </p:txBody>
        </p:sp>
        <p:sp>
          <p:nvSpPr>
            <p:cNvPr id="75786" name="Text Box 4"/>
            <p:cNvSpPr txBox="1">
              <a:spLocks noChangeArrowheads="1"/>
            </p:cNvSpPr>
            <p:nvPr/>
          </p:nvSpPr>
          <p:spPr bwMode="auto">
            <a:xfrm>
              <a:off x="3168" y="2457"/>
              <a:ext cx="288" cy="250"/>
            </a:xfrm>
            <a:prstGeom prst="rect">
              <a:avLst/>
            </a:prstGeom>
            <a:noFill/>
            <a:ln w="9525">
              <a:noFill/>
              <a:miter lim="800000"/>
              <a:headEnd/>
              <a:tailEnd/>
            </a:ln>
          </p:spPr>
          <p:txBody>
            <a:bodyPr>
              <a:spAutoFit/>
            </a:bodyPr>
            <a:lstStyle/>
            <a:p>
              <a:pPr algn="ctr">
                <a:spcBef>
                  <a:spcPct val="50000"/>
                </a:spcBef>
              </a:pPr>
              <a:r>
                <a:rPr lang="en-US" sz="2000" b="0">
                  <a:solidFill>
                    <a:srgbClr val="FF00FF"/>
                  </a:solidFill>
                </a:rPr>
                <a:t>R</a:t>
              </a:r>
            </a:p>
          </p:txBody>
        </p:sp>
      </p:grpSp>
      <p:grpSp>
        <p:nvGrpSpPr>
          <p:cNvPr id="3" name="R's, left"/>
          <p:cNvGrpSpPr>
            <a:grpSpLocks/>
          </p:cNvGrpSpPr>
          <p:nvPr/>
        </p:nvGrpSpPr>
        <p:grpSpPr bwMode="auto">
          <a:xfrm>
            <a:off x="3705225" y="2633663"/>
            <a:ext cx="471488" cy="2744787"/>
            <a:chOff x="2352" y="1670"/>
            <a:chExt cx="297" cy="1729"/>
          </a:xfrm>
        </p:grpSpPr>
        <p:sp>
          <p:nvSpPr>
            <p:cNvPr id="75783" name="Text Box 5"/>
            <p:cNvSpPr txBox="1">
              <a:spLocks noChangeArrowheads="1"/>
            </p:cNvSpPr>
            <p:nvPr/>
          </p:nvSpPr>
          <p:spPr bwMode="auto">
            <a:xfrm>
              <a:off x="2352" y="1670"/>
              <a:ext cx="288" cy="250"/>
            </a:xfrm>
            <a:prstGeom prst="rect">
              <a:avLst/>
            </a:prstGeom>
            <a:noFill/>
            <a:ln w="9525">
              <a:noFill/>
              <a:miter lim="800000"/>
              <a:headEnd/>
              <a:tailEnd/>
            </a:ln>
          </p:spPr>
          <p:txBody>
            <a:bodyPr>
              <a:spAutoFit/>
            </a:bodyPr>
            <a:lstStyle/>
            <a:p>
              <a:pPr algn="ctr">
                <a:spcBef>
                  <a:spcPct val="50000"/>
                </a:spcBef>
              </a:pPr>
              <a:r>
                <a:rPr lang="en-US" sz="2000" b="0">
                  <a:solidFill>
                    <a:srgbClr val="FF00FF"/>
                  </a:solidFill>
                </a:rPr>
                <a:t>R</a:t>
              </a:r>
            </a:p>
          </p:txBody>
        </p:sp>
        <p:sp>
          <p:nvSpPr>
            <p:cNvPr id="75784" name="Text Box 6"/>
            <p:cNvSpPr txBox="1">
              <a:spLocks noChangeArrowheads="1"/>
            </p:cNvSpPr>
            <p:nvPr/>
          </p:nvSpPr>
          <p:spPr bwMode="auto">
            <a:xfrm>
              <a:off x="2361" y="3149"/>
              <a:ext cx="288" cy="250"/>
            </a:xfrm>
            <a:prstGeom prst="rect">
              <a:avLst/>
            </a:prstGeom>
            <a:noFill/>
            <a:ln w="9525">
              <a:noFill/>
              <a:miter lim="800000"/>
              <a:headEnd/>
              <a:tailEnd/>
            </a:ln>
          </p:spPr>
          <p:txBody>
            <a:bodyPr>
              <a:spAutoFit/>
            </a:bodyPr>
            <a:lstStyle/>
            <a:p>
              <a:pPr algn="ctr">
                <a:spcBef>
                  <a:spcPct val="50000"/>
                </a:spcBef>
              </a:pPr>
              <a:r>
                <a:rPr lang="en-US" sz="2000" b="0">
                  <a:solidFill>
                    <a:srgbClr val="FF00FF"/>
                  </a:solidFill>
                </a:rPr>
                <a:t>R</a:t>
              </a:r>
            </a:p>
          </p:txBody>
        </p:sp>
      </p:grpSp>
      <p:sp>
        <p:nvSpPr>
          <p:cNvPr id="75781" name="Transit"/>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94218" name="slide_71.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2057400" y="57912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9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4218"/>
                                        </p:tgtEl>
                                      </p:cBhvr>
                                    </p:cmd>
                                  </p:childTnLst>
                                </p:cTn>
                              </p:par>
                              <p:par>
                                <p:cTn id="7" presetID="2" presetClass="entr" presetSubtype="2" fill="hold" nodeType="withEffect">
                                  <p:stCondLst>
                                    <p:cond delay="5600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1+#ppt_w/2"/>
                                          </p:val>
                                        </p:tav>
                                        <p:tav tm="100000">
                                          <p:val>
                                            <p:strVal val="#ppt_x"/>
                                          </p:val>
                                        </p:tav>
                                      </p:tavLst>
                                    </p:anim>
                                    <p:anim calcmode="lin" valueType="num">
                                      <p:cBhvr additive="base">
                                        <p:cTn id="10" dur="500" fill="hold"/>
                                        <p:tgtEl>
                                          <p:spTgt spid="2"/>
                                        </p:tgtEl>
                                        <p:attrNameLst>
                                          <p:attrName>ppt_y</p:attrName>
                                        </p:attrNameLst>
                                      </p:cBhvr>
                                      <p:tavLst>
                                        <p:tav tm="0">
                                          <p:val>
                                            <p:strVal val="#ppt_y"/>
                                          </p:val>
                                        </p:tav>
                                        <p:tav tm="100000">
                                          <p:val>
                                            <p:strVal val="#ppt_y"/>
                                          </p:val>
                                        </p:tav>
                                      </p:tavLst>
                                    </p:anim>
                                  </p:childTnLst>
                                </p:cTn>
                              </p:par>
                              <p:par>
                                <p:cTn id="11" presetID="2" presetClass="entr" presetSubtype="8" fill="hold" nodeType="withEffect">
                                  <p:stCondLst>
                                    <p:cond delay="560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7805">
                <p:cTn id="15" fill="hold" display="0">
                  <p:stCondLst>
                    <p:cond delay="indefinite"/>
                  </p:stCondLst>
                  <p:endCondLst>
                    <p:cond evt="onPrev" delay="0">
                      <p:tgtEl>
                        <p:sldTgt/>
                      </p:tgtEl>
                    </p:cond>
                    <p:cond evt="onStopAudio" delay="0">
                      <p:tgtEl>
                        <p:sldTgt/>
                      </p:tgtEl>
                    </p:cond>
                  </p:endCondLst>
                </p:cTn>
                <p:tgtEl>
                  <p:spTgt spid="94218"/>
                </p:tgtEl>
              </p:cMediaNode>
            </p:audio>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 Box 3"/>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pic>
        <p:nvPicPr>
          <p:cNvPr id="96260" name="slide_72.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10" cstate="print"/>
          <a:srcRect/>
          <a:stretch>
            <a:fillRect/>
          </a:stretch>
        </p:blipFill>
        <p:spPr bwMode="auto">
          <a:xfrm>
            <a:off x="76200" y="6477000"/>
            <a:ext cx="304800" cy="304800"/>
          </a:xfrm>
          <a:prstGeom prst="rect">
            <a:avLst/>
          </a:prstGeom>
          <a:noFill/>
          <a:ln w="9525">
            <a:noFill/>
            <a:miter lim="800000"/>
            <a:headEnd/>
            <a:tailEnd/>
          </a:ln>
        </p:spPr>
      </p:pic>
      <p:pic>
        <p:nvPicPr>
          <p:cNvPr id="5" name="beta-length180.avi">
            <a:hlinkClick r:id="" action="ppaction://media"/>
          </p:cNvPr>
          <p:cNvPicPr>
            <a:picLocks noChangeAspect="1"/>
          </p:cNvPicPr>
          <p:nvPr>
            <a:videoFile r:link="rId6"/>
            <p:extLst>
              <p:ext uri="{DAA4B4D4-6D71-4841-9C94-3DE7FCFB9230}">
                <p14:media xmlns:p14="http://schemas.microsoft.com/office/powerpoint/2010/main" r:link="rId5"/>
              </p:ext>
            </p:extLst>
          </p:nvPr>
        </p:nvPicPr>
        <p:blipFill>
          <a:blip r:embed="rId11" cstate="print"/>
          <a:srcRect/>
          <a:stretch>
            <a:fillRect/>
          </a:stretch>
        </p:blipFill>
        <p:spPr bwMode="auto">
          <a:xfrm>
            <a:off x="1993075" y="714500"/>
            <a:ext cx="5180013" cy="54864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6260"/>
                                        </p:tgtEl>
                                      </p:cBhvr>
                                    </p:cmd>
                                  </p:childTnLst>
                                </p:cTn>
                              </p:par>
                              <p:par>
                                <p:cTn id="7" presetID="1" presetClass="mediacall" presetSubtype="0" fill="hold" nodeType="withEffect">
                                  <p:stCondLst>
                                    <p:cond delay="0"/>
                                  </p:stCondLst>
                                  <p:childTnLst>
                                    <p:cmd type="call" cmd="playFrom(0.0)">
                                      <p:cBhvr>
                                        <p:cTn id="8" dur="66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1463">
                <p:cTn id="9" fill="hold" display="0">
                  <p:stCondLst>
                    <p:cond delay="indefinite"/>
                  </p:stCondLst>
                  <p:endCondLst>
                    <p:cond evt="onPrev" delay="0">
                      <p:tgtEl>
                        <p:sldTgt/>
                      </p:tgtEl>
                    </p:cond>
                    <p:cond evt="onStopAudio" delay="0">
                      <p:tgtEl>
                        <p:sldTgt/>
                      </p:tgtEl>
                    </p:cond>
                  </p:endCondLst>
                </p:cTn>
                <p:tgtEl>
                  <p:spTgt spid="96260"/>
                </p:tgtEl>
              </p:cMediaNode>
            </p:audio>
            <p:video>
              <p:cMediaNode>
                <p:cTn id="10" repeatCount="3000" fill="hold" display="0">
                  <p:stCondLst>
                    <p:cond delay="indefinite"/>
                  </p:stCondLst>
                  <p:endCondLst>
                    <p:cond evt="onPrev" delay="0">
                      <p:tgtEl>
                        <p:sldTgt/>
                      </p:tgtEl>
                    </p:cond>
                  </p:endCondLst>
                </p:cTn>
                <p:tgtEl>
                  <p:spTgt spid="5"/>
                </p:tgtEl>
              </p:cMediaNode>
            </p:video>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White baffle"/>
          <p:cNvSpPr/>
          <p:nvPr/>
        </p:nvSpPr>
        <p:spPr bwMode="auto">
          <a:xfrm>
            <a:off x="1981200" y="685800"/>
            <a:ext cx="5181600" cy="5486400"/>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latin typeface="Times New Roman" pitchFamily="18" charset="0"/>
              <a:cs typeface="Times New Roman" pitchFamily="18" charset="0"/>
            </a:endParaRPr>
          </a:p>
        </p:txBody>
      </p:sp>
      <p:pic>
        <p:nvPicPr>
          <p:cNvPr id="98312" name="slide_73.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
        <p:nvSpPr>
          <p:cNvPr id="8" name="Arrow, bottom"/>
          <p:cNvSpPr>
            <a:spLocks noChangeShapeType="1"/>
          </p:cNvSpPr>
          <p:nvPr/>
        </p:nvSpPr>
        <p:spPr bwMode="auto">
          <a:xfrm flipH="1">
            <a:off x="5410200" y="5715000"/>
            <a:ext cx="1447800" cy="0"/>
          </a:xfrm>
          <a:prstGeom prst="line">
            <a:avLst/>
          </a:prstGeom>
          <a:noFill/>
          <a:ln w="38100">
            <a:solidFill>
              <a:schemeClr val="tx1"/>
            </a:solidFill>
            <a:round/>
            <a:headEnd/>
            <a:tailEnd type="triangle" w="med" len="med"/>
          </a:ln>
        </p:spPr>
        <p:txBody>
          <a:bodyPr/>
          <a:lstStyle/>
          <a:p>
            <a:endParaRPr lang="en-US"/>
          </a:p>
        </p:txBody>
      </p:sp>
      <p:pic>
        <p:nvPicPr>
          <p:cNvPr id="5" name="beta-length-change.wmv">
            <a:hlinkClick r:id="" action="ppaction://media"/>
          </p:cNvPr>
          <p:cNvPicPr>
            <a:picLocks noChangeAspect="1"/>
          </p:cNvPicPr>
          <p:nvPr>
            <a:videoFile r:link="rId6"/>
            <p:extLst>
              <p:ext uri="{DAA4B4D4-6D71-4841-9C94-3DE7FCFB9230}">
                <p14:media xmlns:p14="http://schemas.microsoft.com/office/powerpoint/2010/main" r:link="rId5"/>
              </p:ext>
            </p:extLst>
          </p:nvPr>
        </p:nvPicPr>
        <p:blipFill>
          <a:blip r:embed="rId10" cstate="print"/>
          <a:stretch>
            <a:fillRect/>
          </a:stretch>
        </p:blipFill>
        <p:spPr>
          <a:xfrm>
            <a:off x="3790950" y="685800"/>
            <a:ext cx="1562100" cy="5486400"/>
          </a:xfrm>
          <a:prstGeom prst="rect">
            <a:avLst/>
          </a:prstGeom>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2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8312"/>
                                        </p:tgtEl>
                                      </p:cBhvr>
                                    </p:cmd>
                                  </p:childTnLst>
                                </p:cTn>
                              </p:par>
                              <p:par>
                                <p:cTn id="7" presetID="2" presetClass="entr" presetSubtype="2" fill="hold" grpId="0" nodeType="withEffect">
                                  <p:stCondLst>
                                    <p:cond delay="19000"/>
                                  </p:stCondLst>
                                  <p:childTnLst>
                                    <p:set>
                                      <p:cBhvr>
                                        <p:cTn id="8" dur="1" fill="hold">
                                          <p:stCondLst>
                                            <p:cond delay="0"/>
                                          </p:stCondLst>
                                        </p:cTn>
                                        <p:tgtEl>
                                          <p:spTgt spid="8"/>
                                        </p:tgtEl>
                                        <p:attrNameLst>
                                          <p:attrName>style.visibility</p:attrName>
                                        </p:attrNameLst>
                                      </p:cBhvr>
                                      <p:to>
                                        <p:strVal val="visible"/>
                                      </p:to>
                                    </p:set>
                                    <p:anim calcmode="lin" valueType="num">
                                      <p:cBhvr additive="base">
                                        <p:cTn id="9" dur="500" fill="hold"/>
                                        <p:tgtEl>
                                          <p:spTgt spid="8"/>
                                        </p:tgtEl>
                                        <p:attrNameLst>
                                          <p:attrName>ppt_x</p:attrName>
                                        </p:attrNameLst>
                                      </p:cBhvr>
                                      <p:tavLst>
                                        <p:tav tm="0">
                                          <p:val>
                                            <p:strVal val="1+#ppt_w/2"/>
                                          </p:val>
                                        </p:tav>
                                        <p:tav tm="100000">
                                          <p:val>
                                            <p:strVal val="#ppt_x"/>
                                          </p:val>
                                        </p:tav>
                                      </p:tavLst>
                                    </p:anim>
                                    <p:anim calcmode="lin" valueType="num">
                                      <p:cBhvr additive="base">
                                        <p:cTn id="10" dur="500" fill="hold"/>
                                        <p:tgtEl>
                                          <p:spTgt spid="8"/>
                                        </p:tgtEl>
                                        <p:attrNameLst>
                                          <p:attrName>ppt_y</p:attrName>
                                        </p:attrNameLst>
                                      </p:cBhvr>
                                      <p:tavLst>
                                        <p:tav tm="0">
                                          <p:val>
                                            <p:strVal val="#ppt_y"/>
                                          </p:val>
                                        </p:tav>
                                        <p:tav tm="100000">
                                          <p:val>
                                            <p:strVal val="#ppt_y"/>
                                          </p:val>
                                        </p:tav>
                                      </p:tavLst>
                                    </p:anim>
                                  </p:childTnLst>
                                </p:cTn>
                              </p:par>
                              <p:par>
                                <p:cTn id="11" presetID="1" presetClass="mediacall" presetSubtype="0" fill="hold" nodeType="withEffect">
                                  <p:stCondLst>
                                    <p:cond delay="23000"/>
                                  </p:stCondLst>
                                  <p:childTnLst>
                                    <p:cmd type="call" cmd="playFrom(0.0)">
                                      <p:cBhvr>
                                        <p:cTn id="12" dur="17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9024">
                <p:cTn id="13" fill="hold" display="0">
                  <p:stCondLst>
                    <p:cond delay="indefinite"/>
                  </p:stCondLst>
                  <p:endCondLst>
                    <p:cond evt="onPrev" delay="0">
                      <p:tgtEl>
                        <p:sldTgt/>
                      </p:tgtEl>
                    </p:cond>
                    <p:cond evt="onStopAudio" delay="0">
                      <p:tgtEl>
                        <p:sldTgt/>
                      </p:tgtEl>
                    </p:cond>
                  </p:endCondLst>
                </p:cTn>
                <p:tgtEl>
                  <p:spTgt spid="98312"/>
                </p:tgtEl>
              </p:cMediaNode>
            </p:audio>
            <p:video>
              <p:cMediaNode>
                <p:cTn id="14" fill="hold" display="0">
                  <p:stCondLst>
                    <p:cond delay="indefinite"/>
                  </p:stCondLst>
                  <p:endCondLst>
                    <p:cond evt="onNext" delay="0">
                      <p:tgtEl>
                        <p:sldTgt/>
                      </p:tgtEl>
                    </p:cond>
                    <p:cond evt="onPrev" delay="0">
                      <p:tgtEl>
                        <p:sldTgt/>
                      </p:tgtEl>
                    </p:cond>
                  </p:endCondLst>
                </p:cTn>
                <p:tgtEl>
                  <p:spTgt spid="5"/>
                </p:tgtEl>
              </p:cMediaNode>
            </p:video>
            <p:seq concurrent="1" nextAc="seek">
              <p:cTn id="15" restart="whenNotActive" fill="hold" evtFilter="cancelBubble" nodeType="interactiveSeq">
                <p:stCondLst>
                  <p:cond evt="onClick" delay="0">
                    <p:tgtEl>
                      <p:spTgt spid="5"/>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5"/>
                                        </p:tgtEl>
                                      </p:cBhvr>
                                    </p:cmd>
                                  </p:childTnLst>
                                </p:cTn>
                              </p:par>
                            </p:childTnLst>
                          </p:cTn>
                        </p:par>
                      </p:childTnLst>
                    </p:cTn>
                  </p:par>
                </p:childTnLst>
              </p:cTn>
              <p:nextCondLst>
                <p:cond evt="onClick" delay="0">
                  <p:tgtEl>
                    <p:spTgt spid="5"/>
                  </p:tgtEl>
                </p:cond>
              </p:nextCondLst>
            </p:seq>
          </p:childTnLst>
        </p:cTn>
      </p:par>
    </p:tnLst>
    <p:bldLst>
      <p:bldP spid="8"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beta-length130_5.avi">
            <a:hlinkClick r:id="" action="ppaction://media"/>
          </p:cNvPr>
          <p:cNvPicPr>
            <a:picLocks noChangeAspect="1" noChangeArrowheads="1"/>
          </p:cNvPicPr>
          <p:nvPr>
            <a:vide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1981200" y="685800"/>
            <a:ext cx="5192713" cy="5497513"/>
          </a:xfrm>
          <a:prstGeom prst="rect">
            <a:avLst/>
          </a:prstGeom>
          <a:noFill/>
          <a:ln w="9525">
            <a:solidFill>
              <a:schemeClr val="tx1"/>
            </a:solidFill>
            <a:miter lim="800000"/>
            <a:headEnd/>
            <a:tailEnd/>
          </a:ln>
        </p:spPr>
      </p:pic>
      <p:sp>
        <p:nvSpPr>
          <p:cNvPr id="78851" name="Text Box 3"/>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pic>
        <p:nvPicPr>
          <p:cNvPr id="100356" name="slide_74.wav">
            <a:hlinkClick r:id="" action="ppaction://media"/>
          </p:cNvPr>
          <p:cNvPicPr>
            <a:picLocks noChangeAspect="1" noChangeArrowheads="1"/>
          </p:cNvPicPr>
          <p:nvPr>
            <a:audioFile r:link="rId6"/>
            <p:extLst>
              <p:ext uri="{DAA4B4D4-6D71-4841-9C94-3DE7FCFB9230}">
                <p14:media xmlns:p14="http://schemas.microsoft.com/office/powerpoint/2010/main" r:link="rId5"/>
              </p:ext>
            </p:extLst>
          </p:nvPr>
        </p:nvPicPr>
        <p:blipFill>
          <a:blip r:embed="rId11"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349" fill="hold"/>
                                        <p:tgtEl>
                                          <p:spTgt spid="100356"/>
                                        </p:tgtEl>
                                      </p:cBhvr>
                                    </p:cmd>
                                  </p:childTnLst>
                                </p:cTn>
                              </p:par>
                              <p:par>
                                <p:cTn id="7" presetID="1" presetClass="mediacall" presetSubtype="0" fill="hold" nodeType="withEffect">
                                  <p:stCondLst>
                                    <p:cond delay="0"/>
                                  </p:stCondLst>
                                  <p:childTnLst>
                                    <p:cmd type="call" cmd="playFrom(0.0)">
                                      <p:cBhvr>
                                        <p:cTn id="8" dur="1" fill="hold"/>
                                        <p:tgtEl>
                                          <p:spTgt spid="10035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9" fill="hold" display="0">
                  <p:stCondLst>
                    <p:cond delay="indefinite"/>
                  </p:stCondLst>
                  <p:endCondLst>
                    <p:cond evt="onPrev" delay="0">
                      <p:tgtEl>
                        <p:sldTgt/>
                      </p:tgtEl>
                    </p:cond>
                  </p:endCondLst>
                </p:cTn>
                <p:tgtEl>
                  <p:spTgt spid="100354"/>
                </p:tgtEl>
              </p:cMediaNode>
            </p:video>
            <p:audio>
              <p:cMediaNode vol="76829">
                <p:cTn id="10" fill="hold" display="0">
                  <p:stCondLst>
                    <p:cond delay="indefinite"/>
                  </p:stCondLst>
                  <p:endCondLst>
                    <p:cond evt="onNext" delay="0">
                      <p:tgtEl>
                        <p:sldTgt/>
                      </p:tgtEl>
                    </p:cond>
                    <p:cond evt="onPrev" delay="0">
                      <p:tgtEl>
                        <p:sldTgt/>
                      </p:tgtEl>
                    </p:cond>
                    <p:cond evt="onStopAudio" delay="0">
                      <p:tgtEl>
                        <p:sldTgt/>
                      </p:tgtEl>
                    </p:cond>
                  </p:endCondLst>
                </p:cTn>
                <p:tgtEl>
                  <p:spTgt spid="100356"/>
                </p:tgtEl>
              </p:cMediaNode>
            </p:audio>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Main picture" descr="C:\Program Files\Amira-3.1.1\data\nucleosome files\AAA FINAL STRUCTURE\Animations\Picture Files\protein folding\beta-length131-labeled.tif"/>
          <p:cNvPicPr>
            <a:picLocks noChangeAspect="1" noChangeArrowheads="1"/>
          </p:cNvPicPr>
          <p:nvPr/>
        </p:nvPicPr>
        <p:blipFill>
          <a:blip r:embed="rId7" cstate="print"/>
          <a:srcRect/>
          <a:stretch>
            <a:fillRect/>
          </a:stretch>
        </p:blipFill>
        <p:spPr bwMode="auto">
          <a:xfrm>
            <a:off x="1981200" y="685800"/>
            <a:ext cx="5192713" cy="5497513"/>
          </a:xfrm>
          <a:prstGeom prst="rect">
            <a:avLst/>
          </a:prstGeom>
          <a:noFill/>
          <a:ln w="9525">
            <a:solidFill>
              <a:schemeClr val="tx1"/>
            </a:solidFill>
            <a:miter lim="800000"/>
            <a:headEnd/>
            <a:tailEnd/>
          </a:ln>
        </p:spPr>
      </p:pic>
      <p:sp>
        <p:nvSpPr>
          <p:cNvPr id="79875" name="Transit"/>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102404" name="slide_75.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grpSp>
        <p:nvGrpSpPr>
          <p:cNvPr id="2" name="R's, right"/>
          <p:cNvGrpSpPr>
            <a:grpSpLocks/>
          </p:cNvGrpSpPr>
          <p:nvPr/>
        </p:nvGrpSpPr>
        <p:grpSpPr bwMode="auto">
          <a:xfrm>
            <a:off x="4967288" y="1189038"/>
            <a:ext cx="476250" cy="2987675"/>
            <a:chOff x="3129" y="749"/>
            <a:chExt cx="300" cy="1882"/>
          </a:xfrm>
        </p:grpSpPr>
        <p:sp>
          <p:nvSpPr>
            <p:cNvPr id="79881" name="Text Box 6"/>
            <p:cNvSpPr txBox="1">
              <a:spLocks noChangeArrowheads="1"/>
            </p:cNvSpPr>
            <p:nvPr/>
          </p:nvSpPr>
          <p:spPr bwMode="auto">
            <a:xfrm>
              <a:off x="3129" y="749"/>
              <a:ext cx="288" cy="250"/>
            </a:xfrm>
            <a:prstGeom prst="rect">
              <a:avLst/>
            </a:prstGeom>
            <a:noFill/>
            <a:ln w="9525">
              <a:noFill/>
              <a:miter lim="800000"/>
              <a:headEnd/>
              <a:tailEnd/>
            </a:ln>
          </p:spPr>
          <p:txBody>
            <a:bodyPr>
              <a:spAutoFit/>
            </a:bodyPr>
            <a:lstStyle/>
            <a:p>
              <a:pPr algn="ctr">
                <a:spcBef>
                  <a:spcPct val="50000"/>
                </a:spcBef>
              </a:pPr>
              <a:r>
                <a:rPr lang="en-US" sz="2000" b="0">
                  <a:solidFill>
                    <a:srgbClr val="FF00FF"/>
                  </a:solidFill>
                </a:rPr>
                <a:t>R</a:t>
              </a:r>
            </a:p>
          </p:txBody>
        </p:sp>
        <p:sp>
          <p:nvSpPr>
            <p:cNvPr id="79882" name="Text Box 7"/>
            <p:cNvSpPr txBox="1">
              <a:spLocks noChangeArrowheads="1"/>
            </p:cNvSpPr>
            <p:nvPr/>
          </p:nvSpPr>
          <p:spPr bwMode="auto">
            <a:xfrm>
              <a:off x="3141" y="2381"/>
              <a:ext cx="288" cy="250"/>
            </a:xfrm>
            <a:prstGeom prst="rect">
              <a:avLst/>
            </a:prstGeom>
            <a:noFill/>
            <a:ln w="9525">
              <a:noFill/>
              <a:miter lim="800000"/>
              <a:headEnd/>
              <a:tailEnd/>
            </a:ln>
          </p:spPr>
          <p:txBody>
            <a:bodyPr>
              <a:spAutoFit/>
            </a:bodyPr>
            <a:lstStyle/>
            <a:p>
              <a:pPr algn="ctr">
                <a:spcBef>
                  <a:spcPct val="50000"/>
                </a:spcBef>
              </a:pPr>
              <a:r>
                <a:rPr lang="en-US" sz="2000" b="0">
                  <a:solidFill>
                    <a:srgbClr val="FF00FF"/>
                  </a:solidFill>
                </a:rPr>
                <a:t>R</a:t>
              </a:r>
            </a:p>
          </p:txBody>
        </p:sp>
      </p:grpSp>
      <p:grpSp>
        <p:nvGrpSpPr>
          <p:cNvPr id="3" name="R's, left"/>
          <p:cNvGrpSpPr>
            <a:grpSpLocks/>
          </p:cNvGrpSpPr>
          <p:nvPr/>
        </p:nvGrpSpPr>
        <p:grpSpPr bwMode="auto">
          <a:xfrm>
            <a:off x="3662363" y="2576513"/>
            <a:ext cx="457200" cy="2468562"/>
            <a:chOff x="2307" y="1623"/>
            <a:chExt cx="288" cy="1555"/>
          </a:xfrm>
        </p:grpSpPr>
        <p:sp>
          <p:nvSpPr>
            <p:cNvPr id="79879" name="Text Box 9"/>
            <p:cNvSpPr txBox="1">
              <a:spLocks noChangeArrowheads="1"/>
            </p:cNvSpPr>
            <p:nvPr/>
          </p:nvSpPr>
          <p:spPr bwMode="auto">
            <a:xfrm>
              <a:off x="2307" y="1623"/>
              <a:ext cx="288" cy="250"/>
            </a:xfrm>
            <a:prstGeom prst="rect">
              <a:avLst/>
            </a:prstGeom>
            <a:noFill/>
            <a:ln w="9525">
              <a:noFill/>
              <a:miter lim="800000"/>
              <a:headEnd/>
              <a:tailEnd/>
            </a:ln>
          </p:spPr>
          <p:txBody>
            <a:bodyPr>
              <a:spAutoFit/>
            </a:bodyPr>
            <a:lstStyle/>
            <a:p>
              <a:pPr algn="ctr">
                <a:spcBef>
                  <a:spcPct val="50000"/>
                </a:spcBef>
              </a:pPr>
              <a:r>
                <a:rPr lang="en-US" sz="2000" b="0">
                  <a:solidFill>
                    <a:srgbClr val="FF00FF"/>
                  </a:solidFill>
                </a:rPr>
                <a:t>R</a:t>
              </a:r>
            </a:p>
          </p:txBody>
        </p:sp>
        <p:sp>
          <p:nvSpPr>
            <p:cNvPr id="79880" name="Text Box 10"/>
            <p:cNvSpPr txBox="1">
              <a:spLocks noChangeArrowheads="1"/>
            </p:cNvSpPr>
            <p:nvPr/>
          </p:nvSpPr>
          <p:spPr bwMode="auto">
            <a:xfrm>
              <a:off x="2307" y="2928"/>
              <a:ext cx="288" cy="250"/>
            </a:xfrm>
            <a:prstGeom prst="rect">
              <a:avLst/>
            </a:prstGeom>
            <a:noFill/>
            <a:ln w="9525">
              <a:noFill/>
              <a:miter lim="800000"/>
              <a:headEnd/>
              <a:tailEnd/>
            </a:ln>
          </p:spPr>
          <p:txBody>
            <a:bodyPr>
              <a:spAutoFit/>
            </a:bodyPr>
            <a:lstStyle/>
            <a:p>
              <a:pPr algn="ctr">
                <a:spcBef>
                  <a:spcPct val="50000"/>
                </a:spcBef>
              </a:pPr>
              <a:r>
                <a:rPr lang="en-US" sz="2000" b="0">
                  <a:solidFill>
                    <a:srgbClr val="FF00FF"/>
                  </a:solidFill>
                </a:rPr>
                <a:t>R</a:t>
              </a:r>
            </a:p>
          </p:txBody>
        </p:sp>
      </p:grpSp>
    </p:spTree>
    <p:custDataLst>
      <p:tags r:id="rId2"/>
    </p:custDataLst>
  </p:cSld>
  <p:clrMapOvr>
    <a:overrideClrMapping bg1="lt1" tx1="dk1" bg2="lt2" tx2="dk2" accent1="accent1" accent2="accent2" accent3="accent3" accent4="accent4" accent5="accent5" accent6="accent6" hlink="hlink" folHlink="folHlink"/>
  </p:clrMapOvr>
  <p:transition advClick="0" advTm="2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2404"/>
                                        </p:tgtEl>
                                      </p:cBhvr>
                                    </p:cmd>
                                  </p:childTnLst>
                                </p:cTn>
                              </p:par>
                              <p:par>
                                <p:cTn id="7" presetID="2" presetClass="entr" presetSubtype="2" fill="hold" nodeType="withEffect">
                                  <p:stCondLst>
                                    <p:cond delay="1000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1+#ppt_w/2"/>
                                          </p:val>
                                        </p:tav>
                                        <p:tav tm="100000">
                                          <p:val>
                                            <p:strVal val="#ppt_x"/>
                                          </p:val>
                                        </p:tav>
                                      </p:tavLst>
                                    </p:anim>
                                    <p:anim calcmode="lin" valueType="num">
                                      <p:cBhvr additive="base">
                                        <p:cTn id="10" dur="500" fill="hold"/>
                                        <p:tgtEl>
                                          <p:spTgt spid="2"/>
                                        </p:tgtEl>
                                        <p:attrNameLst>
                                          <p:attrName>ppt_y</p:attrName>
                                        </p:attrNameLst>
                                      </p:cBhvr>
                                      <p:tavLst>
                                        <p:tav tm="0">
                                          <p:val>
                                            <p:strVal val="#ppt_y"/>
                                          </p:val>
                                        </p:tav>
                                        <p:tav tm="100000">
                                          <p:val>
                                            <p:strVal val="#ppt_y"/>
                                          </p:val>
                                        </p:tav>
                                      </p:tavLst>
                                    </p:anim>
                                  </p:childTnLst>
                                </p:cTn>
                              </p:par>
                              <p:par>
                                <p:cTn id="11" presetID="2" presetClass="entr" presetSubtype="8" fill="hold" nodeType="withEffect">
                                  <p:stCondLst>
                                    <p:cond delay="100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2927">
                <p:cTn id="15" fill="hold" display="0">
                  <p:stCondLst>
                    <p:cond delay="indefinite"/>
                  </p:stCondLst>
                  <p:endCondLst>
                    <p:cond evt="onPrev" delay="0">
                      <p:tgtEl>
                        <p:sldTgt/>
                      </p:tgtEl>
                    </p:cond>
                    <p:cond evt="onStopAudio" delay="0">
                      <p:tgtEl>
                        <p:sldTgt/>
                      </p:tgtEl>
                    </p:cond>
                  </p:endCondLst>
                </p:cTn>
                <p:tgtEl>
                  <p:spTgt spid="102404"/>
                </p:tgtEl>
              </p:cMediaNode>
            </p:audio>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C:\Program Files\Amira-3.1.1\data\nucleosome files\AAA FINAL STRUCTURE\Animations\Picture Files\ramachandran.jpg"/>
          <p:cNvPicPr>
            <a:picLocks noChangeAspect="1" noChangeArrowheads="1"/>
          </p:cNvPicPr>
          <p:nvPr/>
        </p:nvPicPr>
        <p:blipFill>
          <a:blip r:embed="rId6" cstate="print"/>
          <a:srcRect/>
          <a:stretch>
            <a:fillRect/>
          </a:stretch>
        </p:blipFill>
        <p:spPr bwMode="auto">
          <a:xfrm>
            <a:off x="1982788" y="684213"/>
            <a:ext cx="5429250" cy="5494337"/>
          </a:xfrm>
          <a:prstGeom prst="rect">
            <a:avLst/>
          </a:prstGeom>
          <a:noFill/>
          <a:ln w="9525">
            <a:noFill/>
            <a:miter lim="800000"/>
            <a:headEnd/>
            <a:tailEnd/>
          </a:ln>
        </p:spPr>
      </p:pic>
      <p:sp>
        <p:nvSpPr>
          <p:cNvPr id="80899" name="Text Box 3"/>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104452" name="slide_76.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0"/>
            <a:ext cx="304800" cy="304800"/>
          </a:xfrm>
          <a:prstGeom prst="rect">
            <a:avLst/>
          </a:prstGeom>
          <a:noFill/>
          <a:ln w="9525">
            <a:noFill/>
            <a:miter lim="800000"/>
            <a:headEnd/>
            <a:tailEnd/>
          </a:ln>
        </p:spPr>
      </p:pic>
    </p:spTree>
    <p:custDataLst>
      <p:tags r:id="rId1"/>
    </p:custDataLst>
  </p:cSld>
  <p:clrMapOvr>
    <a:masterClrMapping/>
  </p:clrMapOvr>
  <p:transition advClick="0" advTm="3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554" fill="hold"/>
                                        <p:tgtEl>
                                          <p:spTgt spid="10445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1463">
                <p:cTn id="7" fill="hold" display="0">
                  <p:stCondLst>
                    <p:cond delay="indefinite"/>
                  </p:stCondLst>
                  <p:endCondLst>
                    <p:cond evt="onNext" delay="0">
                      <p:tgtEl>
                        <p:sldTgt/>
                      </p:tgtEl>
                    </p:cond>
                    <p:cond evt="onPrev" delay="0">
                      <p:tgtEl>
                        <p:sldTgt/>
                      </p:tgtEl>
                    </p:cond>
                    <p:cond evt="onStopAudio" delay="0">
                      <p:tgtEl>
                        <p:sldTgt/>
                      </p:tgtEl>
                    </p:cond>
                  </p:endCondLst>
                </p:cTn>
                <p:tgtEl>
                  <p:spTgt spid="104452"/>
                </p:tgtEl>
              </p:cMediaNode>
            </p:audio>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C:\Program Files\Amira-3.1.1\data\nucleosome files\AAA FINAL STRUCTURE\Animations\Picture Files\ramachandran2.jpg"/>
          <p:cNvPicPr>
            <a:picLocks noChangeAspect="1" noChangeArrowheads="1"/>
          </p:cNvPicPr>
          <p:nvPr/>
        </p:nvPicPr>
        <p:blipFill>
          <a:blip r:embed="rId6" cstate="print"/>
          <a:srcRect/>
          <a:stretch>
            <a:fillRect/>
          </a:stretch>
        </p:blipFill>
        <p:spPr bwMode="auto">
          <a:xfrm>
            <a:off x="1982788" y="684213"/>
            <a:ext cx="5429250" cy="5494337"/>
          </a:xfrm>
          <a:prstGeom prst="rect">
            <a:avLst/>
          </a:prstGeom>
          <a:noFill/>
          <a:ln w="9525">
            <a:noFill/>
            <a:miter lim="800000"/>
            <a:headEnd/>
            <a:tailEnd/>
          </a:ln>
        </p:spPr>
      </p:pic>
      <p:sp>
        <p:nvSpPr>
          <p:cNvPr id="81923" name="Text Box 3"/>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106500" name="slide_77.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0"/>
            <a:ext cx="304800" cy="304800"/>
          </a:xfrm>
          <a:prstGeom prst="rect">
            <a:avLst/>
          </a:prstGeom>
          <a:noFill/>
          <a:ln w="9525">
            <a:noFill/>
            <a:miter lim="800000"/>
            <a:headEnd/>
            <a:tailEnd/>
          </a:ln>
        </p:spPr>
      </p:pic>
    </p:spTree>
    <p:custDataLst>
      <p:tags r:id="rId1"/>
    </p:custDataLst>
  </p:cSld>
  <p:clrMapOvr>
    <a:masterClrMapping/>
  </p:clrMapOvr>
  <p:transition advClick="0" advTm="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119" fill="hold"/>
                                        <p:tgtEl>
                                          <p:spTgt spid="10650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9024">
                <p:cTn id="7" fill="hold" display="0">
                  <p:stCondLst>
                    <p:cond delay="indefinite"/>
                  </p:stCondLst>
                  <p:endCondLst>
                    <p:cond evt="onNext" delay="0">
                      <p:tgtEl>
                        <p:sldTgt/>
                      </p:tgtEl>
                    </p:cond>
                    <p:cond evt="onPrev" delay="0">
                      <p:tgtEl>
                        <p:sldTgt/>
                      </p:tgtEl>
                    </p:cond>
                    <p:cond evt="onStopAudio" delay="0">
                      <p:tgtEl>
                        <p:sldTgt/>
                      </p:tgtEl>
                    </p:cond>
                  </p:endCondLst>
                </p:cTn>
                <p:tgtEl>
                  <p:spTgt spid="106500"/>
                </p:tgtEl>
              </p:cMediaNode>
            </p:audio>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descr="C:\Program Files\Amira-3.1.1\data\nucleosome files\AAA FINAL STRUCTURE\Animations\Picture Files\ramachandran3.jpg"/>
          <p:cNvPicPr>
            <a:picLocks noChangeAspect="1" noChangeArrowheads="1"/>
          </p:cNvPicPr>
          <p:nvPr/>
        </p:nvPicPr>
        <p:blipFill>
          <a:blip r:embed="rId6" cstate="print"/>
          <a:srcRect/>
          <a:stretch>
            <a:fillRect/>
          </a:stretch>
        </p:blipFill>
        <p:spPr bwMode="auto">
          <a:xfrm>
            <a:off x="1982788" y="684213"/>
            <a:ext cx="5429250" cy="5494337"/>
          </a:xfrm>
          <a:prstGeom prst="rect">
            <a:avLst/>
          </a:prstGeom>
          <a:noFill/>
          <a:ln w="9525">
            <a:noFill/>
            <a:miter lim="800000"/>
            <a:headEnd/>
            <a:tailEnd/>
          </a:ln>
        </p:spPr>
      </p:pic>
      <p:sp>
        <p:nvSpPr>
          <p:cNvPr id="82947" name="Text Box 3"/>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108548" name="slide_78.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0"/>
            <a:ext cx="304800" cy="304800"/>
          </a:xfrm>
          <a:prstGeom prst="rect">
            <a:avLst/>
          </a:prstGeom>
          <a:noFill/>
          <a:ln w="9525">
            <a:noFill/>
            <a:miter lim="800000"/>
            <a:headEnd/>
            <a:tailEnd/>
          </a:ln>
        </p:spPr>
      </p:pic>
    </p:spTree>
    <p:custDataLst>
      <p:tags r:id="rId1"/>
    </p:custDataLst>
  </p:cSld>
  <p:clrMapOvr>
    <a:masterClrMapping/>
  </p:clrMapOvr>
  <p:transition advClick="0"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250" fill="hold"/>
                                        <p:tgtEl>
                                          <p:spTgt spid="10854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2927">
                <p:cTn id="7" fill="hold" display="0">
                  <p:stCondLst>
                    <p:cond delay="indefinite"/>
                  </p:stCondLst>
                  <p:endCondLst>
                    <p:cond evt="onNext" delay="0">
                      <p:tgtEl>
                        <p:sldTgt/>
                      </p:tgtEl>
                    </p:cond>
                    <p:cond evt="onPrev" delay="0">
                      <p:tgtEl>
                        <p:sldTgt/>
                      </p:tgtEl>
                    </p:cond>
                    <p:cond evt="onStopAudio" delay="0">
                      <p:tgtEl>
                        <p:sldTgt/>
                      </p:tgtEl>
                    </p:cond>
                  </p:endCondLst>
                </p:cTn>
                <p:tgtEl>
                  <p:spTgt spid="108548"/>
                </p:tgtEl>
              </p:cMediaNode>
            </p:audio>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descr="C:\Program Files\Amira-3.1.1\data\nucleosome files\AAA FINAL STRUCTURE\Animations\Picture Files\ramachandran.jpg"/>
          <p:cNvPicPr>
            <a:picLocks noChangeAspect="1" noChangeArrowheads="1"/>
          </p:cNvPicPr>
          <p:nvPr/>
        </p:nvPicPr>
        <p:blipFill>
          <a:blip r:embed="rId6" cstate="print"/>
          <a:srcRect/>
          <a:stretch>
            <a:fillRect/>
          </a:stretch>
        </p:blipFill>
        <p:spPr bwMode="auto">
          <a:xfrm>
            <a:off x="1982788" y="684213"/>
            <a:ext cx="5429250" cy="5494337"/>
          </a:xfrm>
          <a:prstGeom prst="rect">
            <a:avLst/>
          </a:prstGeom>
          <a:noFill/>
          <a:ln w="9525">
            <a:noFill/>
            <a:miter lim="800000"/>
            <a:headEnd/>
            <a:tailEnd/>
          </a:ln>
        </p:spPr>
      </p:pic>
      <p:sp>
        <p:nvSpPr>
          <p:cNvPr id="83971" name="Text Box 4"/>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110597" name="slide_79.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0"/>
            <a:ext cx="304800" cy="304800"/>
          </a:xfrm>
          <a:prstGeom prst="rect">
            <a:avLst/>
          </a:prstGeom>
          <a:noFill/>
          <a:ln w="9525">
            <a:noFill/>
            <a:miter lim="800000"/>
            <a:headEnd/>
            <a:tailEnd/>
          </a:ln>
        </p:spPr>
      </p:pic>
    </p:spTree>
    <p:custDataLst>
      <p:tags r:id="rId1"/>
    </p:custDataLst>
  </p:cSld>
  <p:clrMapOvr>
    <a:masterClrMapping/>
  </p:clrMapOvr>
  <p:transition advClick="0" advTm="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34" fill="hold"/>
                                        <p:tgtEl>
                                          <p:spTgt spid="11059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5366">
                <p:cTn id="7" fill="hold" display="0">
                  <p:stCondLst>
                    <p:cond delay="indefinite"/>
                  </p:stCondLst>
                  <p:endCondLst>
                    <p:cond evt="onNext" delay="0">
                      <p:tgtEl>
                        <p:sldTgt/>
                      </p:tgtEl>
                    </p:cond>
                    <p:cond evt="onPrev" delay="0">
                      <p:tgtEl>
                        <p:sldTgt/>
                      </p:tgtEl>
                    </p:cond>
                    <p:cond evt="onStopAudio" delay="0">
                      <p:tgtEl>
                        <p:sldTgt/>
                      </p:tgtEl>
                    </p:cond>
                  </p:endCondLst>
                </p:cTn>
                <p:tgtEl>
                  <p:spTgt spid="11059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7892" name="slide_8.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sp>
        <p:nvSpPr>
          <p:cNvPr id="11267" name="Text Box 5"/>
          <p:cNvSpPr txBox="1">
            <a:spLocks noChangeArrowheads="1"/>
          </p:cNvSpPr>
          <p:nvPr/>
        </p:nvSpPr>
        <p:spPr bwMode="auto">
          <a:xfrm>
            <a:off x="76200" y="762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pic>
        <p:nvPicPr>
          <p:cNvPr id="5" name="complete-FOR-MOVE.avi">
            <a:hlinkClick r:id="" action="ppaction://media"/>
          </p:cNvPr>
          <p:cNvPicPr>
            <a:picLocks noChangeAspect="1"/>
          </p:cNvPicPr>
          <p:nvPr>
            <a:videoFile r:link="rId6"/>
            <p:extLst>
              <p:ext uri="{DAA4B4D4-6D71-4841-9C94-3DE7FCFB9230}">
                <p14:media xmlns:p14="http://schemas.microsoft.com/office/powerpoint/2010/main" r:link="rId5"/>
              </p:ext>
            </p:extLst>
          </p:nvPr>
        </p:nvPicPr>
        <p:blipFill>
          <a:blip r:embed="rId11" cstate="print"/>
          <a:srcRect/>
          <a:stretch>
            <a:fillRect/>
          </a:stretch>
        </p:blipFill>
        <p:spPr bwMode="auto">
          <a:xfrm>
            <a:off x="1947863" y="658813"/>
            <a:ext cx="5257800" cy="5534025"/>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1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7892"/>
                                        </p:tgtEl>
                                      </p:cBhvr>
                                    </p:cmd>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34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5366">
                <p:cTn id="10" fill="hold" display="0">
                  <p:stCondLst>
                    <p:cond delay="indefinite"/>
                  </p:stCondLst>
                  <p:endCondLst>
                    <p:cond evt="onPrev" delay="0">
                      <p:tgtEl>
                        <p:sldTgt/>
                      </p:tgtEl>
                    </p:cond>
                    <p:cond evt="onStopAudio" delay="0">
                      <p:tgtEl>
                        <p:sldTgt/>
                      </p:tgtEl>
                    </p:cond>
                  </p:endCondLst>
                </p:cTn>
                <p:tgtEl>
                  <p:spTgt spid="37892"/>
                </p:tgtEl>
              </p:cMediaNode>
            </p:audio>
            <p:seq concurrent="1" nextAc="seek">
              <p:cTn id="11" restart="whenNotActive" fill="hold" evtFilter="cancelBubble" nodeType="interactiveSeq">
                <p:stCondLst>
                  <p:cond evt="onClick" delay="0">
                    <p:tgtEl>
                      <p:spTgt spid="5"/>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5"/>
                                        </p:tgtEl>
                                      </p:cBhvr>
                                    </p:cmd>
                                  </p:childTnLst>
                                </p:cTn>
                              </p:par>
                            </p:childTnLst>
                          </p:cTn>
                        </p:par>
                      </p:childTnLst>
                    </p:cTn>
                  </p:par>
                </p:childTnLst>
              </p:cTn>
              <p:nextCondLst>
                <p:cond evt="onClick" delay="0">
                  <p:tgtEl>
                    <p:spTgt spid="5"/>
                  </p:tgtEl>
                </p:cond>
              </p:nextCondLst>
            </p:seq>
            <p:video>
              <p:cMediaNode>
                <p:cTn id="16"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Ramachandran" descr="C:\Program Files\Amira-3.1.1\data\nucleosome files\AAA FINAL STRUCTURE\Animations\Picture Files\ramachandran4.jpg"/>
          <p:cNvPicPr>
            <a:picLocks noChangeAspect="1" noChangeArrowheads="1"/>
          </p:cNvPicPr>
          <p:nvPr/>
        </p:nvPicPr>
        <p:blipFill>
          <a:blip r:embed="rId6" cstate="print"/>
          <a:srcRect/>
          <a:stretch>
            <a:fillRect/>
          </a:stretch>
        </p:blipFill>
        <p:spPr bwMode="auto">
          <a:xfrm>
            <a:off x="1982788" y="684213"/>
            <a:ext cx="5429250" cy="5494337"/>
          </a:xfrm>
          <a:prstGeom prst="rect">
            <a:avLst/>
          </a:prstGeom>
          <a:noFill/>
          <a:ln w="9525">
            <a:noFill/>
            <a:miter lim="800000"/>
            <a:headEnd/>
            <a:tailEnd/>
          </a:ln>
        </p:spPr>
      </p:pic>
      <p:sp>
        <p:nvSpPr>
          <p:cNvPr id="112643" name="Pink arrow"/>
          <p:cNvSpPr>
            <a:spLocks noChangeShapeType="1"/>
          </p:cNvSpPr>
          <p:nvPr/>
        </p:nvSpPr>
        <p:spPr bwMode="auto">
          <a:xfrm>
            <a:off x="685800" y="1433513"/>
            <a:ext cx="1371600" cy="0"/>
          </a:xfrm>
          <a:prstGeom prst="line">
            <a:avLst/>
          </a:prstGeom>
          <a:noFill/>
          <a:ln w="38100">
            <a:solidFill>
              <a:srgbClr val="FF00FF"/>
            </a:solidFill>
            <a:round/>
            <a:headEnd/>
            <a:tailEnd type="triangle" w="med" len="med"/>
          </a:ln>
        </p:spPr>
        <p:txBody>
          <a:bodyPr/>
          <a:lstStyle/>
          <a:p>
            <a:endParaRPr lang="en-US"/>
          </a:p>
        </p:txBody>
      </p:sp>
      <p:sp>
        <p:nvSpPr>
          <p:cNvPr id="84996" name="Transit"/>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112645" name="slide_80.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1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2645"/>
                                        </p:tgtEl>
                                      </p:cBhvr>
                                    </p:cmd>
                                  </p:childTnLst>
                                </p:cTn>
                              </p:par>
                              <p:par>
                                <p:cTn id="7" presetID="2" presetClass="entr" presetSubtype="8" fill="hold" grpId="0" nodeType="withEffect">
                                  <p:stCondLst>
                                    <p:cond delay="1000"/>
                                  </p:stCondLst>
                                  <p:childTnLst>
                                    <p:set>
                                      <p:cBhvr>
                                        <p:cTn id="8" dur="1" fill="hold">
                                          <p:stCondLst>
                                            <p:cond delay="0"/>
                                          </p:stCondLst>
                                        </p:cTn>
                                        <p:tgtEl>
                                          <p:spTgt spid="112643"/>
                                        </p:tgtEl>
                                        <p:attrNameLst>
                                          <p:attrName>style.visibility</p:attrName>
                                        </p:attrNameLst>
                                      </p:cBhvr>
                                      <p:to>
                                        <p:strVal val="visible"/>
                                      </p:to>
                                    </p:set>
                                    <p:anim calcmode="lin" valueType="num">
                                      <p:cBhvr additive="base">
                                        <p:cTn id="9" dur="500" fill="hold"/>
                                        <p:tgtEl>
                                          <p:spTgt spid="112643"/>
                                        </p:tgtEl>
                                        <p:attrNameLst>
                                          <p:attrName>ppt_x</p:attrName>
                                        </p:attrNameLst>
                                      </p:cBhvr>
                                      <p:tavLst>
                                        <p:tav tm="0">
                                          <p:val>
                                            <p:strVal val="0-#ppt_w/2"/>
                                          </p:val>
                                        </p:tav>
                                        <p:tav tm="100000">
                                          <p:val>
                                            <p:strVal val="#ppt_x"/>
                                          </p:val>
                                        </p:tav>
                                      </p:tavLst>
                                    </p:anim>
                                    <p:anim calcmode="lin" valueType="num">
                                      <p:cBhvr additive="base">
                                        <p:cTn id="10" dur="500" fill="hold"/>
                                        <p:tgtEl>
                                          <p:spTgt spid="1126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4146">
                <p:cTn id="11" fill="hold" display="0">
                  <p:stCondLst>
                    <p:cond delay="indefinite"/>
                  </p:stCondLst>
                  <p:endCondLst>
                    <p:cond evt="onPrev" delay="0">
                      <p:tgtEl>
                        <p:sldTgt/>
                      </p:tgtEl>
                    </p:cond>
                    <p:cond evt="onStopAudio" delay="0">
                      <p:tgtEl>
                        <p:sldTgt/>
                      </p:tgtEl>
                    </p:cond>
                  </p:endCondLst>
                </p:cTn>
                <p:tgtEl>
                  <p:spTgt spid="112645"/>
                </p:tgtEl>
              </p:cMediaNode>
            </p:audio>
          </p:childTnLst>
        </p:cTn>
      </p:par>
    </p:tnLst>
    <p:bldLst>
      <p:bldP spid="112643"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1026" descr="C:\Program Files\Amira-3.1.1\data\nucleosome files\AAA FINAL STRUCTURE\Animations\Picture Files\ramachandran.jpg"/>
          <p:cNvPicPr>
            <a:picLocks noChangeAspect="1" noChangeArrowheads="1"/>
          </p:cNvPicPr>
          <p:nvPr/>
        </p:nvPicPr>
        <p:blipFill>
          <a:blip r:embed="rId6" cstate="print"/>
          <a:srcRect/>
          <a:stretch>
            <a:fillRect/>
          </a:stretch>
        </p:blipFill>
        <p:spPr bwMode="auto">
          <a:xfrm>
            <a:off x="1982788" y="684213"/>
            <a:ext cx="5429250" cy="5494337"/>
          </a:xfrm>
          <a:prstGeom prst="rect">
            <a:avLst/>
          </a:prstGeom>
          <a:noFill/>
          <a:ln w="9525">
            <a:noFill/>
            <a:miter lim="800000"/>
            <a:headEnd/>
            <a:tailEnd/>
          </a:ln>
        </p:spPr>
      </p:pic>
      <p:sp>
        <p:nvSpPr>
          <p:cNvPr id="176131" name="Line 1027"/>
          <p:cNvSpPr>
            <a:spLocks noChangeShapeType="1"/>
          </p:cNvSpPr>
          <p:nvPr/>
        </p:nvSpPr>
        <p:spPr bwMode="auto">
          <a:xfrm>
            <a:off x="1143000" y="1981200"/>
            <a:ext cx="1371600" cy="0"/>
          </a:xfrm>
          <a:prstGeom prst="line">
            <a:avLst/>
          </a:prstGeom>
          <a:noFill/>
          <a:ln w="38100">
            <a:solidFill>
              <a:srgbClr val="FF00FF"/>
            </a:solidFill>
            <a:round/>
            <a:headEnd/>
            <a:tailEnd type="triangle" w="med" len="med"/>
          </a:ln>
        </p:spPr>
        <p:txBody>
          <a:bodyPr/>
          <a:lstStyle/>
          <a:p>
            <a:endParaRPr lang="en-US"/>
          </a:p>
        </p:txBody>
      </p:sp>
      <p:sp>
        <p:nvSpPr>
          <p:cNvPr id="86020" name="Text Box 1028"/>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176133" name="slide_81.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1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6133"/>
                                        </p:tgtEl>
                                      </p:cBhvr>
                                    </p:cmd>
                                  </p:childTnLst>
                                </p:cTn>
                              </p:par>
                              <p:par>
                                <p:cTn id="7" presetID="2" presetClass="entr" presetSubtype="8" fill="hold" grpId="0" nodeType="withEffect">
                                  <p:stCondLst>
                                    <p:cond delay="0"/>
                                  </p:stCondLst>
                                  <p:childTnLst>
                                    <p:set>
                                      <p:cBhvr>
                                        <p:cTn id="8" dur="1" fill="hold">
                                          <p:stCondLst>
                                            <p:cond delay="0"/>
                                          </p:stCondLst>
                                        </p:cTn>
                                        <p:tgtEl>
                                          <p:spTgt spid="176131"/>
                                        </p:tgtEl>
                                        <p:attrNameLst>
                                          <p:attrName>style.visibility</p:attrName>
                                        </p:attrNameLst>
                                      </p:cBhvr>
                                      <p:to>
                                        <p:strVal val="visible"/>
                                      </p:to>
                                    </p:set>
                                    <p:anim calcmode="lin" valueType="num">
                                      <p:cBhvr additive="base">
                                        <p:cTn id="9" dur="500" fill="hold"/>
                                        <p:tgtEl>
                                          <p:spTgt spid="176131"/>
                                        </p:tgtEl>
                                        <p:attrNameLst>
                                          <p:attrName>ppt_x</p:attrName>
                                        </p:attrNameLst>
                                      </p:cBhvr>
                                      <p:tavLst>
                                        <p:tav tm="0">
                                          <p:val>
                                            <p:strVal val="0-#ppt_w/2"/>
                                          </p:val>
                                        </p:tav>
                                        <p:tav tm="100000">
                                          <p:val>
                                            <p:strVal val="#ppt_x"/>
                                          </p:val>
                                        </p:tav>
                                      </p:tavLst>
                                    </p:anim>
                                    <p:anim calcmode="lin" valueType="num">
                                      <p:cBhvr additive="base">
                                        <p:cTn id="10" dur="500" fill="hold"/>
                                        <p:tgtEl>
                                          <p:spTgt spid="1761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6585">
                <p:cTn id="11" fill="hold" display="0">
                  <p:stCondLst>
                    <p:cond delay="indefinite"/>
                  </p:stCondLst>
                  <p:endCondLst>
                    <p:cond evt="onPrev" delay="0">
                      <p:tgtEl>
                        <p:sldTgt/>
                      </p:tgtEl>
                    </p:cond>
                    <p:cond evt="onStopAudio" delay="0">
                      <p:tgtEl>
                        <p:sldTgt/>
                      </p:tgtEl>
                    </p:cond>
                  </p:endCondLst>
                </p:cTn>
                <p:tgtEl>
                  <p:spTgt spid="176133"/>
                </p:tgtEl>
              </p:cMediaNode>
            </p:audio>
          </p:childTnLst>
        </p:cTn>
      </p:par>
    </p:tnLst>
    <p:bldLst>
      <p:bldP spid="176131"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609600" y="2819400"/>
            <a:ext cx="7772400" cy="1143000"/>
          </a:xfrm>
        </p:spPr>
        <p:txBody>
          <a:bodyPr/>
          <a:lstStyle/>
          <a:p>
            <a:pPr eaLnBrk="1" hangingPunct="1"/>
            <a:r>
              <a:rPr lang="en-US"/>
              <a:t>P1-P2 Orientation.</a:t>
            </a:r>
            <a:br>
              <a:rPr lang="en-US"/>
            </a:br>
            <a:r>
              <a:rPr lang="en-US"/>
              <a:t>Parallel or anti-parallel?</a:t>
            </a:r>
            <a:br>
              <a:rPr lang="en-US"/>
            </a:br>
            <a:r>
              <a:rPr lang="en-US"/>
              <a:t>“Cis” or “trans”?</a:t>
            </a:r>
          </a:p>
        </p:txBody>
      </p:sp>
      <p:sp>
        <p:nvSpPr>
          <p:cNvPr id="87043" name="Text Box 3"/>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114692" name="slide_82.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2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471" fill="hold"/>
                                        <p:tgtEl>
                                          <p:spTgt spid="11469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4146">
                <p:cTn id="7" fill="hold" display="0">
                  <p:stCondLst>
                    <p:cond delay="indefinite"/>
                  </p:stCondLst>
                  <p:endCondLst>
                    <p:cond evt="onNext" delay="0">
                      <p:tgtEl>
                        <p:sldTgt/>
                      </p:tgtEl>
                    </p:cond>
                    <p:cond evt="onPrev" delay="0">
                      <p:tgtEl>
                        <p:sldTgt/>
                      </p:tgtEl>
                    </p:cond>
                    <p:cond evt="onStopAudio" delay="0">
                      <p:tgtEl>
                        <p:sldTgt/>
                      </p:tgtEl>
                    </p:cond>
                  </p:endCondLst>
                </p:cTn>
                <p:tgtEl>
                  <p:spTgt spid="114692"/>
                </p:tgtEl>
              </p:cMediaNode>
            </p:audio>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1026"/>
          <p:cNvSpPr txBox="1">
            <a:spLocks noChangeArrowheads="1"/>
          </p:cNvSpPr>
          <p:nvPr/>
        </p:nvSpPr>
        <p:spPr bwMode="auto">
          <a:xfrm>
            <a:off x="228600" y="2286000"/>
            <a:ext cx="8686800" cy="2100263"/>
          </a:xfrm>
          <a:prstGeom prst="rect">
            <a:avLst/>
          </a:prstGeom>
          <a:noFill/>
          <a:ln w="9525">
            <a:noFill/>
            <a:miter lim="800000"/>
            <a:headEnd/>
            <a:tailEnd/>
          </a:ln>
        </p:spPr>
        <p:txBody>
          <a:bodyPr>
            <a:spAutoFit/>
          </a:bodyPr>
          <a:lstStyle/>
          <a:p>
            <a:pPr>
              <a:spcBef>
                <a:spcPct val="50000"/>
              </a:spcBef>
            </a:pPr>
            <a:r>
              <a:rPr lang="en-US" b="0"/>
              <a:t>1.  Are the chains parallel (N-terminal </a:t>
            </a:r>
            <a:r>
              <a:rPr lang="en-US" b="0">
                <a:sym typeface="Wingdings" pitchFamily="2" charset="2"/>
              </a:rPr>
              <a:t> </a:t>
            </a:r>
            <a:r>
              <a:rPr lang="en-US" b="0"/>
              <a:t>C-terminal direction the same for both chains)?  Or are they antiparallel?</a:t>
            </a:r>
          </a:p>
          <a:p>
            <a:pPr>
              <a:spcBef>
                <a:spcPct val="50000"/>
              </a:spcBef>
            </a:pPr>
            <a:r>
              <a:rPr lang="en-US" b="0"/>
              <a:t>2.  Do they have the same axial rotation, so that the R-groups from both chains always point the same way (“cis”), or is one chain rotated 180° with respect to the other (“trans)? </a:t>
            </a:r>
          </a:p>
        </p:txBody>
      </p:sp>
      <p:sp>
        <p:nvSpPr>
          <p:cNvPr id="88067" name="Rectangle 1027"/>
          <p:cNvSpPr>
            <a:spLocks noGrp="1" noChangeArrowheads="1"/>
          </p:cNvSpPr>
          <p:nvPr>
            <p:ph type="title" idx="4294967295"/>
          </p:nvPr>
        </p:nvSpPr>
        <p:spPr/>
        <p:txBody>
          <a:bodyPr/>
          <a:lstStyle/>
          <a:p>
            <a:pPr eaLnBrk="1" hangingPunct="1"/>
            <a:r>
              <a:rPr lang="en-US"/>
              <a:t>Two Questions:</a:t>
            </a:r>
          </a:p>
        </p:txBody>
      </p:sp>
      <p:sp>
        <p:nvSpPr>
          <p:cNvPr id="88068" name="Text Box 1028"/>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6" action="ppaction://hlinksldjump"/>
              </a:rPr>
              <a:t>Table Of Contents</a:t>
            </a:r>
            <a:endParaRPr lang="en-US" sz="1200"/>
          </a:p>
        </p:txBody>
      </p:sp>
      <p:pic>
        <p:nvPicPr>
          <p:cNvPr id="178181" name="slide_83.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7" cstate="print"/>
          <a:srcRect/>
          <a:stretch>
            <a:fillRect/>
          </a:stretch>
        </p:blipFill>
        <p:spPr bwMode="auto">
          <a:xfrm>
            <a:off x="76200" y="6477000"/>
            <a:ext cx="304800" cy="304800"/>
          </a:xfrm>
          <a:prstGeom prst="rect">
            <a:avLst/>
          </a:prstGeom>
          <a:noFill/>
          <a:ln w="9525">
            <a:noFill/>
            <a:miter lim="800000"/>
            <a:headEnd/>
            <a:tailEnd/>
          </a:ln>
        </p:spPr>
      </p:pic>
    </p:spTree>
    <p:custDataLst>
      <p:tags r:id="rId1"/>
    </p:custDataLst>
  </p:cSld>
  <p:clrMapOvr>
    <a:masterClrMapping/>
  </p:clrMapOvr>
  <p:transition advClick="0" advTm="3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966" fill="hold"/>
                                        <p:tgtEl>
                                          <p:spTgt spid="17818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4146">
                <p:cTn id="7" fill="hold" display="0">
                  <p:stCondLst>
                    <p:cond delay="indefinite"/>
                  </p:stCondLst>
                  <p:endCondLst>
                    <p:cond evt="onNext" delay="0">
                      <p:tgtEl>
                        <p:sldTgt/>
                      </p:tgtEl>
                    </p:cond>
                    <p:cond evt="onPrev" delay="0">
                      <p:tgtEl>
                        <p:sldTgt/>
                      </p:tgtEl>
                    </p:cond>
                    <p:cond evt="onStopAudio" delay="0">
                      <p:tgtEl>
                        <p:sldTgt/>
                      </p:tgtEl>
                    </p:cond>
                  </p:endCondLst>
                </p:cTn>
                <p:tgtEl>
                  <p:spTgt spid="178181"/>
                </p:tgtEl>
              </p:cMediaNode>
            </p:audio>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685800" y="2667000"/>
            <a:ext cx="7772400" cy="1143000"/>
          </a:xfrm>
        </p:spPr>
        <p:txBody>
          <a:bodyPr/>
          <a:lstStyle/>
          <a:p>
            <a:pPr eaLnBrk="1" hangingPunct="1"/>
            <a:r>
              <a:rPr lang="en-US"/>
              <a:t>Any Protamine structure must take into account the obvious existence of disulfide bonds.</a:t>
            </a:r>
          </a:p>
        </p:txBody>
      </p:sp>
      <p:sp>
        <p:nvSpPr>
          <p:cNvPr id="89091" name="Text Box 3"/>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115716" name="slide_84.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8" cstate="print"/>
          <a:srcRect/>
          <a:stretch>
            <a:fillRect/>
          </a:stretch>
        </p:blipFill>
        <p:spPr bwMode="auto">
          <a:xfrm>
            <a:off x="76200" y="647700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4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094" fill="hold"/>
                                        <p:tgtEl>
                                          <p:spTgt spid="11571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2927">
                <p:cTn id="7" fill="hold" display="0">
                  <p:stCondLst>
                    <p:cond delay="indefinite"/>
                  </p:stCondLst>
                  <p:endCondLst>
                    <p:cond evt="onNext" delay="0">
                      <p:tgtEl>
                        <p:sldTgt/>
                      </p:tgtEl>
                    </p:cond>
                    <p:cond evt="onPrev" delay="0">
                      <p:tgtEl>
                        <p:sldTgt/>
                      </p:tgtEl>
                    </p:cond>
                    <p:cond evt="onStopAudio" delay="0">
                      <p:tgtEl>
                        <p:sldTgt/>
                      </p:tgtEl>
                    </p:cond>
                  </p:endCondLst>
                </p:cTn>
                <p:tgtEl>
                  <p:spTgt spid="115716"/>
                </p:tgtEl>
              </p:cMediaNode>
            </p:audio>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685800" y="2667000"/>
            <a:ext cx="7772400" cy="1143000"/>
          </a:xfrm>
        </p:spPr>
        <p:txBody>
          <a:bodyPr/>
          <a:lstStyle/>
          <a:p>
            <a:pPr eaLnBrk="1" hangingPunct="1"/>
            <a:r>
              <a:rPr lang="en-US"/>
              <a:t>Interspecies comparison of Protamine P1-P2 amino acid sequences</a:t>
            </a:r>
          </a:p>
        </p:txBody>
      </p:sp>
      <p:sp>
        <p:nvSpPr>
          <p:cNvPr id="90115" name="Text Box 3"/>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5" action="ppaction://hlinksldjump"/>
              </a:rPr>
              <a:t>Table Of Contents</a:t>
            </a:r>
            <a:endParaRPr lang="en-US" sz="1200"/>
          </a:p>
        </p:txBody>
      </p:sp>
    </p:spTree>
    <p:custDataLst>
      <p:tags r:id="rId2"/>
    </p:custDataLst>
  </p:cSld>
  <p:clrMapOvr>
    <a:overrideClrMapping bg1="lt1" tx1="dk1" bg2="lt2" tx2="dk2" accent1="accent1" accent2="accent2" accent3="accent3" accent4="accent4" accent5="accent5" accent6="accent6" hlink="hlink" folHlink="folHlink"/>
  </p:clrMapOvr>
  <p:transition advClick="0" advTm="5000"/>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ext Box 2"/>
          <p:cNvSpPr txBox="1">
            <a:spLocks noChangeArrowheads="1"/>
          </p:cNvSpPr>
          <p:nvPr/>
        </p:nvSpPr>
        <p:spPr bwMode="auto">
          <a:xfrm>
            <a:off x="0" y="0"/>
            <a:ext cx="9144000" cy="6846888"/>
          </a:xfrm>
          <a:prstGeom prst="rect">
            <a:avLst/>
          </a:prstGeom>
          <a:noFill/>
          <a:ln w="9525">
            <a:noFill/>
            <a:miter lim="800000"/>
            <a:headEnd/>
            <a:tailEnd/>
          </a:ln>
        </p:spPr>
        <p:txBody>
          <a:bodyPr>
            <a:spAutoFit/>
          </a:bodyPr>
          <a:lstStyle/>
          <a:p>
            <a:pPr algn="ctr">
              <a:lnSpc>
                <a:spcPts val="800"/>
              </a:lnSpc>
              <a:spcBef>
                <a:spcPct val="50000"/>
              </a:spcBef>
            </a:pPr>
            <a:endParaRPr lang="en-US" sz="1600">
              <a:latin typeface="Courier New" pitchFamily="49" charset="0"/>
              <a:ea typeface="MS Mincho" pitchFamily="49" charset="-128"/>
            </a:endParaRPr>
          </a:p>
          <a:p>
            <a:pPr algn="ctr">
              <a:lnSpc>
                <a:spcPts val="800"/>
              </a:lnSpc>
              <a:spcBef>
                <a:spcPct val="50000"/>
              </a:spcBef>
            </a:pPr>
            <a:r>
              <a:rPr lang="en-US" sz="1600">
                <a:latin typeface="Courier New" pitchFamily="49" charset="0"/>
                <a:ea typeface="MS Mincho" pitchFamily="49" charset="-128"/>
              </a:rPr>
              <a:t>HUMAN                      </a:t>
            </a:r>
            <a:endParaRPr lang="en-US" sz="1600" b="0">
              <a:latin typeface="Courier New" pitchFamily="49" charset="0"/>
              <a:cs typeface="Courier New" pitchFamily="49" charset="0"/>
            </a:endParaRPr>
          </a:p>
          <a:p>
            <a:pPr>
              <a:lnSpc>
                <a:spcPts val="800"/>
              </a:lnSpc>
              <a:spcBef>
                <a:spcPct val="50000"/>
              </a:spcBef>
            </a:pPr>
            <a:endParaRPr lang="en-US" sz="1200" b="0">
              <a:latin typeface="Courier New" pitchFamily="49" charset="0"/>
              <a:ea typeface="MS Mincho" pitchFamily="49" charset="-128"/>
            </a:endParaRPr>
          </a:p>
          <a:p>
            <a:pPr>
              <a:lnSpc>
                <a:spcPts val="800"/>
              </a:lnSpc>
              <a:spcBef>
                <a:spcPct val="50000"/>
              </a:spcBef>
            </a:pPr>
            <a:r>
              <a:rPr lang="en-US" sz="1600" b="0">
                <a:latin typeface="Courier New" pitchFamily="49" charset="0"/>
                <a:ea typeface="MS Mincho" pitchFamily="49" charset="-128"/>
              </a:rPr>
              <a:t>                      &lt;----------23---------&gt; &lt;---9---&gt; &lt;--7--&gt;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P1:             MARYR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CRSQSRSRYYRQRQRSRRRRRRS</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QTRRRAMRC</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RPRYRPR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RRH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200">
                <a:latin typeface="Courier New" pitchFamily="49" charset="0"/>
                <a:ea typeface="MS Mincho" pitchFamily="49" charset="-128"/>
              </a:rPr>
              <a:t> </a:t>
            </a:r>
            <a:r>
              <a:rPr lang="en-US" sz="1600">
                <a:latin typeface="Courier New" pitchFamily="49" charset="0"/>
                <a:ea typeface="MS Mincho" pitchFamily="49" charset="-128"/>
              </a:rPr>
              <a:t> /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P2:      RTHGGSHYRRRH</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SRRRLHRIHRRQHRSCRRRKRRS</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RHRRRHRRG</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RTRKRT</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RRH        </a:t>
            </a:r>
            <a:endParaRPr lang="en-US" sz="1600" b="0">
              <a:latin typeface="Courier New" pitchFamily="49" charset="0"/>
              <a:cs typeface="Courier New" pitchFamily="49" charset="0"/>
            </a:endParaRPr>
          </a:p>
          <a:p>
            <a:pPr>
              <a:lnSpc>
                <a:spcPts val="800"/>
              </a:lnSpc>
              <a:spcBef>
                <a:spcPct val="50000"/>
              </a:spcBef>
            </a:pPr>
            <a:r>
              <a:rPr lang="en-US" sz="1600" b="0">
                <a:latin typeface="Courier New" pitchFamily="49" charset="0"/>
                <a:ea typeface="MS Mincho" pitchFamily="49" charset="-128"/>
              </a:rPr>
              <a:t>                     </a:t>
            </a:r>
            <a:r>
              <a:rPr lang="en-US" sz="1600" b="0">
                <a:ea typeface="MS Mincho" pitchFamily="49" charset="-128"/>
              </a:rPr>
              <a:t> </a:t>
            </a:r>
            <a:r>
              <a:rPr lang="en-US" sz="1600" b="0">
                <a:latin typeface="Courier New" pitchFamily="49" charset="0"/>
                <a:ea typeface="MS Mincho" pitchFamily="49" charset="-128"/>
              </a:rPr>
              <a:t> &lt;----------23---------&gt; &lt;---9---&gt; &lt;-6--&gt; </a:t>
            </a:r>
          </a:p>
          <a:p>
            <a:pPr>
              <a:lnSpc>
                <a:spcPts val="800"/>
              </a:lnSpc>
              <a:spcBef>
                <a:spcPct val="50000"/>
              </a:spcBef>
            </a:pPr>
            <a:endParaRPr lang="en-US" sz="1400" b="0">
              <a:latin typeface="Courier New" pitchFamily="49" charset="0"/>
              <a:ea typeface="MS Mincho" pitchFamily="49" charset="-128"/>
            </a:endParaRPr>
          </a:p>
          <a:p>
            <a:pPr>
              <a:lnSpc>
                <a:spcPts val="800"/>
              </a:lnSpc>
              <a:spcBef>
                <a:spcPct val="50000"/>
              </a:spcBef>
            </a:pPr>
            <a:endParaRPr lang="en-US" sz="1400" b="0">
              <a:latin typeface="Courier New" pitchFamily="49" charset="0"/>
              <a:cs typeface="Courier New" pitchFamily="49" charset="0"/>
            </a:endParaRPr>
          </a:p>
          <a:p>
            <a:pPr algn="ctr">
              <a:lnSpc>
                <a:spcPts val="800"/>
              </a:lnSpc>
              <a:spcBef>
                <a:spcPct val="50000"/>
              </a:spcBef>
            </a:pPr>
            <a:r>
              <a:rPr lang="en-US" sz="1600">
                <a:latin typeface="Courier New" pitchFamily="49" charset="0"/>
                <a:ea typeface="MS Mincho" pitchFamily="49" charset="-128"/>
              </a:rPr>
              <a:t>RAT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P1:             ARYR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CRSKSRSRCRRRRRRCRRRRRRCCRRRRRR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CRRRRSYTFR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KRY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    </a:t>
            </a:r>
            <a:r>
              <a:rPr lang="en-US" sz="1600">
                <a:latin typeface="Courier New" pitchFamily="49" charset="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P2:    GRTERGHHHRHRR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KRLHRIHKRRRSCRRRRRHSCRHRRRHRRG</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RRSRRRRSCR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RKCRWHYY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gn="ctr">
              <a:lnSpc>
                <a:spcPts val="800"/>
              </a:lnSpc>
              <a:spcBef>
                <a:spcPct val="50000"/>
              </a:spcBef>
            </a:pPr>
            <a:r>
              <a:rPr lang="en-US" sz="1600">
                <a:latin typeface="Courier New" pitchFamily="49" charset="0"/>
                <a:ea typeface="MS Mincho" pitchFamily="49" charset="-128"/>
              </a:rPr>
              <a:t>MOUSE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P1:            RYRC</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RSKSRSRCRRRRRR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RRRRRRC</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RRRRRRCCRRRRSYTIR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KKY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    </a:t>
            </a:r>
            <a:r>
              <a:rPr lang="en-US" sz="1600">
                <a:latin typeface="Courier New" pitchFamily="49" charset="0"/>
                <a:ea typeface="MS Mincho" pitchFamily="49" charset="-128"/>
              </a:rPr>
              <a:t>            </a:t>
            </a:r>
            <a:r>
              <a:rPr lang="en-US" sz="1000">
                <a:latin typeface="Courier New" pitchFamily="49" charset="0"/>
                <a:ea typeface="MS Mincho" pitchFamily="49" charset="-128"/>
              </a:rPr>
              <a:t> </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 </a:t>
            </a:r>
            <a:r>
              <a:rPr lang="en-US" sz="1600">
                <a:latin typeface="Courier New" pitchFamily="49" charset="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P2:   RTHRGHHHHRHRR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SRKRLHRIHYRRRS</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RRRRRHS</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RHRRRHRRGCRRSRRRRR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RCRYCRRHHH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gn="ctr">
              <a:lnSpc>
                <a:spcPts val="800"/>
              </a:lnSpc>
              <a:spcBef>
                <a:spcPct val="50000"/>
              </a:spcBef>
            </a:pPr>
            <a:r>
              <a:rPr lang="en-US" sz="1600">
                <a:latin typeface="Courier New" pitchFamily="49" charset="0"/>
                <a:ea typeface="MS Mincho" pitchFamily="49" charset="-128"/>
              </a:rPr>
              <a:t>STALLION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P1:                ARYR</a:t>
            </a:r>
            <a:r>
              <a:rPr lang="en-US" sz="1600">
                <a:solidFill>
                  <a:srgbClr val="0000FF"/>
                </a:solidFill>
                <a:latin typeface="Courier New" pitchFamily="49" charset="0"/>
                <a:ea typeface="MS Mincho" pitchFamily="49" charset="-128"/>
              </a:rPr>
              <a:t>CC</a:t>
            </a:r>
            <a:r>
              <a:rPr lang="en-US" sz="1600">
                <a:latin typeface="Courier New" pitchFamily="49" charset="0"/>
                <a:ea typeface="MS Mincho" pitchFamily="49" charset="-128"/>
              </a:rPr>
              <a:t>RSQSQSRCRRRRRRRCRRRRRRSVRQRRV</a:t>
            </a:r>
            <a:r>
              <a:rPr lang="en-US" sz="1600">
                <a:solidFill>
                  <a:srgbClr val="0000FF"/>
                </a:solidFill>
                <a:latin typeface="Courier New" pitchFamily="49" charset="0"/>
                <a:ea typeface="MS Mincho" pitchFamily="49" charset="-128"/>
              </a:rPr>
              <a:t>CC</a:t>
            </a:r>
            <a:r>
              <a:rPr lang="en-US" sz="1600">
                <a:latin typeface="Courier New" pitchFamily="49" charset="0"/>
                <a:ea typeface="MS Mincho" pitchFamily="49" charset="-128"/>
              </a:rPr>
              <a:t>RRYTVLR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RRRR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                     </a:t>
            </a:r>
            <a:r>
              <a:rPr lang="en-US" sz="1000">
                <a:latin typeface="Courier New" pitchFamily="49" charset="0"/>
                <a:ea typeface="MS Mincho" pitchFamily="49" charset="-128"/>
              </a:rPr>
              <a:t> </a:t>
            </a:r>
            <a:r>
              <a:rPr lang="en-US" sz="1600">
                <a:latin typeface="Courier New" pitchFamily="49" charset="0"/>
                <a:ea typeface="MS Mincho" pitchFamily="49" charset="-128"/>
              </a:rPr>
              <a:t> /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 </a:t>
            </a:r>
            <a:r>
              <a:rPr lang="en-US" sz="1600">
                <a:latin typeface="Courier New" pitchFamily="49" charset="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P2:    ARTTAGSYRRYRRR</a:t>
            </a:r>
            <a:r>
              <a:rPr lang="en-US" sz="1600">
                <a:solidFill>
                  <a:srgbClr val="0000FF"/>
                </a:solidFill>
                <a:latin typeface="Courier New" pitchFamily="49" charset="0"/>
                <a:ea typeface="MS Mincho" pitchFamily="49" charset="-128"/>
              </a:rPr>
              <a:t>CC</a:t>
            </a:r>
            <a:r>
              <a:rPr lang="en-US" sz="1600">
                <a:latin typeface="Courier New" pitchFamily="49" charset="0"/>
                <a:ea typeface="MS Mincho" pitchFamily="49" charset="-128"/>
              </a:rPr>
              <a:t>SPRRLYRLRRRRYRSSRRRRRRPCRRRRHRRV</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RRVRRRRR</a:t>
            </a:r>
            <a:r>
              <a:rPr lang="en-US" sz="1600">
                <a:solidFill>
                  <a:srgbClr val="0000FF"/>
                </a:solidFill>
                <a:latin typeface="Courier New" pitchFamily="49" charset="0"/>
                <a:ea typeface="MS Mincho" pitchFamily="49" charset="-128"/>
              </a:rPr>
              <a:t>CC</a:t>
            </a:r>
            <a:r>
              <a:rPr lang="en-US" sz="1600">
                <a:latin typeface="Courier New" pitchFamily="49" charset="0"/>
                <a:ea typeface="MS Mincho" pitchFamily="49" charset="-128"/>
              </a:rPr>
              <a:t>RRR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endParaRPr lang="en-US" sz="1600" b="0"/>
          </a:p>
        </p:txBody>
      </p:sp>
      <p:pic>
        <p:nvPicPr>
          <p:cNvPr id="117763" name="slide_86.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8796338" y="0"/>
            <a:ext cx="304800" cy="304800"/>
          </a:xfrm>
          <a:prstGeom prst="rect">
            <a:avLst/>
          </a:prstGeom>
          <a:noFill/>
          <a:ln w="9525">
            <a:noFill/>
            <a:miter lim="800000"/>
            <a:headEnd/>
            <a:tailEnd/>
          </a:ln>
        </p:spPr>
      </p:pic>
    </p:spTree>
    <p:custDataLst>
      <p:tags r:id="rId1"/>
    </p:custDataLst>
  </p:cSld>
  <p:clrMapOvr>
    <a:masterClrMapping/>
  </p:clrMapOvr>
  <p:transition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639" fill="hold"/>
                                        <p:tgtEl>
                                          <p:spTgt spid="11776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6585">
                <p:cTn id="7" fill="hold" display="0">
                  <p:stCondLst>
                    <p:cond delay="indefinite"/>
                  </p:stCondLst>
                  <p:endCondLst>
                    <p:cond evt="onNext" delay="0">
                      <p:tgtEl>
                        <p:sldTgt/>
                      </p:tgtEl>
                    </p:cond>
                    <p:cond evt="onPrev" delay="0">
                      <p:tgtEl>
                        <p:sldTgt/>
                      </p:tgtEl>
                    </p:cond>
                    <p:cond evt="onStopAudio" delay="0">
                      <p:tgtEl>
                        <p:sldTgt/>
                      </p:tgtEl>
                    </p:cond>
                  </p:endCondLst>
                </p:cTn>
                <p:tgtEl>
                  <p:spTgt spid="117763"/>
                </p:tgtEl>
              </p:cMediaNode>
            </p:audio>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ext Box 2"/>
          <p:cNvSpPr txBox="1">
            <a:spLocks noChangeArrowheads="1"/>
          </p:cNvSpPr>
          <p:nvPr/>
        </p:nvSpPr>
        <p:spPr bwMode="auto">
          <a:xfrm>
            <a:off x="0" y="0"/>
            <a:ext cx="9144000" cy="6846888"/>
          </a:xfrm>
          <a:prstGeom prst="rect">
            <a:avLst/>
          </a:prstGeom>
          <a:noFill/>
          <a:ln w="9525">
            <a:noFill/>
            <a:miter lim="800000"/>
            <a:headEnd/>
            <a:tailEnd/>
          </a:ln>
        </p:spPr>
        <p:txBody>
          <a:bodyPr>
            <a:spAutoFit/>
          </a:bodyPr>
          <a:lstStyle/>
          <a:p>
            <a:pPr algn="ctr">
              <a:lnSpc>
                <a:spcPts val="800"/>
              </a:lnSpc>
              <a:spcBef>
                <a:spcPct val="50000"/>
              </a:spcBef>
            </a:pPr>
            <a:endParaRPr lang="en-US" sz="1600">
              <a:latin typeface="Courier New" pitchFamily="49" charset="0"/>
              <a:ea typeface="MS Mincho" pitchFamily="49" charset="-128"/>
            </a:endParaRPr>
          </a:p>
          <a:p>
            <a:pPr algn="ctr">
              <a:lnSpc>
                <a:spcPts val="800"/>
              </a:lnSpc>
              <a:spcBef>
                <a:spcPct val="50000"/>
              </a:spcBef>
            </a:pPr>
            <a:r>
              <a:rPr lang="en-US" sz="1600">
                <a:latin typeface="Courier New" pitchFamily="49" charset="0"/>
                <a:ea typeface="MS Mincho" pitchFamily="49" charset="-128"/>
              </a:rPr>
              <a:t>HUMAN                      </a:t>
            </a:r>
            <a:endParaRPr lang="en-US" sz="1600" b="0">
              <a:latin typeface="Courier New" pitchFamily="49" charset="0"/>
              <a:cs typeface="Courier New" pitchFamily="49" charset="0"/>
            </a:endParaRPr>
          </a:p>
          <a:p>
            <a:pPr>
              <a:lnSpc>
                <a:spcPts val="800"/>
              </a:lnSpc>
              <a:spcBef>
                <a:spcPct val="50000"/>
              </a:spcBef>
            </a:pPr>
            <a:endParaRPr lang="en-US" sz="1200" b="0">
              <a:latin typeface="Courier New" pitchFamily="49" charset="0"/>
              <a:ea typeface="MS Mincho" pitchFamily="49" charset="-128"/>
            </a:endParaRPr>
          </a:p>
          <a:p>
            <a:pPr>
              <a:lnSpc>
                <a:spcPts val="800"/>
              </a:lnSpc>
              <a:spcBef>
                <a:spcPct val="50000"/>
              </a:spcBef>
            </a:pPr>
            <a:r>
              <a:rPr lang="en-US" sz="1600" b="0">
                <a:latin typeface="Courier New" pitchFamily="49" charset="0"/>
                <a:ea typeface="MS Mincho" pitchFamily="49" charset="-128"/>
              </a:rPr>
              <a:t>                      &lt;----------23---------&gt; &lt;---9---&gt; &lt;--7--&gt;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P1:             MARYR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CRSQSRSRYYRQRQRSRRRRRRS</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QTRRRAMRC</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RPRYRPR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RRH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200">
                <a:latin typeface="Courier New" pitchFamily="49" charset="0"/>
                <a:ea typeface="MS Mincho" pitchFamily="49" charset="-128"/>
              </a:rPr>
              <a:t> </a:t>
            </a:r>
            <a:r>
              <a:rPr lang="en-US" sz="1600">
                <a:latin typeface="Courier New" pitchFamily="49" charset="0"/>
                <a:ea typeface="MS Mincho" pitchFamily="49" charset="-128"/>
              </a:rPr>
              <a:t> /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P2:      RTHGGSHYRRRH</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SRRRLHRIHRRQHRSCRRRKRRS</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RHRRRHRRG</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RTRKRT</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RRH        </a:t>
            </a:r>
            <a:endParaRPr lang="en-US" sz="1600" b="0">
              <a:latin typeface="Courier New" pitchFamily="49" charset="0"/>
              <a:cs typeface="Courier New" pitchFamily="49" charset="0"/>
            </a:endParaRPr>
          </a:p>
          <a:p>
            <a:pPr>
              <a:lnSpc>
                <a:spcPts val="800"/>
              </a:lnSpc>
              <a:spcBef>
                <a:spcPct val="50000"/>
              </a:spcBef>
            </a:pPr>
            <a:r>
              <a:rPr lang="en-US" sz="1600" b="0">
                <a:latin typeface="Courier New" pitchFamily="49" charset="0"/>
                <a:ea typeface="MS Mincho" pitchFamily="49" charset="-128"/>
              </a:rPr>
              <a:t>                     </a:t>
            </a:r>
            <a:r>
              <a:rPr lang="en-US" sz="1600" b="0">
                <a:ea typeface="MS Mincho" pitchFamily="49" charset="-128"/>
              </a:rPr>
              <a:t> </a:t>
            </a:r>
            <a:r>
              <a:rPr lang="en-US" sz="1600" b="0">
                <a:latin typeface="Courier New" pitchFamily="49" charset="0"/>
                <a:ea typeface="MS Mincho" pitchFamily="49" charset="-128"/>
              </a:rPr>
              <a:t> &lt;----------23---------&gt; &lt;---9---&gt; &lt;-6--&gt; </a:t>
            </a:r>
          </a:p>
          <a:p>
            <a:pPr>
              <a:lnSpc>
                <a:spcPts val="800"/>
              </a:lnSpc>
              <a:spcBef>
                <a:spcPct val="50000"/>
              </a:spcBef>
            </a:pPr>
            <a:endParaRPr lang="en-US" sz="1400" b="0">
              <a:latin typeface="Courier New" pitchFamily="49" charset="0"/>
              <a:ea typeface="MS Mincho" pitchFamily="49" charset="-128"/>
            </a:endParaRPr>
          </a:p>
          <a:p>
            <a:pPr>
              <a:lnSpc>
                <a:spcPts val="800"/>
              </a:lnSpc>
              <a:spcBef>
                <a:spcPct val="50000"/>
              </a:spcBef>
            </a:pPr>
            <a:endParaRPr lang="en-US" sz="1400" b="0">
              <a:latin typeface="Courier New" pitchFamily="49" charset="0"/>
              <a:cs typeface="Courier New" pitchFamily="49" charset="0"/>
            </a:endParaRPr>
          </a:p>
          <a:p>
            <a:pPr algn="ctr">
              <a:lnSpc>
                <a:spcPts val="800"/>
              </a:lnSpc>
              <a:spcBef>
                <a:spcPct val="50000"/>
              </a:spcBef>
            </a:pPr>
            <a:r>
              <a:rPr lang="en-US" sz="1600">
                <a:latin typeface="Courier New" pitchFamily="49" charset="0"/>
                <a:ea typeface="MS Mincho" pitchFamily="49" charset="-128"/>
              </a:rPr>
              <a:t>RAT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P1:             ARYR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CRSKSRSRCRRRRRRCRRRRRRCCRRRRRR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CRRRRSYTFR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KRY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    </a:t>
            </a:r>
            <a:r>
              <a:rPr lang="en-US" sz="1600">
                <a:latin typeface="Courier New" pitchFamily="49" charset="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P2:    GRTERGHHHRHRR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KRLHRIHKRRRSCRRRRRHSCRHRRRHRRG</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RRSRRRRSCR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RKCRWHYY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gn="ctr">
              <a:lnSpc>
                <a:spcPts val="800"/>
              </a:lnSpc>
              <a:spcBef>
                <a:spcPct val="50000"/>
              </a:spcBef>
            </a:pPr>
            <a:r>
              <a:rPr lang="en-US" sz="1600">
                <a:latin typeface="Courier New" pitchFamily="49" charset="0"/>
                <a:ea typeface="MS Mincho" pitchFamily="49" charset="-128"/>
              </a:rPr>
              <a:t>MOUSE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P1:            RYRC</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RSKSRSRCRRRRRR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RRRRRRC</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RRRRRRCCRRRRSYTIR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KKY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    </a:t>
            </a:r>
            <a:r>
              <a:rPr lang="en-US" sz="1600">
                <a:latin typeface="Courier New" pitchFamily="49" charset="0"/>
                <a:ea typeface="MS Mincho" pitchFamily="49" charset="-128"/>
              </a:rPr>
              <a:t>            </a:t>
            </a:r>
            <a:r>
              <a:rPr lang="en-US" sz="1000">
                <a:latin typeface="Courier New" pitchFamily="49" charset="0"/>
                <a:ea typeface="MS Mincho" pitchFamily="49" charset="-128"/>
              </a:rPr>
              <a:t> </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 </a:t>
            </a:r>
            <a:r>
              <a:rPr lang="en-US" sz="1600">
                <a:latin typeface="Courier New" pitchFamily="49" charset="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P2:   RTHRGHHHHRHRR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SRKRLHRIHYRRRS</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RRRRRHS</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RHRRRHRRGCRRSRRRRR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RCRYCRRHHH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gn="ctr">
              <a:lnSpc>
                <a:spcPts val="800"/>
              </a:lnSpc>
              <a:spcBef>
                <a:spcPct val="50000"/>
              </a:spcBef>
            </a:pPr>
            <a:r>
              <a:rPr lang="en-US" sz="1600">
                <a:latin typeface="Courier New" pitchFamily="49" charset="0"/>
                <a:ea typeface="MS Mincho" pitchFamily="49" charset="-128"/>
              </a:rPr>
              <a:t>STALLION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P1:                ARYR</a:t>
            </a:r>
            <a:r>
              <a:rPr lang="en-US" sz="1600">
                <a:solidFill>
                  <a:srgbClr val="0000FF"/>
                </a:solidFill>
                <a:latin typeface="Courier New" pitchFamily="49" charset="0"/>
                <a:ea typeface="MS Mincho" pitchFamily="49" charset="-128"/>
              </a:rPr>
              <a:t>CC</a:t>
            </a:r>
            <a:r>
              <a:rPr lang="en-US" sz="1600">
                <a:latin typeface="Courier New" pitchFamily="49" charset="0"/>
                <a:ea typeface="MS Mincho" pitchFamily="49" charset="-128"/>
              </a:rPr>
              <a:t>RSQSQSRCRRRRRRRCRRRRRRSVRQRRV</a:t>
            </a:r>
            <a:r>
              <a:rPr lang="en-US" sz="1600">
                <a:solidFill>
                  <a:srgbClr val="0000FF"/>
                </a:solidFill>
                <a:latin typeface="Courier New" pitchFamily="49" charset="0"/>
                <a:ea typeface="MS Mincho" pitchFamily="49" charset="-128"/>
              </a:rPr>
              <a:t>CC</a:t>
            </a:r>
            <a:r>
              <a:rPr lang="en-US" sz="1600">
                <a:latin typeface="Courier New" pitchFamily="49" charset="0"/>
                <a:ea typeface="MS Mincho" pitchFamily="49" charset="-128"/>
              </a:rPr>
              <a:t>RRYTVLR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RRRR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                     </a:t>
            </a:r>
            <a:r>
              <a:rPr lang="en-US" sz="1000">
                <a:latin typeface="Courier New" pitchFamily="49" charset="0"/>
                <a:ea typeface="MS Mincho" pitchFamily="49" charset="-128"/>
              </a:rPr>
              <a:t> </a:t>
            </a:r>
            <a:r>
              <a:rPr lang="en-US" sz="1600">
                <a:latin typeface="Courier New" pitchFamily="49" charset="0"/>
                <a:ea typeface="MS Mincho" pitchFamily="49" charset="-128"/>
              </a:rPr>
              <a:t> /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 </a:t>
            </a:r>
            <a:r>
              <a:rPr lang="en-US" sz="1600">
                <a:latin typeface="Courier New" pitchFamily="49" charset="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P2:    ARTTAGSYRRYRRR</a:t>
            </a:r>
            <a:r>
              <a:rPr lang="en-US" sz="1600">
                <a:solidFill>
                  <a:srgbClr val="0000FF"/>
                </a:solidFill>
                <a:latin typeface="Courier New" pitchFamily="49" charset="0"/>
                <a:ea typeface="MS Mincho" pitchFamily="49" charset="-128"/>
              </a:rPr>
              <a:t>CC</a:t>
            </a:r>
            <a:r>
              <a:rPr lang="en-US" sz="1600">
                <a:latin typeface="Courier New" pitchFamily="49" charset="0"/>
                <a:ea typeface="MS Mincho" pitchFamily="49" charset="-128"/>
              </a:rPr>
              <a:t>SPRRLYRLRRRRYRSSRRRRRRPCRRRRHRRV</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RRVRRRRR</a:t>
            </a:r>
            <a:r>
              <a:rPr lang="en-US" sz="1600">
                <a:solidFill>
                  <a:srgbClr val="0000FF"/>
                </a:solidFill>
                <a:latin typeface="Courier New" pitchFamily="49" charset="0"/>
                <a:ea typeface="MS Mincho" pitchFamily="49" charset="-128"/>
              </a:rPr>
              <a:t>CC</a:t>
            </a:r>
            <a:r>
              <a:rPr lang="en-US" sz="1600">
                <a:latin typeface="Courier New" pitchFamily="49" charset="0"/>
                <a:ea typeface="MS Mincho" pitchFamily="49" charset="-128"/>
              </a:rPr>
              <a:t>RRR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endParaRPr lang="en-US" sz="1600" b="0"/>
          </a:p>
        </p:txBody>
      </p:sp>
      <p:sp>
        <p:nvSpPr>
          <p:cNvPr id="119812" name="Rectangle 4"/>
          <p:cNvSpPr>
            <a:spLocks noChangeArrowheads="1"/>
          </p:cNvSpPr>
          <p:nvPr/>
        </p:nvSpPr>
        <p:spPr bwMode="auto">
          <a:xfrm>
            <a:off x="0" y="76200"/>
            <a:ext cx="8915400" cy="1828800"/>
          </a:xfrm>
          <a:prstGeom prst="rect">
            <a:avLst/>
          </a:prstGeom>
          <a:noFill/>
          <a:ln w="76200">
            <a:solidFill>
              <a:srgbClr val="FF00FF"/>
            </a:solidFill>
            <a:miter lim="800000"/>
            <a:headEnd/>
            <a:tailEnd/>
          </a:ln>
        </p:spPr>
        <p:txBody>
          <a:bodyPr wrap="none" anchor="ctr"/>
          <a:lstStyle/>
          <a:p>
            <a:endParaRPr lang="en-US"/>
          </a:p>
        </p:txBody>
      </p:sp>
      <p:pic>
        <p:nvPicPr>
          <p:cNvPr id="119813" name="slide_87.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8810625" y="6524625"/>
            <a:ext cx="304800" cy="304800"/>
          </a:xfrm>
          <a:prstGeom prst="rect">
            <a:avLst/>
          </a:prstGeom>
          <a:noFill/>
          <a:ln w="9525">
            <a:noFill/>
            <a:miter lim="800000"/>
            <a:headEnd/>
            <a:tailEnd/>
          </a:ln>
        </p:spPr>
      </p:pic>
    </p:spTree>
    <p:custDataLst>
      <p:tags r:id="rId1"/>
    </p:custDataLst>
  </p:cSld>
  <p:clrMapOvr>
    <a:masterClrMapping/>
  </p:clrMapOvr>
  <p:transition advClick="0" advTm="3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322" fill="hold"/>
                                        <p:tgtEl>
                                          <p:spTgt spid="119813"/>
                                        </p:tgtEl>
                                      </p:cBhvr>
                                    </p:cmd>
                                  </p:childTnLst>
                                </p:cTn>
                              </p:par>
                              <p:par>
                                <p:cTn id="7" presetID="2" presetClass="entr" presetSubtype="1" fill="hold" grpId="0" nodeType="withEffect">
                                  <p:stCondLst>
                                    <p:cond delay="0"/>
                                  </p:stCondLst>
                                  <p:childTnLst>
                                    <p:set>
                                      <p:cBhvr>
                                        <p:cTn id="8" dur="1" fill="hold">
                                          <p:stCondLst>
                                            <p:cond delay="0"/>
                                          </p:stCondLst>
                                        </p:cTn>
                                        <p:tgtEl>
                                          <p:spTgt spid="119812"/>
                                        </p:tgtEl>
                                        <p:attrNameLst>
                                          <p:attrName>style.visibility</p:attrName>
                                        </p:attrNameLst>
                                      </p:cBhvr>
                                      <p:to>
                                        <p:strVal val="visible"/>
                                      </p:to>
                                    </p:set>
                                    <p:anim calcmode="lin" valueType="num">
                                      <p:cBhvr additive="base">
                                        <p:cTn id="9" dur="500" fill="hold"/>
                                        <p:tgtEl>
                                          <p:spTgt spid="119812"/>
                                        </p:tgtEl>
                                        <p:attrNameLst>
                                          <p:attrName>ppt_x</p:attrName>
                                        </p:attrNameLst>
                                      </p:cBhvr>
                                      <p:tavLst>
                                        <p:tav tm="0">
                                          <p:val>
                                            <p:strVal val="#ppt_x"/>
                                          </p:val>
                                        </p:tav>
                                        <p:tav tm="100000">
                                          <p:val>
                                            <p:strVal val="#ppt_x"/>
                                          </p:val>
                                        </p:tav>
                                      </p:tavLst>
                                    </p:anim>
                                    <p:anim calcmode="lin" valueType="num">
                                      <p:cBhvr additive="base">
                                        <p:cTn id="10" dur="500" fill="hold"/>
                                        <p:tgtEl>
                                          <p:spTgt spid="1198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2927">
                <p:cTn id="11" fill="hold" display="0">
                  <p:stCondLst>
                    <p:cond delay="indefinite"/>
                  </p:stCondLst>
                  <p:endCondLst>
                    <p:cond evt="onPrev" delay="0">
                      <p:tgtEl>
                        <p:sldTgt/>
                      </p:tgtEl>
                    </p:cond>
                    <p:cond evt="onStopAudio" delay="0">
                      <p:tgtEl>
                        <p:sldTgt/>
                      </p:tgtEl>
                    </p:cond>
                  </p:endCondLst>
                </p:cTn>
                <p:tgtEl>
                  <p:spTgt spid="119813"/>
                </p:tgtEl>
              </p:cMediaNode>
            </p:audio>
          </p:childTnLst>
        </p:cTn>
      </p:par>
    </p:tnLst>
    <p:bldLst>
      <p:bldP spid="119812"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ext Box 2"/>
          <p:cNvSpPr txBox="1">
            <a:spLocks noChangeArrowheads="1"/>
          </p:cNvSpPr>
          <p:nvPr/>
        </p:nvSpPr>
        <p:spPr bwMode="auto">
          <a:xfrm>
            <a:off x="0" y="0"/>
            <a:ext cx="9144000" cy="6846888"/>
          </a:xfrm>
          <a:prstGeom prst="rect">
            <a:avLst/>
          </a:prstGeom>
          <a:noFill/>
          <a:ln w="9525">
            <a:noFill/>
            <a:miter lim="800000"/>
            <a:headEnd/>
            <a:tailEnd/>
          </a:ln>
        </p:spPr>
        <p:txBody>
          <a:bodyPr>
            <a:spAutoFit/>
          </a:bodyPr>
          <a:lstStyle/>
          <a:p>
            <a:pPr algn="ctr">
              <a:lnSpc>
                <a:spcPts val="800"/>
              </a:lnSpc>
              <a:spcBef>
                <a:spcPct val="50000"/>
              </a:spcBef>
            </a:pPr>
            <a:endParaRPr lang="en-US" sz="1600">
              <a:latin typeface="Courier New" pitchFamily="49" charset="0"/>
              <a:ea typeface="MS Mincho" pitchFamily="49" charset="-128"/>
            </a:endParaRPr>
          </a:p>
          <a:p>
            <a:pPr algn="ctr">
              <a:lnSpc>
                <a:spcPts val="800"/>
              </a:lnSpc>
              <a:spcBef>
                <a:spcPct val="50000"/>
              </a:spcBef>
            </a:pPr>
            <a:r>
              <a:rPr lang="en-US" sz="1600">
                <a:latin typeface="Courier New" pitchFamily="49" charset="0"/>
                <a:ea typeface="MS Mincho" pitchFamily="49" charset="-128"/>
              </a:rPr>
              <a:t>HUMAN                      </a:t>
            </a:r>
            <a:endParaRPr lang="en-US" sz="1600" b="0">
              <a:latin typeface="Courier New" pitchFamily="49" charset="0"/>
              <a:cs typeface="Courier New" pitchFamily="49" charset="0"/>
            </a:endParaRPr>
          </a:p>
          <a:p>
            <a:pPr>
              <a:lnSpc>
                <a:spcPts val="800"/>
              </a:lnSpc>
              <a:spcBef>
                <a:spcPct val="50000"/>
              </a:spcBef>
            </a:pPr>
            <a:endParaRPr lang="en-US" sz="1200" b="0">
              <a:latin typeface="Courier New" pitchFamily="49" charset="0"/>
              <a:ea typeface="MS Mincho" pitchFamily="49" charset="-128"/>
            </a:endParaRPr>
          </a:p>
          <a:p>
            <a:pPr>
              <a:lnSpc>
                <a:spcPts val="800"/>
              </a:lnSpc>
              <a:spcBef>
                <a:spcPct val="50000"/>
              </a:spcBef>
            </a:pPr>
            <a:r>
              <a:rPr lang="en-US" sz="1600" b="0">
                <a:latin typeface="Courier New" pitchFamily="49" charset="0"/>
                <a:ea typeface="MS Mincho" pitchFamily="49" charset="-128"/>
              </a:rPr>
              <a:t>                      &lt;----------23---------&gt; &lt;---9---&gt; &lt;--7--&gt;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P1:             MARYR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CRSQSRSRYYRQRQRSRRRRRRS</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QTRRRAMRC</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RPRYRPR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RRH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200">
                <a:latin typeface="Courier New" pitchFamily="49" charset="0"/>
                <a:ea typeface="MS Mincho" pitchFamily="49" charset="-128"/>
              </a:rPr>
              <a:t> </a:t>
            </a:r>
            <a:r>
              <a:rPr lang="en-US" sz="1600">
                <a:latin typeface="Courier New" pitchFamily="49" charset="0"/>
                <a:ea typeface="MS Mincho" pitchFamily="49" charset="-128"/>
              </a:rPr>
              <a:t> /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P2:      RTHGGSHYRRRH</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SRRRLHRIHRRQHRSCRRRKRRS</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RHRRRHRRG</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RTRKRT</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RRH        </a:t>
            </a:r>
            <a:endParaRPr lang="en-US" sz="1600" b="0">
              <a:latin typeface="Courier New" pitchFamily="49" charset="0"/>
              <a:cs typeface="Courier New" pitchFamily="49" charset="0"/>
            </a:endParaRPr>
          </a:p>
          <a:p>
            <a:pPr>
              <a:lnSpc>
                <a:spcPts val="800"/>
              </a:lnSpc>
              <a:spcBef>
                <a:spcPct val="50000"/>
              </a:spcBef>
            </a:pPr>
            <a:r>
              <a:rPr lang="en-US" sz="1600" b="0">
                <a:latin typeface="Courier New" pitchFamily="49" charset="0"/>
                <a:ea typeface="MS Mincho" pitchFamily="49" charset="-128"/>
              </a:rPr>
              <a:t>                     </a:t>
            </a:r>
            <a:r>
              <a:rPr lang="en-US" sz="1600" b="0">
                <a:ea typeface="MS Mincho" pitchFamily="49" charset="-128"/>
              </a:rPr>
              <a:t> </a:t>
            </a:r>
            <a:r>
              <a:rPr lang="en-US" sz="1600" b="0">
                <a:latin typeface="Courier New" pitchFamily="49" charset="0"/>
                <a:ea typeface="MS Mincho" pitchFamily="49" charset="-128"/>
              </a:rPr>
              <a:t> &lt;----------23---------&gt; &lt;---9---&gt; &lt;-6--&gt; </a:t>
            </a:r>
          </a:p>
          <a:p>
            <a:pPr>
              <a:lnSpc>
                <a:spcPts val="800"/>
              </a:lnSpc>
              <a:spcBef>
                <a:spcPct val="50000"/>
              </a:spcBef>
            </a:pPr>
            <a:endParaRPr lang="en-US" sz="1400" b="0">
              <a:latin typeface="Courier New" pitchFamily="49" charset="0"/>
              <a:ea typeface="MS Mincho" pitchFamily="49" charset="-128"/>
            </a:endParaRPr>
          </a:p>
          <a:p>
            <a:pPr>
              <a:lnSpc>
                <a:spcPts val="800"/>
              </a:lnSpc>
              <a:spcBef>
                <a:spcPct val="50000"/>
              </a:spcBef>
            </a:pPr>
            <a:endParaRPr lang="en-US" sz="1400" b="0">
              <a:latin typeface="Courier New" pitchFamily="49" charset="0"/>
              <a:cs typeface="Courier New" pitchFamily="49" charset="0"/>
            </a:endParaRPr>
          </a:p>
          <a:p>
            <a:pPr algn="ctr">
              <a:lnSpc>
                <a:spcPts val="800"/>
              </a:lnSpc>
              <a:spcBef>
                <a:spcPct val="50000"/>
              </a:spcBef>
            </a:pPr>
            <a:r>
              <a:rPr lang="en-US" sz="1600">
                <a:latin typeface="Courier New" pitchFamily="49" charset="0"/>
                <a:ea typeface="MS Mincho" pitchFamily="49" charset="-128"/>
              </a:rPr>
              <a:t>RAT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P1:             ARYR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CRSKSRSRCRRRRRRCRRRRRRCCRRRRRR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CRRRRSYTFR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KRY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    </a:t>
            </a:r>
            <a:r>
              <a:rPr lang="en-US" sz="1600">
                <a:latin typeface="Courier New" pitchFamily="49" charset="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P2:    GRTERGHHHRHRR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KRLHRIHKRRRSCRRRRRHSCRHRRRHRRG</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RRSRRRRSCR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RKCRWHYY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gn="ctr">
              <a:lnSpc>
                <a:spcPts val="800"/>
              </a:lnSpc>
              <a:spcBef>
                <a:spcPct val="50000"/>
              </a:spcBef>
            </a:pPr>
            <a:r>
              <a:rPr lang="en-US" sz="1600">
                <a:latin typeface="Courier New" pitchFamily="49" charset="0"/>
                <a:ea typeface="MS Mincho" pitchFamily="49" charset="-128"/>
              </a:rPr>
              <a:t>MOUSE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P1:            RYRC</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RSKSRSRCRRRRRR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RRRRRRC</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RRRRRRCCRRRRSYTIR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KKY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    </a:t>
            </a:r>
            <a:r>
              <a:rPr lang="en-US" sz="1600">
                <a:latin typeface="Courier New" pitchFamily="49" charset="0"/>
                <a:ea typeface="MS Mincho" pitchFamily="49" charset="-128"/>
              </a:rPr>
              <a:t>            </a:t>
            </a:r>
            <a:r>
              <a:rPr lang="en-US" sz="1000">
                <a:latin typeface="Courier New" pitchFamily="49" charset="0"/>
                <a:ea typeface="MS Mincho" pitchFamily="49" charset="-128"/>
              </a:rPr>
              <a:t> </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 </a:t>
            </a:r>
            <a:r>
              <a:rPr lang="en-US" sz="1600">
                <a:latin typeface="Courier New" pitchFamily="49" charset="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P2:   RTHRGHHHHRHRR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SRKRLHRIHYRRRS</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RRRRRHS</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RHRRRHRRGCRRSRRRRR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RCRYCRRHHH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gn="ctr">
              <a:lnSpc>
                <a:spcPts val="800"/>
              </a:lnSpc>
              <a:spcBef>
                <a:spcPct val="50000"/>
              </a:spcBef>
            </a:pPr>
            <a:r>
              <a:rPr lang="en-US" sz="1600">
                <a:latin typeface="Courier New" pitchFamily="49" charset="0"/>
                <a:ea typeface="MS Mincho" pitchFamily="49" charset="-128"/>
              </a:rPr>
              <a:t>STALLION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P1:                ARYR</a:t>
            </a:r>
            <a:r>
              <a:rPr lang="en-US" sz="1600">
                <a:solidFill>
                  <a:srgbClr val="0000FF"/>
                </a:solidFill>
                <a:latin typeface="Courier New" pitchFamily="49" charset="0"/>
                <a:ea typeface="MS Mincho" pitchFamily="49" charset="-128"/>
              </a:rPr>
              <a:t>CC</a:t>
            </a:r>
            <a:r>
              <a:rPr lang="en-US" sz="1600">
                <a:latin typeface="Courier New" pitchFamily="49" charset="0"/>
                <a:ea typeface="MS Mincho" pitchFamily="49" charset="-128"/>
              </a:rPr>
              <a:t>RSQSQSRCRRRRRRRCRRRRRRSVRQRRV</a:t>
            </a:r>
            <a:r>
              <a:rPr lang="en-US" sz="1600">
                <a:solidFill>
                  <a:srgbClr val="0000FF"/>
                </a:solidFill>
                <a:latin typeface="Courier New" pitchFamily="49" charset="0"/>
                <a:ea typeface="MS Mincho" pitchFamily="49" charset="-128"/>
              </a:rPr>
              <a:t>CC</a:t>
            </a:r>
            <a:r>
              <a:rPr lang="en-US" sz="1600">
                <a:latin typeface="Courier New" pitchFamily="49" charset="0"/>
                <a:ea typeface="MS Mincho" pitchFamily="49" charset="-128"/>
              </a:rPr>
              <a:t>RRYTVLR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RRRR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                     </a:t>
            </a:r>
            <a:r>
              <a:rPr lang="en-US" sz="1000">
                <a:latin typeface="Courier New" pitchFamily="49" charset="0"/>
                <a:ea typeface="MS Mincho" pitchFamily="49" charset="-128"/>
              </a:rPr>
              <a:t> </a:t>
            </a:r>
            <a:r>
              <a:rPr lang="en-US" sz="1600">
                <a:latin typeface="Courier New" pitchFamily="49" charset="0"/>
                <a:ea typeface="MS Mincho" pitchFamily="49" charset="-128"/>
              </a:rPr>
              <a:t> /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 </a:t>
            </a:r>
            <a:r>
              <a:rPr lang="en-US" sz="1600">
                <a:latin typeface="Courier New" pitchFamily="49" charset="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P2:    ARTTAGSYRRYRRR</a:t>
            </a:r>
            <a:r>
              <a:rPr lang="en-US" sz="1600">
                <a:solidFill>
                  <a:srgbClr val="0000FF"/>
                </a:solidFill>
                <a:latin typeface="Courier New" pitchFamily="49" charset="0"/>
                <a:ea typeface="MS Mincho" pitchFamily="49" charset="-128"/>
              </a:rPr>
              <a:t>CC</a:t>
            </a:r>
            <a:r>
              <a:rPr lang="en-US" sz="1600">
                <a:latin typeface="Courier New" pitchFamily="49" charset="0"/>
                <a:ea typeface="MS Mincho" pitchFamily="49" charset="-128"/>
              </a:rPr>
              <a:t>SPRRLYRLRRRRYRSSRRRRRRPCRRRRHRRV</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RRVRRRRR</a:t>
            </a:r>
            <a:r>
              <a:rPr lang="en-US" sz="1600">
                <a:solidFill>
                  <a:srgbClr val="0000FF"/>
                </a:solidFill>
                <a:latin typeface="Courier New" pitchFamily="49" charset="0"/>
                <a:ea typeface="MS Mincho" pitchFamily="49" charset="-128"/>
              </a:rPr>
              <a:t>CC</a:t>
            </a:r>
            <a:r>
              <a:rPr lang="en-US" sz="1600">
                <a:latin typeface="Courier New" pitchFamily="49" charset="0"/>
                <a:ea typeface="MS Mincho" pitchFamily="49" charset="-128"/>
              </a:rPr>
              <a:t>RRR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endParaRPr lang="en-US" sz="1600" b="0"/>
          </a:p>
        </p:txBody>
      </p:sp>
      <p:sp>
        <p:nvSpPr>
          <p:cNvPr id="120835" name="Rectangle 3"/>
          <p:cNvSpPr>
            <a:spLocks noChangeArrowheads="1"/>
          </p:cNvSpPr>
          <p:nvPr/>
        </p:nvSpPr>
        <p:spPr bwMode="auto">
          <a:xfrm>
            <a:off x="0" y="1905000"/>
            <a:ext cx="8915400" cy="1600200"/>
          </a:xfrm>
          <a:prstGeom prst="rect">
            <a:avLst/>
          </a:prstGeom>
          <a:noFill/>
          <a:ln w="76200">
            <a:solidFill>
              <a:srgbClr val="FF00FF"/>
            </a:solidFill>
            <a:miter lim="800000"/>
            <a:headEnd/>
            <a:tailEnd/>
          </a:ln>
        </p:spPr>
        <p:txBody>
          <a:bodyPr wrap="none" anchor="ctr"/>
          <a:lstStyle/>
          <a:p>
            <a:endParaRPr lang="en-US"/>
          </a:p>
        </p:txBody>
      </p:sp>
      <p:pic>
        <p:nvPicPr>
          <p:cNvPr id="120836" name="slide_88.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8810625" y="0"/>
            <a:ext cx="304800" cy="304800"/>
          </a:xfrm>
          <a:prstGeom prst="rect">
            <a:avLst/>
          </a:prstGeom>
          <a:noFill/>
          <a:ln w="9525">
            <a:noFill/>
            <a:miter lim="800000"/>
            <a:headEnd/>
            <a:tailEnd/>
          </a:ln>
        </p:spPr>
      </p:pic>
    </p:spTree>
    <p:custDataLst>
      <p:tags r:id="rId1"/>
    </p:custDataLst>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0836"/>
                                        </p:tgtEl>
                                      </p:cBhvr>
                                    </p:cmd>
                                  </p:childTnLst>
                                </p:cTn>
                              </p:par>
                              <p:par>
                                <p:cTn id="7" presetID="2" presetClass="entr" presetSubtype="1" fill="hold" grpId="0" nodeType="withEffect">
                                  <p:stCondLst>
                                    <p:cond delay="0"/>
                                  </p:stCondLst>
                                  <p:childTnLst>
                                    <p:set>
                                      <p:cBhvr>
                                        <p:cTn id="8" dur="1" fill="hold">
                                          <p:stCondLst>
                                            <p:cond delay="0"/>
                                          </p:stCondLst>
                                        </p:cTn>
                                        <p:tgtEl>
                                          <p:spTgt spid="120835"/>
                                        </p:tgtEl>
                                        <p:attrNameLst>
                                          <p:attrName>style.visibility</p:attrName>
                                        </p:attrNameLst>
                                      </p:cBhvr>
                                      <p:to>
                                        <p:strVal val="visible"/>
                                      </p:to>
                                    </p:set>
                                    <p:anim calcmode="lin" valueType="num">
                                      <p:cBhvr additive="base">
                                        <p:cTn id="9" dur="500" fill="hold"/>
                                        <p:tgtEl>
                                          <p:spTgt spid="120835"/>
                                        </p:tgtEl>
                                        <p:attrNameLst>
                                          <p:attrName>ppt_x</p:attrName>
                                        </p:attrNameLst>
                                      </p:cBhvr>
                                      <p:tavLst>
                                        <p:tav tm="0">
                                          <p:val>
                                            <p:strVal val="#ppt_x"/>
                                          </p:val>
                                        </p:tav>
                                        <p:tav tm="100000">
                                          <p:val>
                                            <p:strVal val="#ppt_x"/>
                                          </p:val>
                                        </p:tav>
                                      </p:tavLst>
                                    </p:anim>
                                    <p:anim calcmode="lin" valueType="num">
                                      <p:cBhvr additive="base">
                                        <p:cTn id="10" dur="500" fill="hold"/>
                                        <p:tgtEl>
                                          <p:spTgt spid="12083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78049">
                <p:cTn id="11" fill="hold" display="0">
                  <p:stCondLst>
                    <p:cond delay="indefinite"/>
                  </p:stCondLst>
                  <p:endCondLst>
                    <p:cond evt="onPrev" delay="0">
                      <p:tgtEl>
                        <p:sldTgt/>
                      </p:tgtEl>
                    </p:cond>
                    <p:cond evt="onStopAudio" delay="0">
                      <p:tgtEl>
                        <p:sldTgt/>
                      </p:tgtEl>
                    </p:cond>
                  </p:endCondLst>
                </p:cTn>
                <p:tgtEl>
                  <p:spTgt spid="120836"/>
                </p:tgtEl>
              </p:cMediaNode>
            </p:audio>
          </p:childTnLst>
        </p:cTn>
      </p:par>
    </p:tnLst>
    <p:bldLst>
      <p:bldP spid="120835"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ext Box 2"/>
          <p:cNvSpPr txBox="1">
            <a:spLocks noChangeArrowheads="1"/>
          </p:cNvSpPr>
          <p:nvPr/>
        </p:nvSpPr>
        <p:spPr bwMode="auto">
          <a:xfrm>
            <a:off x="0" y="0"/>
            <a:ext cx="9144000" cy="6846888"/>
          </a:xfrm>
          <a:prstGeom prst="rect">
            <a:avLst/>
          </a:prstGeom>
          <a:noFill/>
          <a:ln w="9525">
            <a:noFill/>
            <a:miter lim="800000"/>
            <a:headEnd/>
            <a:tailEnd/>
          </a:ln>
        </p:spPr>
        <p:txBody>
          <a:bodyPr>
            <a:spAutoFit/>
          </a:bodyPr>
          <a:lstStyle/>
          <a:p>
            <a:pPr algn="ctr">
              <a:lnSpc>
                <a:spcPts val="800"/>
              </a:lnSpc>
              <a:spcBef>
                <a:spcPct val="50000"/>
              </a:spcBef>
            </a:pPr>
            <a:endParaRPr lang="en-US" sz="1600">
              <a:latin typeface="Courier New" pitchFamily="49" charset="0"/>
              <a:ea typeface="MS Mincho" pitchFamily="49" charset="-128"/>
            </a:endParaRPr>
          </a:p>
          <a:p>
            <a:pPr algn="ctr">
              <a:lnSpc>
                <a:spcPts val="800"/>
              </a:lnSpc>
              <a:spcBef>
                <a:spcPct val="50000"/>
              </a:spcBef>
            </a:pPr>
            <a:r>
              <a:rPr lang="en-US" sz="1600">
                <a:latin typeface="Courier New" pitchFamily="49" charset="0"/>
                <a:ea typeface="MS Mincho" pitchFamily="49" charset="-128"/>
              </a:rPr>
              <a:t>HUMAN                      </a:t>
            </a:r>
            <a:endParaRPr lang="en-US" sz="1600" b="0">
              <a:latin typeface="Courier New" pitchFamily="49" charset="0"/>
              <a:cs typeface="Courier New" pitchFamily="49" charset="0"/>
            </a:endParaRPr>
          </a:p>
          <a:p>
            <a:pPr>
              <a:lnSpc>
                <a:spcPts val="800"/>
              </a:lnSpc>
              <a:spcBef>
                <a:spcPct val="50000"/>
              </a:spcBef>
            </a:pPr>
            <a:endParaRPr lang="en-US" sz="1200" b="0">
              <a:latin typeface="Courier New" pitchFamily="49" charset="0"/>
              <a:ea typeface="MS Mincho" pitchFamily="49" charset="-128"/>
            </a:endParaRPr>
          </a:p>
          <a:p>
            <a:pPr>
              <a:lnSpc>
                <a:spcPts val="800"/>
              </a:lnSpc>
              <a:spcBef>
                <a:spcPct val="50000"/>
              </a:spcBef>
            </a:pPr>
            <a:r>
              <a:rPr lang="en-US" sz="1600" b="0">
                <a:latin typeface="Courier New" pitchFamily="49" charset="0"/>
                <a:ea typeface="MS Mincho" pitchFamily="49" charset="-128"/>
              </a:rPr>
              <a:t>                      &lt;----------23---------&gt; &lt;---9---&gt; &lt;--7--&gt;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P1:             MARYR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CRSQSRSRYYRQRQRSRRRRRRS</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QTRRRAMRC</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RPRYRPR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RRH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200">
                <a:latin typeface="Courier New" pitchFamily="49" charset="0"/>
                <a:ea typeface="MS Mincho" pitchFamily="49" charset="-128"/>
              </a:rPr>
              <a:t> </a:t>
            </a:r>
            <a:r>
              <a:rPr lang="en-US" sz="1600">
                <a:latin typeface="Courier New" pitchFamily="49" charset="0"/>
                <a:ea typeface="MS Mincho" pitchFamily="49" charset="-128"/>
              </a:rPr>
              <a:t> /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P2:      RTHGGSHYRRRH</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SRRRLHRIHRRQHRSCRRRKRRS</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RHRRRHRRG</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RTRKRT</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RRH        </a:t>
            </a:r>
            <a:endParaRPr lang="en-US" sz="1600" b="0">
              <a:latin typeface="Courier New" pitchFamily="49" charset="0"/>
              <a:cs typeface="Courier New" pitchFamily="49" charset="0"/>
            </a:endParaRPr>
          </a:p>
          <a:p>
            <a:pPr>
              <a:lnSpc>
                <a:spcPts val="800"/>
              </a:lnSpc>
              <a:spcBef>
                <a:spcPct val="50000"/>
              </a:spcBef>
            </a:pPr>
            <a:r>
              <a:rPr lang="en-US" sz="1600" b="0">
                <a:latin typeface="Courier New" pitchFamily="49" charset="0"/>
                <a:ea typeface="MS Mincho" pitchFamily="49" charset="-128"/>
              </a:rPr>
              <a:t>                     </a:t>
            </a:r>
            <a:r>
              <a:rPr lang="en-US" sz="1600" b="0">
                <a:ea typeface="MS Mincho" pitchFamily="49" charset="-128"/>
              </a:rPr>
              <a:t> </a:t>
            </a:r>
            <a:r>
              <a:rPr lang="en-US" sz="1600" b="0">
                <a:latin typeface="Courier New" pitchFamily="49" charset="0"/>
                <a:ea typeface="MS Mincho" pitchFamily="49" charset="-128"/>
              </a:rPr>
              <a:t> &lt;----------23---------&gt; &lt;---9---&gt; &lt;-6--&gt; </a:t>
            </a:r>
          </a:p>
          <a:p>
            <a:pPr>
              <a:lnSpc>
                <a:spcPts val="800"/>
              </a:lnSpc>
              <a:spcBef>
                <a:spcPct val="50000"/>
              </a:spcBef>
            </a:pPr>
            <a:endParaRPr lang="en-US" sz="1400" b="0">
              <a:latin typeface="Courier New" pitchFamily="49" charset="0"/>
              <a:ea typeface="MS Mincho" pitchFamily="49" charset="-128"/>
            </a:endParaRPr>
          </a:p>
          <a:p>
            <a:pPr>
              <a:lnSpc>
                <a:spcPts val="800"/>
              </a:lnSpc>
              <a:spcBef>
                <a:spcPct val="50000"/>
              </a:spcBef>
            </a:pPr>
            <a:endParaRPr lang="en-US" sz="1400" b="0">
              <a:latin typeface="Courier New" pitchFamily="49" charset="0"/>
              <a:cs typeface="Courier New" pitchFamily="49" charset="0"/>
            </a:endParaRPr>
          </a:p>
          <a:p>
            <a:pPr algn="ctr">
              <a:lnSpc>
                <a:spcPts val="800"/>
              </a:lnSpc>
              <a:spcBef>
                <a:spcPct val="50000"/>
              </a:spcBef>
            </a:pPr>
            <a:r>
              <a:rPr lang="en-US" sz="1600">
                <a:latin typeface="Courier New" pitchFamily="49" charset="0"/>
                <a:ea typeface="MS Mincho" pitchFamily="49" charset="-128"/>
              </a:rPr>
              <a:t>RAT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P1:             ARYR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CRSKSRSRCRRRRRRCRRRRRRCCRRRRRR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CRRRRSYTFR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KRY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    </a:t>
            </a:r>
            <a:r>
              <a:rPr lang="en-US" sz="1600">
                <a:latin typeface="Courier New" pitchFamily="49" charset="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P2:    GRTERGHHHRHRR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KRLHRIHKRRRSCRRRRRHSCRHRRRHRRG</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RRSRRRRSCR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RKCRWHYY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gn="ctr">
              <a:lnSpc>
                <a:spcPts val="800"/>
              </a:lnSpc>
              <a:spcBef>
                <a:spcPct val="50000"/>
              </a:spcBef>
            </a:pPr>
            <a:r>
              <a:rPr lang="en-US" sz="1600">
                <a:latin typeface="Courier New" pitchFamily="49" charset="0"/>
                <a:ea typeface="MS Mincho" pitchFamily="49" charset="-128"/>
              </a:rPr>
              <a:t>MOUSE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P1:            RYRC</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RSKSRSRCRRRRRR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RRRRRRC</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RRRRRRCCRRRRSYTIR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KKY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    </a:t>
            </a:r>
            <a:r>
              <a:rPr lang="en-US" sz="1600">
                <a:latin typeface="Courier New" pitchFamily="49" charset="0"/>
                <a:ea typeface="MS Mincho" pitchFamily="49" charset="-128"/>
              </a:rPr>
              <a:t>            </a:t>
            </a:r>
            <a:r>
              <a:rPr lang="en-US" sz="1000">
                <a:latin typeface="Courier New" pitchFamily="49" charset="0"/>
                <a:ea typeface="MS Mincho" pitchFamily="49" charset="-128"/>
              </a:rPr>
              <a:t> </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 </a:t>
            </a:r>
            <a:r>
              <a:rPr lang="en-US" sz="1600">
                <a:latin typeface="Courier New" pitchFamily="49" charset="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P2:   RTHRGHHHHRHRR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SRKRLHRIHYRRRS</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RRRRRHS</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RHRRRHRRGCRRSRRRRR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RCRYCRRHHH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gn="ctr">
              <a:lnSpc>
                <a:spcPts val="800"/>
              </a:lnSpc>
              <a:spcBef>
                <a:spcPct val="50000"/>
              </a:spcBef>
            </a:pPr>
            <a:r>
              <a:rPr lang="en-US" sz="1600">
                <a:latin typeface="Courier New" pitchFamily="49" charset="0"/>
                <a:ea typeface="MS Mincho" pitchFamily="49" charset="-128"/>
              </a:rPr>
              <a:t>STALLION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P1:                ARYR</a:t>
            </a:r>
            <a:r>
              <a:rPr lang="en-US" sz="1600">
                <a:solidFill>
                  <a:srgbClr val="0000FF"/>
                </a:solidFill>
                <a:latin typeface="Courier New" pitchFamily="49" charset="0"/>
                <a:ea typeface="MS Mincho" pitchFamily="49" charset="-128"/>
              </a:rPr>
              <a:t>CC</a:t>
            </a:r>
            <a:r>
              <a:rPr lang="en-US" sz="1600">
                <a:latin typeface="Courier New" pitchFamily="49" charset="0"/>
                <a:ea typeface="MS Mincho" pitchFamily="49" charset="-128"/>
              </a:rPr>
              <a:t>RSQSQSRCRRRRRRRCRRRRRRSVRQRRV</a:t>
            </a:r>
            <a:r>
              <a:rPr lang="en-US" sz="1600">
                <a:solidFill>
                  <a:srgbClr val="0000FF"/>
                </a:solidFill>
                <a:latin typeface="Courier New" pitchFamily="49" charset="0"/>
                <a:ea typeface="MS Mincho" pitchFamily="49" charset="-128"/>
              </a:rPr>
              <a:t>CC</a:t>
            </a:r>
            <a:r>
              <a:rPr lang="en-US" sz="1600">
                <a:latin typeface="Courier New" pitchFamily="49" charset="0"/>
                <a:ea typeface="MS Mincho" pitchFamily="49" charset="-128"/>
              </a:rPr>
              <a:t>RRYTVLR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RRRR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                     </a:t>
            </a:r>
            <a:r>
              <a:rPr lang="en-US" sz="1000">
                <a:latin typeface="Courier New" pitchFamily="49" charset="0"/>
                <a:ea typeface="MS Mincho" pitchFamily="49" charset="-128"/>
              </a:rPr>
              <a:t> </a:t>
            </a:r>
            <a:r>
              <a:rPr lang="en-US" sz="1600">
                <a:latin typeface="Courier New" pitchFamily="49" charset="0"/>
                <a:ea typeface="MS Mincho" pitchFamily="49" charset="-128"/>
              </a:rPr>
              <a:t> /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 </a:t>
            </a:r>
            <a:r>
              <a:rPr lang="en-US" sz="1600">
                <a:latin typeface="Courier New" pitchFamily="49" charset="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P2:    ARTTAGSYRRYRRR</a:t>
            </a:r>
            <a:r>
              <a:rPr lang="en-US" sz="1600">
                <a:solidFill>
                  <a:srgbClr val="0000FF"/>
                </a:solidFill>
                <a:latin typeface="Courier New" pitchFamily="49" charset="0"/>
                <a:ea typeface="MS Mincho" pitchFamily="49" charset="-128"/>
              </a:rPr>
              <a:t>CC</a:t>
            </a:r>
            <a:r>
              <a:rPr lang="en-US" sz="1600">
                <a:latin typeface="Courier New" pitchFamily="49" charset="0"/>
                <a:ea typeface="MS Mincho" pitchFamily="49" charset="-128"/>
              </a:rPr>
              <a:t>SPRRLYRLRRRRYRSSRRRRRRPCRRRRHRRV</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RRVRRRRR</a:t>
            </a:r>
            <a:r>
              <a:rPr lang="en-US" sz="1600">
                <a:solidFill>
                  <a:srgbClr val="0000FF"/>
                </a:solidFill>
                <a:latin typeface="Courier New" pitchFamily="49" charset="0"/>
                <a:ea typeface="MS Mincho" pitchFamily="49" charset="-128"/>
              </a:rPr>
              <a:t>CC</a:t>
            </a:r>
            <a:r>
              <a:rPr lang="en-US" sz="1600">
                <a:latin typeface="Courier New" pitchFamily="49" charset="0"/>
                <a:ea typeface="MS Mincho" pitchFamily="49" charset="-128"/>
              </a:rPr>
              <a:t>RRR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endParaRPr lang="en-US" sz="1600" b="0"/>
          </a:p>
        </p:txBody>
      </p:sp>
      <p:sp>
        <p:nvSpPr>
          <p:cNvPr id="121859" name="Rectangle 3"/>
          <p:cNvSpPr>
            <a:spLocks noChangeArrowheads="1"/>
          </p:cNvSpPr>
          <p:nvPr/>
        </p:nvSpPr>
        <p:spPr bwMode="auto">
          <a:xfrm>
            <a:off x="0" y="3505200"/>
            <a:ext cx="8991600" cy="1524000"/>
          </a:xfrm>
          <a:prstGeom prst="rect">
            <a:avLst/>
          </a:prstGeom>
          <a:noFill/>
          <a:ln w="76200">
            <a:solidFill>
              <a:srgbClr val="FF00FF"/>
            </a:solidFill>
            <a:miter lim="800000"/>
            <a:headEnd/>
            <a:tailEnd/>
          </a:ln>
        </p:spPr>
        <p:txBody>
          <a:bodyPr wrap="none" anchor="ctr"/>
          <a:lstStyle/>
          <a:p>
            <a:endParaRPr lang="en-US"/>
          </a:p>
        </p:txBody>
      </p:sp>
      <p:pic>
        <p:nvPicPr>
          <p:cNvPr id="121860" name="slide_89.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8810625" y="0"/>
            <a:ext cx="304800" cy="304800"/>
          </a:xfrm>
          <a:prstGeom prst="rect">
            <a:avLst/>
          </a:prstGeom>
          <a:noFill/>
          <a:ln w="9525">
            <a:noFill/>
            <a:miter lim="800000"/>
            <a:headEnd/>
            <a:tailEnd/>
          </a:ln>
        </p:spPr>
      </p:pic>
    </p:spTree>
    <p:custDataLst>
      <p:tags r:id="rId1"/>
    </p:custDataLst>
  </p:cSld>
  <p:clrMapOvr>
    <a:masterClrMapping/>
  </p:clrMapOvr>
  <p:transition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36" fill="hold"/>
                                        <p:tgtEl>
                                          <p:spTgt spid="121860"/>
                                        </p:tgtEl>
                                      </p:cBhvr>
                                    </p:cmd>
                                  </p:childTnLst>
                                </p:cTn>
                              </p:par>
                              <p:par>
                                <p:cTn id="7" presetID="2" presetClass="entr" presetSubtype="1" fill="hold" grpId="0" nodeType="withEffect">
                                  <p:stCondLst>
                                    <p:cond delay="0"/>
                                  </p:stCondLst>
                                  <p:childTnLst>
                                    <p:set>
                                      <p:cBhvr>
                                        <p:cTn id="8" dur="1" fill="hold">
                                          <p:stCondLst>
                                            <p:cond delay="0"/>
                                          </p:stCondLst>
                                        </p:cTn>
                                        <p:tgtEl>
                                          <p:spTgt spid="121859"/>
                                        </p:tgtEl>
                                        <p:attrNameLst>
                                          <p:attrName>style.visibility</p:attrName>
                                        </p:attrNameLst>
                                      </p:cBhvr>
                                      <p:to>
                                        <p:strVal val="visible"/>
                                      </p:to>
                                    </p:set>
                                    <p:anim calcmode="lin" valueType="num">
                                      <p:cBhvr additive="base">
                                        <p:cTn id="9" dur="500" fill="hold"/>
                                        <p:tgtEl>
                                          <p:spTgt spid="121859"/>
                                        </p:tgtEl>
                                        <p:attrNameLst>
                                          <p:attrName>ppt_x</p:attrName>
                                        </p:attrNameLst>
                                      </p:cBhvr>
                                      <p:tavLst>
                                        <p:tav tm="0">
                                          <p:val>
                                            <p:strVal val="#ppt_x"/>
                                          </p:val>
                                        </p:tav>
                                        <p:tav tm="100000">
                                          <p:val>
                                            <p:strVal val="#ppt_x"/>
                                          </p:val>
                                        </p:tav>
                                      </p:tavLst>
                                    </p:anim>
                                    <p:anim calcmode="lin" valueType="num">
                                      <p:cBhvr additive="base">
                                        <p:cTn id="10" dur="500" fill="hold"/>
                                        <p:tgtEl>
                                          <p:spTgt spid="12185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1707">
                <p:cTn id="11" fill="hold" display="0">
                  <p:stCondLst>
                    <p:cond delay="indefinite"/>
                  </p:stCondLst>
                  <p:endCondLst>
                    <p:cond evt="onPrev" delay="0">
                      <p:tgtEl>
                        <p:sldTgt/>
                      </p:tgtEl>
                    </p:cond>
                    <p:cond evt="onStopAudio" delay="0">
                      <p:tgtEl>
                        <p:sldTgt/>
                      </p:tgtEl>
                    </p:cond>
                  </p:endCondLst>
                </p:cTn>
                <p:tgtEl>
                  <p:spTgt spid="121860"/>
                </p:tgtEl>
              </p:cMediaNode>
            </p:audio>
          </p:childTnLst>
        </p:cTn>
      </p:par>
    </p:tnLst>
    <p:bldLst>
      <p:bldP spid="12185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Program Files\Amira-3.1.1\data\nucleosome files\AAA FINAL STRUCTURE\Animations\Picture Files\whole structure\LARGE-top_view-4e.jpg"/>
          <p:cNvPicPr preferRelativeResize="0">
            <a:picLocks noChangeArrowheads="1"/>
          </p:cNvPicPr>
          <p:nvPr/>
        </p:nvPicPr>
        <p:blipFill>
          <a:blip r:embed="rId7" cstate="print"/>
          <a:srcRect/>
          <a:stretch>
            <a:fillRect/>
          </a:stretch>
        </p:blipFill>
        <p:spPr bwMode="auto">
          <a:xfrm>
            <a:off x="1946275" y="685800"/>
            <a:ext cx="5256213" cy="5530850"/>
          </a:xfrm>
          <a:prstGeom prst="rect">
            <a:avLst/>
          </a:prstGeom>
          <a:noFill/>
          <a:ln w="9525">
            <a:solidFill>
              <a:schemeClr val="tx1"/>
            </a:solidFill>
            <a:miter lim="800000"/>
            <a:headEnd/>
            <a:tailEnd/>
          </a:ln>
        </p:spPr>
      </p:pic>
      <p:pic>
        <p:nvPicPr>
          <p:cNvPr id="39939" name="slide_9.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8" cstate="print"/>
          <a:srcRect/>
          <a:stretch>
            <a:fillRect/>
          </a:stretch>
        </p:blipFill>
        <p:spPr bwMode="auto">
          <a:xfrm>
            <a:off x="0" y="6553200"/>
            <a:ext cx="304800" cy="304800"/>
          </a:xfrm>
          <a:prstGeom prst="rect">
            <a:avLst/>
          </a:prstGeom>
          <a:noFill/>
          <a:ln w="9525">
            <a:noFill/>
            <a:miter lim="800000"/>
            <a:headEnd/>
            <a:tailEnd/>
          </a:ln>
        </p:spPr>
      </p:pic>
      <p:sp>
        <p:nvSpPr>
          <p:cNvPr id="12292" name="Text Box 4"/>
          <p:cNvSpPr txBox="1">
            <a:spLocks noChangeArrowheads="1"/>
          </p:cNvSpPr>
          <p:nvPr/>
        </p:nvSpPr>
        <p:spPr bwMode="auto">
          <a:xfrm>
            <a:off x="76200" y="76200"/>
            <a:ext cx="1447800" cy="639763"/>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9" action="ppaction://hlinksldjump"/>
              </a:rPr>
              <a:t>Table Of Contents</a:t>
            </a:r>
            <a:endParaRPr lang="en-US" sz="1200"/>
          </a:p>
        </p:txBody>
      </p:sp>
    </p:spTree>
    <p:custDataLst>
      <p:tags r:id="rId2"/>
    </p:custDataLst>
  </p:cSld>
  <p:clrMapOvr>
    <a:overrideClrMapping bg1="lt1" tx1="dk1" bg2="lt2" tx2="dk2" accent1="accent1" accent2="accent2" accent3="accent3" accent4="accent4" accent5="accent5" accent6="accent6" hlink="hlink" folHlink="folHlink"/>
  </p:clrMapOvr>
  <p:transition advClick="0" advTm="1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993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7561">
                <p:cTn id="7" fill="hold" display="0">
                  <p:stCondLst>
                    <p:cond delay="indefinite"/>
                  </p:stCondLst>
                  <p:endCondLst>
                    <p:cond evt="onPrev" delay="0">
                      <p:tgtEl>
                        <p:sldTgt/>
                      </p:tgtEl>
                    </p:cond>
                    <p:cond evt="onStopAudio" delay="0">
                      <p:tgtEl>
                        <p:sldTgt/>
                      </p:tgtEl>
                    </p:cond>
                  </p:endCondLst>
                </p:cTn>
                <p:tgtEl>
                  <p:spTgt spid="39939"/>
                </p:tgtEl>
              </p:cMediaNode>
            </p:audio>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ext Box 2"/>
          <p:cNvSpPr txBox="1">
            <a:spLocks noChangeArrowheads="1"/>
          </p:cNvSpPr>
          <p:nvPr/>
        </p:nvSpPr>
        <p:spPr bwMode="auto">
          <a:xfrm>
            <a:off x="0" y="0"/>
            <a:ext cx="9144000" cy="6846888"/>
          </a:xfrm>
          <a:prstGeom prst="rect">
            <a:avLst/>
          </a:prstGeom>
          <a:noFill/>
          <a:ln w="9525">
            <a:noFill/>
            <a:miter lim="800000"/>
            <a:headEnd/>
            <a:tailEnd/>
          </a:ln>
        </p:spPr>
        <p:txBody>
          <a:bodyPr>
            <a:spAutoFit/>
          </a:bodyPr>
          <a:lstStyle/>
          <a:p>
            <a:pPr algn="ctr">
              <a:lnSpc>
                <a:spcPts val="800"/>
              </a:lnSpc>
              <a:spcBef>
                <a:spcPct val="50000"/>
              </a:spcBef>
            </a:pPr>
            <a:endParaRPr lang="en-US" sz="1600">
              <a:latin typeface="Courier New" pitchFamily="49" charset="0"/>
              <a:ea typeface="MS Mincho" pitchFamily="49" charset="-128"/>
            </a:endParaRPr>
          </a:p>
          <a:p>
            <a:pPr algn="ctr">
              <a:lnSpc>
                <a:spcPts val="800"/>
              </a:lnSpc>
              <a:spcBef>
                <a:spcPct val="50000"/>
              </a:spcBef>
            </a:pPr>
            <a:r>
              <a:rPr lang="en-US" sz="1600">
                <a:latin typeface="Courier New" pitchFamily="49" charset="0"/>
                <a:ea typeface="MS Mincho" pitchFamily="49" charset="-128"/>
              </a:rPr>
              <a:t>HUMAN                      </a:t>
            </a:r>
            <a:endParaRPr lang="en-US" sz="1600" b="0">
              <a:latin typeface="Courier New" pitchFamily="49" charset="0"/>
              <a:cs typeface="Courier New" pitchFamily="49" charset="0"/>
            </a:endParaRPr>
          </a:p>
          <a:p>
            <a:pPr>
              <a:lnSpc>
                <a:spcPts val="800"/>
              </a:lnSpc>
              <a:spcBef>
                <a:spcPct val="50000"/>
              </a:spcBef>
            </a:pPr>
            <a:endParaRPr lang="en-US" sz="1200" b="0">
              <a:latin typeface="Courier New" pitchFamily="49" charset="0"/>
              <a:ea typeface="MS Mincho" pitchFamily="49" charset="-128"/>
            </a:endParaRPr>
          </a:p>
          <a:p>
            <a:pPr>
              <a:lnSpc>
                <a:spcPts val="800"/>
              </a:lnSpc>
              <a:spcBef>
                <a:spcPct val="50000"/>
              </a:spcBef>
            </a:pPr>
            <a:r>
              <a:rPr lang="en-US" sz="1600" b="0">
                <a:latin typeface="Courier New" pitchFamily="49" charset="0"/>
                <a:ea typeface="MS Mincho" pitchFamily="49" charset="-128"/>
              </a:rPr>
              <a:t>                      &lt;----------23---------&gt; &lt;---9---&gt; &lt;--7--&gt;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P1:             MARYR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CRSQSRSRYYRQRQRSRRRRRRS</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QTRRRAMRC</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RPRYRPR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RRH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200">
                <a:latin typeface="Courier New" pitchFamily="49" charset="0"/>
                <a:ea typeface="MS Mincho" pitchFamily="49" charset="-128"/>
              </a:rPr>
              <a:t> </a:t>
            </a:r>
            <a:r>
              <a:rPr lang="en-US" sz="1600">
                <a:latin typeface="Courier New" pitchFamily="49" charset="0"/>
                <a:ea typeface="MS Mincho" pitchFamily="49" charset="-128"/>
              </a:rPr>
              <a:t> /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P2:      RTHGGSHYRRRH</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SRRRLHRIHRRQHRSCRRRKRRS</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RHRRRHRRG</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RTRKRT</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RRH        </a:t>
            </a:r>
            <a:endParaRPr lang="en-US" sz="1600" b="0">
              <a:latin typeface="Courier New" pitchFamily="49" charset="0"/>
              <a:cs typeface="Courier New" pitchFamily="49" charset="0"/>
            </a:endParaRPr>
          </a:p>
          <a:p>
            <a:pPr>
              <a:lnSpc>
                <a:spcPts val="800"/>
              </a:lnSpc>
              <a:spcBef>
                <a:spcPct val="50000"/>
              </a:spcBef>
            </a:pPr>
            <a:r>
              <a:rPr lang="en-US" sz="1600" b="0">
                <a:latin typeface="Courier New" pitchFamily="49" charset="0"/>
                <a:ea typeface="MS Mincho" pitchFamily="49" charset="-128"/>
              </a:rPr>
              <a:t>                     </a:t>
            </a:r>
            <a:r>
              <a:rPr lang="en-US" sz="1600" b="0">
                <a:ea typeface="MS Mincho" pitchFamily="49" charset="-128"/>
              </a:rPr>
              <a:t> </a:t>
            </a:r>
            <a:r>
              <a:rPr lang="en-US" sz="1600" b="0">
                <a:latin typeface="Courier New" pitchFamily="49" charset="0"/>
                <a:ea typeface="MS Mincho" pitchFamily="49" charset="-128"/>
              </a:rPr>
              <a:t> &lt;----------23---------&gt; &lt;---9---&gt; &lt;-6--&gt; </a:t>
            </a:r>
          </a:p>
          <a:p>
            <a:pPr>
              <a:lnSpc>
                <a:spcPts val="800"/>
              </a:lnSpc>
              <a:spcBef>
                <a:spcPct val="50000"/>
              </a:spcBef>
            </a:pPr>
            <a:endParaRPr lang="en-US" sz="1400" b="0">
              <a:latin typeface="Courier New" pitchFamily="49" charset="0"/>
              <a:ea typeface="MS Mincho" pitchFamily="49" charset="-128"/>
            </a:endParaRPr>
          </a:p>
          <a:p>
            <a:pPr>
              <a:lnSpc>
                <a:spcPts val="800"/>
              </a:lnSpc>
              <a:spcBef>
                <a:spcPct val="50000"/>
              </a:spcBef>
            </a:pPr>
            <a:endParaRPr lang="en-US" sz="1400" b="0">
              <a:latin typeface="Courier New" pitchFamily="49" charset="0"/>
              <a:cs typeface="Courier New" pitchFamily="49" charset="0"/>
            </a:endParaRPr>
          </a:p>
          <a:p>
            <a:pPr algn="ctr">
              <a:lnSpc>
                <a:spcPts val="800"/>
              </a:lnSpc>
              <a:spcBef>
                <a:spcPct val="50000"/>
              </a:spcBef>
            </a:pPr>
            <a:r>
              <a:rPr lang="en-US" sz="1600">
                <a:latin typeface="Courier New" pitchFamily="49" charset="0"/>
                <a:ea typeface="MS Mincho" pitchFamily="49" charset="-128"/>
              </a:rPr>
              <a:t>RAT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P1:             ARYR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CRSKSRSRCRRRRRRCRRRRRRCCRRRRRR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CRRRRSYTFR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KRY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    </a:t>
            </a:r>
            <a:r>
              <a:rPr lang="en-US" sz="1600">
                <a:latin typeface="Courier New" pitchFamily="49" charset="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P2:    GRTERGHHHRHRR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KRLHRIHKRRRSCRRRRRHSCRHRRRHRRG</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RRSRRRRSCR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RKCRWHYY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gn="ctr">
              <a:lnSpc>
                <a:spcPts val="800"/>
              </a:lnSpc>
              <a:spcBef>
                <a:spcPct val="50000"/>
              </a:spcBef>
            </a:pPr>
            <a:r>
              <a:rPr lang="en-US" sz="1600">
                <a:latin typeface="Courier New" pitchFamily="49" charset="0"/>
                <a:ea typeface="MS Mincho" pitchFamily="49" charset="-128"/>
              </a:rPr>
              <a:t>MOUSE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P1:            RYRC</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RSKSRSRCRRRRRR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RRRRRRC</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RRRRRRCCRRRRSYTIR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KKY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    </a:t>
            </a:r>
            <a:r>
              <a:rPr lang="en-US" sz="1600">
                <a:latin typeface="Courier New" pitchFamily="49" charset="0"/>
                <a:ea typeface="MS Mincho" pitchFamily="49" charset="-128"/>
              </a:rPr>
              <a:t>            </a:t>
            </a:r>
            <a:r>
              <a:rPr lang="en-US" sz="1000">
                <a:latin typeface="Courier New" pitchFamily="49" charset="0"/>
                <a:ea typeface="MS Mincho" pitchFamily="49" charset="-128"/>
              </a:rPr>
              <a:t> </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 </a:t>
            </a:r>
            <a:r>
              <a:rPr lang="en-US" sz="1600">
                <a:latin typeface="Courier New" pitchFamily="49" charset="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P2:   RTHRGHHHHRHRR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SRKRLHRIHYRRRS</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RRRRRHS</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RHRRRHRRGCRRSRRRRR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RCRYCRRHHH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gn="ctr">
              <a:lnSpc>
                <a:spcPts val="800"/>
              </a:lnSpc>
              <a:spcBef>
                <a:spcPct val="50000"/>
              </a:spcBef>
            </a:pPr>
            <a:r>
              <a:rPr lang="en-US" sz="1600">
                <a:latin typeface="Courier New" pitchFamily="49" charset="0"/>
                <a:ea typeface="MS Mincho" pitchFamily="49" charset="-128"/>
              </a:rPr>
              <a:t>STALLION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P1:                ARYR</a:t>
            </a:r>
            <a:r>
              <a:rPr lang="en-US" sz="1600">
                <a:solidFill>
                  <a:srgbClr val="0000FF"/>
                </a:solidFill>
                <a:latin typeface="Courier New" pitchFamily="49" charset="0"/>
                <a:ea typeface="MS Mincho" pitchFamily="49" charset="-128"/>
              </a:rPr>
              <a:t>CC</a:t>
            </a:r>
            <a:r>
              <a:rPr lang="en-US" sz="1600">
                <a:latin typeface="Courier New" pitchFamily="49" charset="0"/>
                <a:ea typeface="MS Mincho" pitchFamily="49" charset="-128"/>
              </a:rPr>
              <a:t>RSQSQSRCRRRRRRRCRRRRRRSVRQRRV</a:t>
            </a:r>
            <a:r>
              <a:rPr lang="en-US" sz="1600">
                <a:solidFill>
                  <a:srgbClr val="0000FF"/>
                </a:solidFill>
                <a:latin typeface="Courier New" pitchFamily="49" charset="0"/>
                <a:ea typeface="MS Mincho" pitchFamily="49" charset="-128"/>
              </a:rPr>
              <a:t>CC</a:t>
            </a:r>
            <a:r>
              <a:rPr lang="en-US" sz="1600">
                <a:latin typeface="Courier New" pitchFamily="49" charset="0"/>
                <a:ea typeface="MS Mincho" pitchFamily="49" charset="-128"/>
              </a:rPr>
              <a:t>RRYTVLR</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RRRR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                     </a:t>
            </a:r>
            <a:r>
              <a:rPr lang="en-US" sz="1000">
                <a:latin typeface="Courier New" pitchFamily="49" charset="0"/>
                <a:ea typeface="MS Mincho" pitchFamily="49" charset="-128"/>
              </a:rPr>
              <a:t> </a:t>
            </a:r>
            <a:r>
              <a:rPr lang="en-US" sz="1600">
                <a:latin typeface="Courier New" pitchFamily="49" charset="0"/>
                <a:ea typeface="MS Mincho" pitchFamily="49" charset="-128"/>
              </a:rPr>
              <a:t> /                               </a:t>
            </a:r>
            <a:r>
              <a:rPr lang="en-US" sz="1600">
                <a:solidFill>
                  <a:srgbClr val="0000FF"/>
                </a:solidFill>
                <a:latin typeface="Courier New" pitchFamily="49" charset="0"/>
                <a:ea typeface="MS Mincho" pitchFamily="49" charset="-128"/>
              </a:rPr>
              <a:t>|</a:t>
            </a:r>
            <a:r>
              <a:rPr lang="en-US" sz="1600">
                <a:latin typeface="Courier New" pitchFamily="49" charset="0"/>
                <a:ea typeface="MS Mincho" pitchFamily="49" charset="-128"/>
              </a:rPr>
              <a:t>       </a:t>
            </a:r>
            <a:r>
              <a:rPr lang="en-US" sz="1600">
                <a:solidFill>
                  <a:srgbClr val="0000FF"/>
                </a:solidFill>
                <a:latin typeface="Courier New" pitchFamily="49" charset="0"/>
                <a:ea typeface="MS Mincho" pitchFamily="49" charset="-128"/>
              </a:rPr>
              <a:t> </a:t>
            </a:r>
            <a:r>
              <a:rPr lang="en-US" sz="1600">
                <a:latin typeface="Courier New" pitchFamily="49" charset="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r>
              <a:rPr lang="en-US" sz="1600">
                <a:latin typeface="Courier New" pitchFamily="49" charset="0"/>
                <a:ea typeface="MS Mincho" pitchFamily="49" charset="-128"/>
              </a:rPr>
              <a:t>P2:    ARTTAGSYRRYRRR</a:t>
            </a:r>
            <a:r>
              <a:rPr lang="en-US" sz="1600">
                <a:solidFill>
                  <a:srgbClr val="0000FF"/>
                </a:solidFill>
                <a:latin typeface="Courier New" pitchFamily="49" charset="0"/>
                <a:ea typeface="MS Mincho" pitchFamily="49" charset="-128"/>
              </a:rPr>
              <a:t>CC</a:t>
            </a:r>
            <a:r>
              <a:rPr lang="en-US" sz="1600">
                <a:latin typeface="Courier New" pitchFamily="49" charset="0"/>
                <a:ea typeface="MS Mincho" pitchFamily="49" charset="-128"/>
              </a:rPr>
              <a:t>SPRRLYRLRRRRYRSSRRRRRRPCRRRRHRRV</a:t>
            </a:r>
            <a:r>
              <a:rPr lang="en-US" sz="1600">
                <a:solidFill>
                  <a:srgbClr val="0000FF"/>
                </a:solidFill>
                <a:latin typeface="Courier New" pitchFamily="49" charset="0"/>
                <a:ea typeface="MS Mincho" pitchFamily="49" charset="-128"/>
              </a:rPr>
              <a:t>C</a:t>
            </a:r>
            <a:r>
              <a:rPr lang="en-US" sz="1600">
                <a:latin typeface="Courier New" pitchFamily="49" charset="0"/>
                <a:ea typeface="MS Mincho" pitchFamily="49" charset="-128"/>
              </a:rPr>
              <a:t>RRVRRRRR</a:t>
            </a:r>
            <a:r>
              <a:rPr lang="en-US" sz="1600">
                <a:solidFill>
                  <a:srgbClr val="0000FF"/>
                </a:solidFill>
                <a:latin typeface="Courier New" pitchFamily="49" charset="0"/>
                <a:ea typeface="MS Mincho" pitchFamily="49" charset="-128"/>
              </a:rPr>
              <a:t>CC</a:t>
            </a:r>
            <a:r>
              <a:rPr lang="en-US" sz="1600">
                <a:latin typeface="Courier New" pitchFamily="49" charset="0"/>
                <a:ea typeface="MS Mincho" pitchFamily="49" charset="-128"/>
              </a:rPr>
              <a:t>RRR     </a:t>
            </a:r>
            <a:endParaRPr lang="en-US" sz="1600" b="0">
              <a:latin typeface="Courier New" pitchFamily="49" charset="0"/>
              <a:cs typeface="Courier New" pitchFamily="49" charset="0"/>
            </a:endParaRPr>
          </a:p>
          <a:p>
            <a:pPr>
              <a:lnSpc>
                <a:spcPts val="800"/>
              </a:lnSpc>
              <a:spcBef>
                <a:spcPct val="50000"/>
              </a:spcBef>
            </a:pPr>
            <a:r>
              <a:rPr lang="en-US" sz="1600" b="0">
                <a:ea typeface="MS Mincho" pitchFamily="49" charset="-128"/>
              </a:rPr>
              <a:t> </a:t>
            </a:r>
            <a:endParaRPr lang="en-US" sz="1600" b="0">
              <a:latin typeface="Courier New" pitchFamily="49" charset="0"/>
              <a:cs typeface="Courier New" pitchFamily="49" charset="0"/>
            </a:endParaRPr>
          </a:p>
          <a:p>
            <a:pPr>
              <a:lnSpc>
                <a:spcPts val="800"/>
              </a:lnSpc>
              <a:spcBef>
                <a:spcPct val="50000"/>
              </a:spcBef>
            </a:pPr>
            <a:endParaRPr lang="en-US" sz="1600" b="0"/>
          </a:p>
        </p:txBody>
      </p:sp>
      <p:sp>
        <p:nvSpPr>
          <p:cNvPr id="122884" name="Rectangle 4"/>
          <p:cNvSpPr>
            <a:spLocks noChangeArrowheads="1"/>
          </p:cNvSpPr>
          <p:nvPr/>
        </p:nvSpPr>
        <p:spPr bwMode="auto">
          <a:xfrm>
            <a:off x="0" y="5029200"/>
            <a:ext cx="8915400" cy="1600200"/>
          </a:xfrm>
          <a:prstGeom prst="rect">
            <a:avLst/>
          </a:prstGeom>
          <a:noFill/>
          <a:ln w="76200">
            <a:solidFill>
              <a:srgbClr val="FF00FF"/>
            </a:solidFill>
            <a:miter lim="800000"/>
            <a:headEnd/>
            <a:tailEnd/>
          </a:ln>
        </p:spPr>
        <p:txBody>
          <a:bodyPr wrap="none" anchor="ctr"/>
          <a:lstStyle/>
          <a:p>
            <a:endParaRPr lang="en-US"/>
          </a:p>
        </p:txBody>
      </p:sp>
      <p:pic>
        <p:nvPicPr>
          <p:cNvPr id="122885" name="slide_90.wav">
            <a:hlinkClick r:id="" action="ppaction://media"/>
          </p:cNvPr>
          <p:cNvPicPr>
            <a:picLocks noChangeAspect="1" noChangeArrowheads="1"/>
          </p:cNvPicPr>
          <p:nvPr>
            <a:audioFile r:link="rId3"/>
            <p:extLst>
              <p:ext uri="{DAA4B4D4-6D71-4841-9C94-3DE7FCFB9230}">
                <p14:media xmlns:p14="http://schemas.microsoft.com/office/powerpoint/2010/main" r:link="rId2"/>
              </p:ext>
            </p:extLst>
          </p:nvPr>
        </p:nvPicPr>
        <p:blipFill>
          <a:blip r:embed="rId6" cstate="print"/>
          <a:srcRect/>
          <a:stretch>
            <a:fillRect/>
          </a:stretch>
        </p:blipFill>
        <p:spPr bwMode="auto">
          <a:xfrm>
            <a:off x="8810625" y="0"/>
            <a:ext cx="304800" cy="304800"/>
          </a:xfrm>
          <a:prstGeom prst="rect">
            <a:avLst/>
          </a:prstGeom>
          <a:noFill/>
          <a:ln w="9525">
            <a:noFill/>
            <a:miter lim="800000"/>
            <a:headEnd/>
            <a:tailEnd/>
          </a:ln>
        </p:spPr>
      </p:pic>
    </p:spTree>
    <p:custDataLst>
      <p:tags r:id="rId1"/>
    </p:custDataLst>
  </p:cSld>
  <p:clrMapOvr>
    <a:masterClrMapping/>
  </p:clrMapOvr>
  <p:transition advClick="0" advTm="1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632" fill="hold"/>
                                        <p:tgtEl>
                                          <p:spTgt spid="122885"/>
                                        </p:tgtEl>
                                      </p:cBhvr>
                                    </p:cmd>
                                  </p:childTnLst>
                                </p:cTn>
                              </p:par>
                              <p:par>
                                <p:cTn id="7" presetID="2" presetClass="entr" presetSubtype="1" fill="hold" grpId="0" nodeType="withEffect">
                                  <p:stCondLst>
                                    <p:cond delay="0"/>
                                  </p:stCondLst>
                                  <p:childTnLst>
                                    <p:set>
                                      <p:cBhvr>
                                        <p:cTn id="8" dur="1" fill="hold">
                                          <p:stCondLst>
                                            <p:cond delay="0"/>
                                          </p:stCondLst>
                                        </p:cTn>
                                        <p:tgtEl>
                                          <p:spTgt spid="122884"/>
                                        </p:tgtEl>
                                        <p:attrNameLst>
                                          <p:attrName>style.visibility</p:attrName>
                                        </p:attrNameLst>
                                      </p:cBhvr>
                                      <p:to>
                                        <p:strVal val="visible"/>
                                      </p:to>
                                    </p:set>
                                    <p:anim calcmode="lin" valueType="num">
                                      <p:cBhvr additive="base">
                                        <p:cTn id="9" dur="500" fill="hold"/>
                                        <p:tgtEl>
                                          <p:spTgt spid="122884"/>
                                        </p:tgtEl>
                                        <p:attrNameLst>
                                          <p:attrName>ppt_x</p:attrName>
                                        </p:attrNameLst>
                                      </p:cBhvr>
                                      <p:tavLst>
                                        <p:tav tm="0">
                                          <p:val>
                                            <p:strVal val="#ppt_x"/>
                                          </p:val>
                                        </p:tav>
                                        <p:tav tm="100000">
                                          <p:val>
                                            <p:strVal val="#ppt_x"/>
                                          </p:val>
                                        </p:tav>
                                      </p:tavLst>
                                    </p:anim>
                                    <p:anim calcmode="lin" valueType="num">
                                      <p:cBhvr additive="base">
                                        <p:cTn id="10" dur="500" fill="hold"/>
                                        <p:tgtEl>
                                          <p:spTgt spid="12288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9024">
                <p:cTn id="11" fill="hold" display="0">
                  <p:stCondLst>
                    <p:cond delay="indefinite"/>
                  </p:stCondLst>
                  <p:endCondLst>
                    <p:cond evt="onPrev" delay="0">
                      <p:tgtEl>
                        <p:sldTgt/>
                      </p:tgtEl>
                    </p:cond>
                    <p:cond evt="onStopAudio" delay="0">
                      <p:tgtEl>
                        <p:sldTgt/>
                      </p:tgtEl>
                    </p:cond>
                  </p:endCondLst>
                </p:cTn>
                <p:tgtEl>
                  <p:spTgt spid="122885"/>
                </p:tgtEl>
              </p:cMediaNode>
            </p:audio>
          </p:childTnLst>
        </p:cTn>
      </p:par>
    </p:tnLst>
    <p:bldLst>
      <p:bldP spid="122884"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xfrm>
            <a:off x="685800" y="2590800"/>
            <a:ext cx="7772400" cy="1143000"/>
          </a:xfrm>
        </p:spPr>
        <p:txBody>
          <a:bodyPr/>
          <a:lstStyle/>
          <a:p>
            <a:pPr eaLnBrk="1" hangingPunct="1"/>
            <a:r>
              <a:rPr lang="en-US" sz="4000" dirty="0"/>
              <a:t>The P1-P2 structure must be parallel, because an anti-parallel structure interferes with disulfide bond formation.</a:t>
            </a:r>
          </a:p>
        </p:txBody>
      </p:sp>
      <p:sp>
        <p:nvSpPr>
          <p:cNvPr id="96259" name="Text Box 3"/>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7" action="ppaction://hlinksldjump"/>
              </a:rPr>
              <a:t>Table Of Contents</a:t>
            </a:r>
            <a:endParaRPr lang="en-US" sz="1200"/>
          </a:p>
        </p:txBody>
      </p:sp>
      <p:pic>
        <p:nvPicPr>
          <p:cNvPr id="123908" name="slide_91.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8" cstate="print"/>
          <a:srcRect/>
          <a:stretch>
            <a:fillRect/>
          </a:stretch>
        </p:blipFill>
        <p:spPr bwMode="auto">
          <a:xfrm>
            <a:off x="76200" y="0"/>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4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452" fill="hold"/>
                                        <p:tgtEl>
                                          <p:spTgt spid="12390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488">
                <p:cTn id="7" fill="hold" display="0">
                  <p:stCondLst>
                    <p:cond delay="indefinite"/>
                  </p:stCondLst>
                  <p:endCondLst>
                    <p:cond evt="onNext" delay="0">
                      <p:tgtEl>
                        <p:sldTgt/>
                      </p:tgtEl>
                    </p:cond>
                    <p:cond evt="onPrev" delay="0">
                      <p:tgtEl>
                        <p:sldTgt/>
                      </p:tgtEl>
                    </p:cond>
                    <p:cond evt="onStopAudio" delay="0">
                      <p:tgtEl>
                        <p:sldTgt/>
                      </p:tgtEl>
                    </p:cond>
                  </p:endCondLst>
                </p:cTn>
                <p:tgtEl>
                  <p:spTgt spid="123908"/>
                </p:tgtEl>
              </p:cMediaNode>
            </p:audio>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rotamine aa sequence" descr="C:\Program Files\Amira-3.1.1\data\nucleosome files\Protamine structure\NC-terminal-questions1.jpg"/>
          <p:cNvPicPr>
            <a:picLocks noChangeAspect="1" noChangeArrowheads="1"/>
          </p:cNvPicPr>
          <p:nvPr/>
        </p:nvPicPr>
        <p:blipFill>
          <a:blip r:embed="rId7" cstate="print"/>
          <a:srcRect/>
          <a:stretch>
            <a:fillRect/>
          </a:stretch>
        </p:blipFill>
        <p:spPr bwMode="auto">
          <a:xfrm>
            <a:off x="995363" y="1982788"/>
            <a:ext cx="7313612" cy="2589212"/>
          </a:xfrm>
          <a:prstGeom prst="rect">
            <a:avLst/>
          </a:prstGeom>
          <a:noFill/>
          <a:ln w="9525">
            <a:solidFill>
              <a:schemeClr val="tx1"/>
            </a:solidFill>
            <a:miter lim="800000"/>
            <a:headEnd/>
            <a:tailEnd/>
          </a:ln>
        </p:spPr>
      </p:pic>
      <p:sp>
        <p:nvSpPr>
          <p:cNvPr id="124931" name="Arrow, c-terminus"/>
          <p:cNvSpPr>
            <a:spLocks noChangeShapeType="1"/>
          </p:cNvSpPr>
          <p:nvPr/>
        </p:nvSpPr>
        <p:spPr bwMode="auto">
          <a:xfrm flipH="1">
            <a:off x="8001000" y="2286000"/>
            <a:ext cx="381000" cy="457200"/>
          </a:xfrm>
          <a:prstGeom prst="line">
            <a:avLst/>
          </a:prstGeom>
          <a:noFill/>
          <a:ln w="38100">
            <a:solidFill>
              <a:srgbClr val="FF00FF"/>
            </a:solidFill>
            <a:round/>
            <a:headEnd/>
            <a:tailEnd type="triangle" w="med" len="med"/>
          </a:ln>
        </p:spPr>
        <p:txBody>
          <a:bodyPr/>
          <a:lstStyle/>
          <a:p>
            <a:endParaRPr lang="en-US"/>
          </a:p>
        </p:txBody>
      </p:sp>
      <p:sp>
        <p:nvSpPr>
          <p:cNvPr id="124934" name="Arrow, upside-down sequence"/>
          <p:cNvSpPr>
            <a:spLocks noChangeShapeType="1"/>
          </p:cNvSpPr>
          <p:nvPr/>
        </p:nvSpPr>
        <p:spPr bwMode="auto">
          <a:xfrm>
            <a:off x="2528888" y="3338513"/>
            <a:ext cx="381000" cy="457200"/>
          </a:xfrm>
          <a:prstGeom prst="line">
            <a:avLst/>
          </a:prstGeom>
          <a:noFill/>
          <a:ln w="38100">
            <a:solidFill>
              <a:srgbClr val="FF00FF"/>
            </a:solidFill>
            <a:round/>
            <a:headEnd/>
            <a:tailEnd type="triangle" w="med" len="med"/>
          </a:ln>
        </p:spPr>
        <p:txBody>
          <a:bodyPr/>
          <a:lstStyle/>
          <a:p>
            <a:endParaRPr lang="en-US"/>
          </a:p>
        </p:txBody>
      </p:sp>
      <p:grpSp>
        <p:nvGrpSpPr>
          <p:cNvPr id="2" name="Bad DS bond1"/>
          <p:cNvGrpSpPr>
            <a:grpSpLocks/>
          </p:cNvGrpSpPr>
          <p:nvPr/>
        </p:nvGrpSpPr>
        <p:grpSpPr bwMode="auto">
          <a:xfrm>
            <a:off x="2462213" y="3857625"/>
            <a:ext cx="781050" cy="304800"/>
            <a:chOff x="1488" y="2430"/>
            <a:chExt cx="492" cy="192"/>
          </a:xfrm>
        </p:grpSpPr>
        <p:sp>
          <p:nvSpPr>
            <p:cNvPr id="97292" name="Text Box 7"/>
            <p:cNvSpPr txBox="1">
              <a:spLocks noChangeArrowheads="1"/>
            </p:cNvSpPr>
            <p:nvPr/>
          </p:nvSpPr>
          <p:spPr bwMode="auto">
            <a:xfrm>
              <a:off x="1488" y="2430"/>
              <a:ext cx="240" cy="192"/>
            </a:xfrm>
            <a:prstGeom prst="rect">
              <a:avLst/>
            </a:prstGeom>
            <a:noFill/>
            <a:ln w="9525">
              <a:noFill/>
              <a:miter lim="800000"/>
              <a:headEnd/>
              <a:tailEnd/>
            </a:ln>
          </p:spPr>
          <p:txBody>
            <a:bodyPr>
              <a:spAutoFit/>
            </a:bodyPr>
            <a:lstStyle/>
            <a:p>
              <a:pPr algn="ctr">
                <a:spcBef>
                  <a:spcPct val="50000"/>
                </a:spcBef>
              </a:pPr>
              <a:r>
                <a:rPr lang="en-US" sz="1400">
                  <a:solidFill>
                    <a:srgbClr val="FF00FF"/>
                  </a:solidFill>
                </a:rPr>
                <a:t>1</a:t>
              </a:r>
            </a:p>
          </p:txBody>
        </p:sp>
        <p:sp>
          <p:nvSpPr>
            <p:cNvPr id="97293" name="Line 11"/>
            <p:cNvSpPr>
              <a:spLocks noChangeShapeType="1"/>
            </p:cNvSpPr>
            <p:nvPr/>
          </p:nvSpPr>
          <p:spPr bwMode="auto">
            <a:xfrm>
              <a:off x="1644" y="2526"/>
              <a:ext cx="336" cy="0"/>
            </a:xfrm>
            <a:prstGeom prst="line">
              <a:avLst/>
            </a:prstGeom>
            <a:noFill/>
            <a:ln w="9525">
              <a:solidFill>
                <a:srgbClr val="FF00FF"/>
              </a:solidFill>
              <a:round/>
              <a:headEnd/>
              <a:tailEnd type="triangle" w="med" len="med"/>
            </a:ln>
          </p:spPr>
          <p:txBody>
            <a:bodyPr/>
            <a:lstStyle/>
            <a:p>
              <a:endParaRPr lang="en-US"/>
            </a:p>
          </p:txBody>
        </p:sp>
      </p:grpSp>
      <p:grpSp>
        <p:nvGrpSpPr>
          <p:cNvPr id="3" name="Bad DS bond2"/>
          <p:cNvGrpSpPr>
            <a:grpSpLocks/>
          </p:cNvGrpSpPr>
          <p:nvPr/>
        </p:nvGrpSpPr>
        <p:grpSpPr bwMode="auto">
          <a:xfrm>
            <a:off x="7558088" y="3857625"/>
            <a:ext cx="838200" cy="304800"/>
            <a:chOff x="4848" y="2430"/>
            <a:chExt cx="528" cy="192"/>
          </a:xfrm>
        </p:grpSpPr>
        <p:sp>
          <p:nvSpPr>
            <p:cNvPr id="97290" name="Text Box 8"/>
            <p:cNvSpPr txBox="1">
              <a:spLocks noChangeArrowheads="1"/>
            </p:cNvSpPr>
            <p:nvPr/>
          </p:nvSpPr>
          <p:spPr bwMode="auto">
            <a:xfrm>
              <a:off x="5136" y="2430"/>
              <a:ext cx="240" cy="192"/>
            </a:xfrm>
            <a:prstGeom prst="rect">
              <a:avLst/>
            </a:prstGeom>
            <a:noFill/>
            <a:ln w="9525">
              <a:noFill/>
              <a:miter lim="800000"/>
              <a:headEnd/>
              <a:tailEnd/>
            </a:ln>
          </p:spPr>
          <p:txBody>
            <a:bodyPr>
              <a:spAutoFit/>
            </a:bodyPr>
            <a:lstStyle/>
            <a:p>
              <a:pPr algn="ctr">
                <a:spcBef>
                  <a:spcPct val="50000"/>
                </a:spcBef>
              </a:pPr>
              <a:r>
                <a:rPr lang="en-US" sz="1400">
                  <a:solidFill>
                    <a:srgbClr val="FF00FF"/>
                  </a:solidFill>
                </a:rPr>
                <a:t>2</a:t>
              </a:r>
            </a:p>
          </p:txBody>
        </p:sp>
        <p:sp>
          <p:nvSpPr>
            <p:cNvPr id="97291" name="Line 14"/>
            <p:cNvSpPr>
              <a:spLocks noChangeShapeType="1"/>
            </p:cNvSpPr>
            <p:nvPr/>
          </p:nvSpPr>
          <p:spPr bwMode="auto">
            <a:xfrm flipH="1">
              <a:off x="4848" y="2526"/>
              <a:ext cx="336" cy="0"/>
            </a:xfrm>
            <a:prstGeom prst="line">
              <a:avLst/>
            </a:prstGeom>
            <a:noFill/>
            <a:ln w="9525">
              <a:solidFill>
                <a:srgbClr val="FF00FF"/>
              </a:solidFill>
              <a:round/>
              <a:headEnd/>
              <a:tailEnd type="triangle" w="med" len="med"/>
            </a:ln>
          </p:spPr>
          <p:txBody>
            <a:bodyPr/>
            <a:lstStyle/>
            <a:p>
              <a:endParaRPr lang="en-US"/>
            </a:p>
          </p:txBody>
        </p:sp>
      </p:grpSp>
      <p:sp>
        <p:nvSpPr>
          <p:cNvPr id="97287" name="Transit"/>
          <p:cNvSpPr txBox="1">
            <a:spLocks noChangeArrowheads="1"/>
          </p:cNvSpPr>
          <p:nvPr/>
        </p:nvSpPr>
        <p:spPr bwMode="auto">
          <a:xfrm>
            <a:off x="7634288" y="9366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124945" name="slide_92.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14288" y="0"/>
            <a:ext cx="304800" cy="304800"/>
          </a:xfrm>
          <a:prstGeom prst="rect">
            <a:avLst/>
          </a:prstGeom>
          <a:noFill/>
          <a:ln w="9525">
            <a:noFill/>
            <a:miter lim="800000"/>
            <a:headEnd/>
            <a:tailEnd/>
          </a:ln>
        </p:spPr>
      </p:pic>
      <p:sp>
        <p:nvSpPr>
          <p:cNvPr id="97289" name="Caption (bottom)"/>
          <p:cNvSpPr txBox="1">
            <a:spLocks noChangeArrowheads="1"/>
          </p:cNvSpPr>
          <p:nvPr/>
        </p:nvSpPr>
        <p:spPr bwMode="auto">
          <a:xfrm>
            <a:off x="304800" y="5486400"/>
            <a:ext cx="8534400" cy="701675"/>
          </a:xfrm>
          <a:prstGeom prst="rect">
            <a:avLst/>
          </a:prstGeom>
          <a:noFill/>
          <a:ln w="9525">
            <a:noFill/>
            <a:miter lim="800000"/>
            <a:headEnd/>
            <a:tailEnd/>
          </a:ln>
        </p:spPr>
        <p:txBody>
          <a:bodyPr>
            <a:spAutoFit/>
          </a:bodyPr>
          <a:lstStyle/>
          <a:p>
            <a:pPr algn="ctr">
              <a:spcBef>
                <a:spcPct val="50000"/>
              </a:spcBef>
            </a:pPr>
            <a:r>
              <a:rPr lang="en-US" sz="2000"/>
              <a:t>Effect of inverting the P1 amino acid sequence, to mimic an anti-parallel orientation of the P1-P2 strands </a:t>
            </a:r>
          </a:p>
        </p:txBody>
      </p:sp>
    </p:spTree>
    <p:custDataLst>
      <p:tags r:id="rId2"/>
    </p:custDataLst>
  </p:cSld>
  <p:clrMapOvr>
    <a:overrideClrMapping bg1="lt1" tx1="dk1" bg2="lt2" tx2="dk2" accent1="accent1" accent2="accent2" accent3="accent3" accent4="accent4" accent5="accent5" accent6="accent6" hlink="hlink" folHlink="folHlink"/>
  </p:clrMapOvr>
  <p:transition advClick="0" advTm="6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9528" fill="hold"/>
                                        <p:tgtEl>
                                          <p:spTgt spid="124945"/>
                                        </p:tgtEl>
                                      </p:cBhvr>
                                    </p:cmd>
                                  </p:childTnLst>
                                </p:cTn>
                              </p:par>
                              <p:par>
                                <p:cTn id="7" presetID="2" presetClass="entr" presetSubtype="2" fill="hold" grpId="0" nodeType="withEffect">
                                  <p:stCondLst>
                                    <p:cond delay="23000"/>
                                  </p:stCondLst>
                                  <p:childTnLst>
                                    <p:set>
                                      <p:cBhvr>
                                        <p:cTn id="8" dur="1" fill="hold">
                                          <p:stCondLst>
                                            <p:cond delay="0"/>
                                          </p:stCondLst>
                                        </p:cTn>
                                        <p:tgtEl>
                                          <p:spTgt spid="124931"/>
                                        </p:tgtEl>
                                        <p:attrNameLst>
                                          <p:attrName>style.visibility</p:attrName>
                                        </p:attrNameLst>
                                      </p:cBhvr>
                                      <p:to>
                                        <p:strVal val="visible"/>
                                      </p:to>
                                    </p:set>
                                    <p:anim calcmode="lin" valueType="num">
                                      <p:cBhvr additive="base">
                                        <p:cTn id="9" dur="500" fill="hold"/>
                                        <p:tgtEl>
                                          <p:spTgt spid="124931"/>
                                        </p:tgtEl>
                                        <p:attrNameLst>
                                          <p:attrName>ppt_x</p:attrName>
                                        </p:attrNameLst>
                                      </p:cBhvr>
                                      <p:tavLst>
                                        <p:tav tm="0">
                                          <p:val>
                                            <p:strVal val="1+#ppt_w/2"/>
                                          </p:val>
                                        </p:tav>
                                        <p:tav tm="100000">
                                          <p:val>
                                            <p:strVal val="#ppt_x"/>
                                          </p:val>
                                        </p:tav>
                                      </p:tavLst>
                                    </p:anim>
                                    <p:anim calcmode="lin" valueType="num">
                                      <p:cBhvr additive="base">
                                        <p:cTn id="10" dur="500" fill="hold"/>
                                        <p:tgtEl>
                                          <p:spTgt spid="124931"/>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23000"/>
                                  </p:stCondLst>
                                  <p:childTnLst>
                                    <p:set>
                                      <p:cBhvr>
                                        <p:cTn id="12" dur="1" fill="hold">
                                          <p:stCondLst>
                                            <p:cond delay="0"/>
                                          </p:stCondLst>
                                        </p:cTn>
                                        <p:tgtEl>
                                          <p:spTgt spid="124934"/>
                                        </p:tgtEl>
                                        <p:attrNameLst>
                                          <p:attrName>style.visibility</p:attrName>
                                        </p:attrNameLst>
                                      </p:cBhvr>
                                      <p:to>
                                        <p:strVal val="visible"/>
                                      </p:to>
                                    </p:set>
                                    <p:anim calcmode="lin" valueType="num">
                                      <p:cBhvr additive="base">
                                        <p:cTn id="13" dur="500" fill="hold"/>
                                        <p:tgtEl>
                                          <p:spTgt spid="124934"/>
                                        </p:tgtEl>
                                        <p:attrNameLst>
                                          <p:attrName>ppt_x</p:attrName>
                                        </p:attrNameLst>
                                      </p:cBhvr>
                                      <p:tavLst>
                                        <p:tav tm="0">
                                          <p:val>
                                            <p:strVal val="0-#ppt_w/2"/>
                                          </p:val>
                                        </p:tav>
                                        <p:tav tm="100000">
                                          <p:val>
                                            <p:strVal val="#ppt_x"/>
                                          </p:val>
                                        </p:tav>
                                      </p:tavLst>
                                    </p:anim>
                                    <p:anim calcmode="lin" valueType="num">
                                      <p:cBhvr additive="base">
                                        <p:cTn id="14" dur="500" fill="hold"/>
                                        <p:tgtEl>
                                          <p:spTgt spid="124934"/>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5600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5600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1+#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2927">
                <p:cTn id="23" fill="hold" display="0">
                  <p:stCondLst>
                    <p:cond delay="indefinite"/>
                  </p:stCondLst>
                  <p:endCondLst>
                    <p:cond evt="onPrev" delay="0">
                      <p:tgtEl>
                        <p:sldTgt/>
                      </p:tgtEl>
                    </p:cond>
                    <p:cond evt="onStopAudio" delay="0">
                      <p:tgtEl>
                        <p:sldTgt/>
                      </p:tgtEl>
                    </p:cond>
                  </p:endCondLst>
                </p:cTn>
                <p:tgtEl>
                  <p:spTgt spid="124945"/>
                </p:tgtEl>
              </p:cMediaNode>
            </p:audio>
          </p:childTnLst>
        </p:cTn>
      </p:par>
    </p:tnLst>
    <p:bldLst>
      <p:bldP spid="124931" grpId="0" animBg="1"/>
      <p:bldP spid="124934"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2" descr="C:\Program Files\Amira-3.1.1\data\nucleosome files\Protamine structure\NC-terminal-questions2.jpg"/>
          <p:cNvPicPr>
            <a:picLocks noChangeAspect="1" noChangeArrowheads="1"/>
          </p:cNvPicPr>
          <p:nvPr/>
        </p:nvPicPr>
        <p:blipFill>
          <a:blip r:embed="rId7" cstate="print"/>
          <a:srcRect/>
          <a:stretch>
            <a:fillRect/>
          </a:stretch>
        </p:blipFill>
        <p:spPr bwMode="auto">
          <a:xfrm>
            <a:off x="995363" y="1982788"/>
            <a:ext cx="7313612" cy="2589212"/>
          </a:xfrm>
          <a:prstGeom prst="rect">
            <a:avLst/>
          </a:prstGeom>
          <a:noFill/>
          <a:ln w="9525">
            <a:solidFill>
              <a:schemeClr val="tx1"/>
            </a:solidFill>
            <a:miter lim="800000"/>
            <a:headEnd/>
            <a:tailEnd/>
          </a:ln>
        </p:spPr>
      </p:pic>
      <p:grpSp>
        <p:nvGrpSpPr>
          <p:cNvPr id="2" name="Group 3"/>
          <p:cNvGrpSpPr>
            <a:grpSpLocks/>
          </p:cNvGrpSpPr>
          <p:nvPr/>
        </p:nvGrpSpPr>
        <p:grpSpPr bwMode="auto">
          <a:xfrm>
            <a:off x="2462213" y="3857625"/>
            <a:ext cx="781050" cy="304800"/>
            <a:chOff x="1488" y="2430"/>
            <a:chExt cx="492" cy="192"/>
          </a:xfrm>
        </p:grpSpPr>
        <p:sp>
          <p:nvSpPr>
            <p:cNvPr id="98314" name="Text Box 4"/>
            <p:cNvSpPr txBox="1">
              <a:spLocks noChangeArrowheads="1"/>
            </p:cNvSpPr>
            <p:nvPr/>
          </p:nvSpPr>
          <p:spPr bwMode="auto">
            <a:xfrm>
              <a:off x="1488" y="2430"/>
              <a:ext cx="240" cy="192"/>
            </a:xfrm>
            <a:prstGeom prst="rect">
              <a:avLst/>
            </a:prstGeom>
            <a:noFill/>
            <a:ln w="9525">
              <a:noFill/>
              <a:miter lim="800000"/>
              <a:headEnd/>
              <a:tailEnd/>
            </a:ln>
          </p:spPr>
          <p:txBody>
            <a:bodyPr>
              <a:spAutoFit/>
            </a:bodyPr>
            <a:lstStyle/>
            <a:p>
              <a:pPr algn="ctr">
                <a:spcBef>
                  <a:spcPct val="50000"/>
                </a:spcBef>
              </a:pPr>
              <a:r>
                <a:rPr lang="en-US" sz="1400">
                  <a:solidFill>
                    <a:srgbClr val="FF00FF"/>
                  </a:solidFill>
                </a:rPr>
                <a:t>1</a:t>
              </a:r>
            </a:p>
          </p:txBody>
        </p:sp>
        <p:sp>
          <p:nvSpPr>
            <p:cNvPr id="98315" name="Line 5"/>
            <p:cNvSpPr>
              <a:spLocks noChangeShapeType="1"/>
            </p:cNvSpPr>
            <p:nvPr/>
          </p:nvSpPr>
          <p:spPr bwMode="auto">
            <a:xfrm>
              <a:off x="1644" y="2526"/>
              <a:ext cx="336" cy="0"/>
            </a:xfrm>
            <a:prstGeom prst="line">
              <a:avLst/>
            </a:prstGeom>
            <a:noFill/>
            <a:ln w="9525">
              <a:solidFill>
                <a:srgbClr val="FF00FF"/>
              </a:solidFill>
              <a:round/>
              <a:headEnd/>
              <a:tailEnd type="triangle" w="med" len="med"/>
            </a:ln>
          </p:spPr>
          <p:txBody>
            <a:bodyPr/>
            <a:lstStyle/>
            <a:p>
              <a:endParaRPr lang="en-US"/>
            </a:p>
          </p:txBody>
        </p:sp>
      </p:grpSp>
      <p:grpSp>
        <p:nvGrpSpPr>
          <p:cNvPr id="3" name="Group 6"/>
          <p:cNvGrpSpPr>
            <a:grpSpLocks/>
          </p:cNvGrpSpPr>
          <p:nvPr/>
        </p:nvGrpSpPr>
        <p:grpSpPr bwMode="auto">
          <a:xfrm>
            <a:off x="6858000" y="3857625"/>
            <a:ext cx="838200" cy="304800"/>
            <a:chOff x="4848" y="2430"/>
            <a:chExt cx="528" cy="192"/>
          </a:xfrm>
        </p:grpSpPr>
        <p:sp>
          <p:nvSpPr>
            <p:cNvPr id="98312" name="Text Box 7"/>
            <p:cNvSpPr txBox="1">
              <a:spLocks noChangeArrowheads="1"/>
            </p:cNvSpPr>
            <p:nvPr/>
          </p:nvSpPr>
          <p:spPr bwMode="auto">
            <a:xfrm>
              <a:off x="5136" y="2430"/>
              <a:ext cx="240" cy="192"/>
            </a:xfrm>
            <a:prstGeom prst="rect">
              <a:avLst/>
            </a:prstGeom>
            <a:noFill/>
            <a:ln w="9525">
              <a:noFill/>
              <a:miter lim="800000"/>
              <a:headEnd/>
              <a:tailEnd/>
            </a:ln>
          </p:spPr>
          <p:txBody>
            <a:bodyPr>
              <a:spAutoFit/>
            </a:bodyPr>
            <a:lstStyle/>
            <a:p>
              <a:pPr algn="ctr">
                <a:spcBef>
                  <a:spcPct val="50000"/>
                </a:spcBef>
              </a:pPr>
              <a:r>
                <a:rPr lang="en-US" sz="1400">
                  <a:solidFill>
                    <a:srgbClr val="FF00FF"/>
                  </a:solidFill>
                </a:rPr>
                <a:t>2</a:t>
              </a:r>
            </a:p>
          </p:txBody>
        </p:sp>
        <p:sp>
          <p:nvSpPr>
            <p:cNvPr id="98313" name="Line 8"/>
            <p:cNvSpPr>
              <a:spLocks noChangeShapeType="1"/>
            </p:cNvSpPr>
            <p:nvPr/>
          </p:nvSpPr>
          <p:spPr bwMode="auto">
            <a:xfrm flipH="1">
              <a:off x="4848" y="2526"/>
              <a:ext cx="336" cy="0"/>
            </a:xfrm>
            <a:prstGeom prst="line">
              <a:avLst/>
            </a:prstGeom>
            <a:noFill/>
            <a:ln w="9525">
              <a:solidFill>
                <a:srgbClr val="FF00FF"/>
              </a:solidFill>
              <a:round/>
              <a:headEnd/>
              <a:tailEnd type="triangle" w="med" len="med"/>
            </a:ln>
          </p:spPr>
          <p:txBody>
            <a:bodyPr/>
            <a:lstStyle/>
            <a:p>
              <a:endParaRPr lang="en-US"/>
            </a:p>
          </p:txBody>
        </p:sp>
      </p:grpSp>
      <p:sp>
        <p:nvSpPr>
          <p:cNvPr id="98309" name="Text Box 9"/>
          <p:cNvSpPr txBox="1">
            <a:spLocks noChangeArrowheads="1"/>
          </p:cNvSpPr>
          <p:nvPr/>
        </p:nvSpPr>
        <p:spPr bwMode="auto">
          <a:xfrm>
            <a:off x="7634288" y="9366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126986" name="slide_93.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47625" y="0"/>
            <a:ext cx="304800" cy="304800"/>
          </a:xfrm>
          <a:prstGeom prst="rect">
            <a:avLst/>
          </a:prstGeom>
          <a:noFill/>
          <a:ln w="9525">
            <a:noFill/>
            <a:miter lim="800000"/>
            <a:headEnd/>
            <a:tailEnd/>
          </a:ln>
        </p:spPr>
      </p:pic>
      <p:sp>
        <p:nvSpPr>
          <p:cNvPr id="98311" name="Text Box 11"/>
          <p:cNvSpPr txBox="1">
            <a:spLocks noChangeArrowheads="1"/>
          </p:cNvSpPr>
          <p:nvPr/>
        </p:nvSpPr>
        <p:spPr bwMode="auto">
          <a:xfrm>
            <a:off x="304800" y="5486400"/>
            <a:ext cx="8534400" cy="701675"/>
          </a:xfrm>
          <a:prstGeom prst="rect">
            <a:avLst/>
          </a:prstGeom>
          <a:noFill/>
          <a:ln w="9525">
            <a:noFill/>
            <a:miter lim="800000"/>
            <a:headEnd/>
            <a:tailEnd/>
          </a:ln>
        </p:spPr>
        <p:txBody>
          <a:bodyPr>
            <a:spAutoFit/>
          </a:bodyPr>
          <a:lstStyle/>
          <a:p>
            <a:pPr algn="ctr">
              <a:spcBef>
                <a:spcPct val="50000"/>
              </a:spcBef>
            </a:pPr>
            <a:r>
              <a:rPr lang="en-US" sz="2000"/>
              <a:t>Effect of inverting the P1 amino acid sequence, to mimic an anti-parallel orientation of the P1-P2 strands </a:t>
            </a:r>
          </a:p>
        </p:txBody>
      </p:sp>
    </p:spTree>
    <p:custDataLst>
      <p:tags r:id="rId2"/>
    </p:custDataLst>
  </p:cSld>
  <p:clrMapOvr>
    <a:overrideClrMapping bg1="lt1" tx1="dk1" bg2="lt2" tx2="dk2" accent1="accent1" accent2="accent2" accent3="accent3" accent4="accent4" accent5="accent5" accent6="accent6" hlink="hlink" folHlink="folHlink"/>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6986"/>
                                        </p:tgtEl>
                                      </p:cBhvr>
                                    </p:cmd>
                                  </p:childTnLst>
                                </p:cTn>
                              </p:par>
                              <p:par>
                                <p:cTn id="7" presetID="2" presetClass="entr" presetSubtype="8" fill="hold" nodeType="withEffect">
                                  <p:stCondLst>
                                    <p:cond delay="200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0-#ppt_w/2"/>
                                          </p:val>
                                        </p:tav>
                                        <p:tav tm="100000">
                                          <p:val>
                                            <p:strVal val="#ppt_x"/>
                                          </p:val>
                                        </p:tav>
                                      </p:tavLst>
                                    </p:anim>
                                    <p:anim calcmode="lin" valueType="num">
                                      <p:cBhvr additive="base">
                                        <p:cTn id="10" dur="500" fill="hold"/>
                                        <p:tgtEl>
                                          <p:spTgt spid="2"/>
                                        </p:tgtEl>
                                        <p:attrNameLst>
                                          <p:attrName>ppt_y</p:attrName>
                                        </p:attrNameLst>
                                      </p:cBhvr>
                                      <p:tavLst>
                                        <p:tav tm="0">
                                          <p:val>
                                            <p:strVal val="#ppt_y"/>
                                          </p:val>
                                        </p:tav>
                                        <p:tav tm="100000">
                                          <p:val>
                                            <p:strVal val="#ppt_y"/>
                                          </p:val>
                                        </p:tav>
                                      </p:tavLst>
                                    </p:anim>
                                  </p:childTnLst>
                                </p:cTn>
                              </p:par>
                              <p:par>
                                <p:cTn id="11" presetID="2" presetClass="entr" presetSubtype="2" fill="hold" nodeType="withEffect">
                                  <p:stCondLst>
                                    <p:cond delay="20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90244">
                <p:cTn id="15" fill="hold" display="0">
                  <p:stCondLst>
                    <p:cond delay="indefinite"/>
                  </p:stCondLst>
                  <p:endCondLst>
                    <p:cond evt="onPrev" delay="0">
                      <p:tgtEl>
                        <p:sldTgt/>
                      </p:tgtEl>
                    </p:cond>
                    <p:cond evt="onStopAudio" delay="0">
                      <p:tgtEl>
                        <p:sldTgt/>
                      </p:tgtEl>
                    </p:cond>
                  </p:endCondLst>
                </p:cTn>
                <p:tgtEl>
                  <p:spTgt spid="126986"/>
                </p:tgtEl>
              </p:cMediaNode>
            </p:audio>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rotamine aa seq" descr="C:\Program Files\Amira-3.1.1\data\nucleosome files\Protamine structure\NC-terminal-questions3.jpg"/>
          <p:cNvPicPr>
            <a:picLocks noChangeAspect="1" noChangeArrowheads="1"/>
          </p:cNvPicPr>
          <p:nvPr/>
        </p:nvPicPr>
        <p:blipFill>
          <a:blip r:embed="rId7" cstate="print"/>
          <a:srcRect/>
          <a:stretch>
            <a:fillRect/>
          </a:stretch>
        </p:blipFill>
        <p:spPr bwMode="auto">
          <a:xfrm>
            <a:off x="995363" y="1982788"/>
            <a:ext cx="7313612" cy="2589212"/>
          </a:xfrm>
          <a:prstGeom prst="rect">
            <a:avLst/>
          </a:prstGeom>
          <a:noFill/>
          <a:ln w="9525">
            <a:solidFill>
              <a:schemeClr val="tx1"/>
            </a:solidFill>
            <a:miter lim="800000"/>
            <a:headEnd/>
            <a:tailEnd/>
          </a:ln>
        </p:spPr>
      </p:pic>
      <p:grpSp>
        <p:nvGrpSpPr>
          <p:cNvPr id="2" name="DS bond, R"/>
          <p:cNvGrpSpPr>
            <a:grpSpLocks/>
          </p:cNvGrpSpPr>
          <p:nvPr/>
        </p:nvGrpSpPr>
        <p:grpSpPr bwMode="auto">
          <a:xfrm>
            <a:off x="5819775" y="3857625"/>
            <a:ext cx="838200" cy="304800"/>
            <a:chOff x="4848" y="2430"/>
            <a:chExt cx="528" cy="192"/>
          </a:xfrm>
        </p:grpSpPr>
        <p:sp>
          <p:nvSpPr>
            <p:cNvPr id="99342" name="Text Box 4"/>
            <p:cNvSpPr txBox="1">
              <a:spLocks noChangeArrowheads="1"/>
            </p:cNvSpPr>
            <p:nvPr/>
          </p:nvSpPr>
          <p:spPr bwMode="auto">
            <a:xfrm>
              <a:off x="5136" y="2430"/>
              <a:ext cx="240" cy="192"/>
            </a:xfrm>
            <a:prstGeom prst="rect">
              <a:avLst/>
            </a:prstGeom>
            <a:noFill/>
            <a:ln w="9525">
              <a:noFill/>
              <a:miter lim="800000"/>
              <a:headEnd/>
              <a:tailEnd/>
            </a:ln>
          </p:spPr>
          <p:txBody>
            <a:bodyPr>
              <a:spAutoFit/>
            </a:bodyPr>
            <a:lstStyle/>
            <a:p>
              <a:pPr algn="ctr">
                <a:spcBef>
                  <a:spcPct val="50000"/>
                </a:spcBef>
              </a:pPr>
              <a:r>
                <a:rPr lang="en-US" sz="1400">
                  <a:solidFill>
                    <a:srgbClr val="FF00FF"/>
                  </a:solidFill>
                </a:rPr>
                <a:t>2</a:t>
              </a:r>
            </a:p>
          </p:txBody>
        </p:sp>
        <p:sp>
          <p:nvSpPr>
            <p:cNvPr id="99343" name="Line 5"/>
            <p:cNvSpPr>
              <a:spLocks noChangeShapeType="1"/>
            </p:cNvSpPr>
            <p:nvPr/>
          </p:nvSpPr>
          <p:spPr bwMode="auto">
            <a:xfrm flipH="1">
              <a:off x="4848" y="2526"/>
              <a:ext cx="336" cy="0"/>
            </a:xfrm>
            <a:prstGeom prst="line">
              <a:avLst/>
            </a:prstGeom>
            <a:noFill/>
            <a:ln w="9525">
              <a:solidFill>
                <a:srgbClr val="FF00FF"/>
              </a:solidFill>
              <a:round/>
              <a:headEnd/>
              <a:tailEnd type="triangle" w="med" len="med"/>
            </a:ln>
          </p:spPr>
          <p:txBody>
            <a:bodyPr/>
            <a:lstStyle/>
            <a:p>
              <a:endParaRPr lang="en-US"/>
            </a:p>
          </p:txBody>
        </p:sp>
      </p:grpSp>
      <p:grpSp>
        <p:nvGrpSpPr>
          <p:cNvPr id="3" name="DS bond, L"/>
          <p:cNvGrpSpPr>
            <a:grpSpLocks/>
          </p:cNvGrpSpPr>
          <p:nvPr/>
        </p:nvGrpSpPr>
        <p:grpSpPr bwMode="auto">
          <a:xfrm>
            <a:off x="2462213" y="3857625"/>
            <a:ext cx="781050" cy="304800"/>
            <a:chOff x="1488" y="2430"/>
            <a:chExt cx="492" cy="192"/>
          </a:xfrm>
        </p:grpSpPr>
        <p:sp>
          <p:nvSpPr>
            <p:cNvPr id="99340" name="Text Box 10"/>
            <p:cNvSpPr txBox="1">
              <a:spLocks noChangeArrowheads="1"/>
            </p:cNvSpPr>
            <p:nvPr/>
          </p:nvSpPr>
          <p:spPr bwMode="auto">
            <a:xfrm>
              <a:off x="1488" y="2430"/>
              <a:ext cx="240" cy="192"/>
            </a:xfrm>
            <a:prstGeom prst="rect">
              <a:avLst/>
            </a:prstGeom>
            <a:noFill/>
            <a:ln w="9525">
              <a:noFill/>
              <a:miter lim="800000"/>
              <a:headEnd/>
              <a:tailEnd/>
            </a:ln>
          </p:spPr>
          <p:txBody>
            <a:bodyPr>
              <a:spAutoFit/>
            </a:bodyPr>
            <a:lstStyle/>
            <a:p>
              <a:pPr algn="ctr">
                <a:spcBef>
                  <a:spcPct val="50000"/>
                </a:spcBef>
              </a:pPr>
              <a:r>
                <a:rPr lang="en-US" sz="1400">
                  <a:solidFill>
                    <a:srgbClr val="FF00FF"/>
                  </a:solidFill>
                </a:rPr>
                <a:t>1</a:t>
              </a:r>
            </a:p>
          </p:txBody>
        </p:sp>
        <p:sp>
          <p:nvSpPr>
            <p:cNvPr id="99341" name="Line 11"/>
            <p:cNvSpPr>
              <a:spLocks noChangeShapeType="1"/>
            </p:cNvSpPr>
            <p:nvPr/>
          </p:nvSpPr>
          <p:spPr bwMode="auto">
            <a:xfrm>
              <a:off x="1644" y="2526"/>
              <a:ext cx="336" cy="0"/>
            </a:xfrm>
            <a:prstGeom prst="line">
              <a:avLst/>
            </a:prstGeom>
            <a:noFill/>
            <a:ln w="9525">
              <a:solidFill>
                <a:srgbClr val="FF00FF"/>
              </a:solidFill>
              <a:round/>
              <a:headEnd/>
              <a:tailEnd type="triangle" w="med" len="med"/>
            </a:ln>
          </p:spPr>
          <p:txBody>
            <a:bodyPr/>
            <a:lstStyle/>
            <a:p>
              <a:endParaRPr lang="en-US"/>
            </a:p>
          </p:txBody>
        </p:sp>
      </p:grpSp>
      <p:sp>
        <p:nvSpPr>
          <p:cNvPr id="99333" name="TRansit"/>
          <p:cNvSpPr txBox="1">
            <a:spLocks noChangeArrowheads="1"/>
          </p:cNvSpPr>
          <p:nvPr/>
        </p:nvSpPr>
        <p:spPr bwMode="auto">
          <a:xfrm>
            <a:off x="7620000" y="9366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128013" name="slide_94.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47625" y="0"/>
            <a:ext cx="304800" cy="304800"/>
          </a:xfrm>
          <a:prstGeom prst="rect">
            <a:avLst/>
          </a:prstGeom>
          <a:noFill/>
          <a:ln w="9525">
            <a:noFill/>
            <a:miter lim="800000"/>
            <a:headEnd/>
            <a:tailEnd/>
          </a:ln>
        </p:spPr>
      </p:pic>
      <p:sp>
        <p:nvSpPr>
          <p:cNvPr id="99335" name="Slide caption"/>
          <p:cNvSpPr txBox="1">
            <a:spLocks noChangeArrowheads="1"/>
          </p:cNvSpPr>
          <p:nvPr/>
        </p:nvSpPr>
        <p:spPr bwMode="auto">
          <a:xfrm>
            <a:off x="304800" y="5486400"/>
            <a:ext cx="8534400" cy="701675"/>
          </a:xfrm>
          <a:prstGeom prst="rect">
            <a:avLst/>
          </a:prstGeom>
          <a:noFill/>
          <a:ln w="9525">
            <a:noFill/>
            <a:miter lim="800000"/>
            <a:headEnd/>
            <a:tailEnd/>
          </a:ln>
        </p:spPr>
        <p:txBody>
          <a:bodyPr>
            <a:spAutoFit/>
          </a:bodyPr>
          <a:lstStyle/>
          <a:p>
            <a:pPr algn="ctr">
              <a:spcBef>
                <a:spcPct val="50000"/>
              </a:spcBef>
            </a:pPr>
            <a:r>
              <a:rPr lang="en-US" sz="2000"/>
              <a:t>Effect of inverting the P1 amino acid sequence, to mimic an anti-parallel orientation of the P1-P2 strands </a:t>
            </a:r>
          </a:p>
        </p:txBody>
      </p:sp>
      <p:sp>
        <p:nvSpPr>
          <p:cNvPr id="128016" name="&quot;1&quot;"/>
          <p:cNvSpPr txBox="1">
            <a:spLocks noChangeArrowheads="1"/>
          </p:cNvSpPr>
          <p:nvPr/>
        </p:nvSpPr>
        <p:spPr bwMode="auto">
          <a:xfrm>
            <a:off x="2971800" y="2833688"/>
            <a:ext cx="381000" cy="304800"/>
          </a:xfrm>
          <a:prstGeom prst="rect">
            <a:avLst/>
          </a:prstGeom>
          <a:noFill/>
          <a:ln w="9525">
            <a:noFill/>
            <a:miter lim="800000"/>
            <a:headEnd/>
            <a:tailEnd/>
          </a:ln>
        </p:spPr>
        <p:txBody>
          <a:bodyPr>
            <a:spAutoFit/>
          </a:bodyPr>
          <a:lstStyle/>
          <a:p>
            <a:pPr algn="ctr">
              <a:spcBef>
                <a:spcPct val="50000"/>
              </a:spcBef>
            </a:pPr>
            <a:r>
              <a:rPr lang="en-US" sz="1400">
                <a:solidFill>
                  <a:srgbClr val="FF00FF"/>
                </a:solidFill>
              </a:rPr>
              <a:t>1</a:t>
            </a:r>
          </a:p>
        </p:txBody>
      </p:sp>
      <p:sp>
        <p:nvSpPr>
          <p:cNvPr id="128018" name="&quot;2&quot;"/>
          <p:cNvSpPr txBox="1">
            <a:spLocks noChangeArrowheads="1"/>
          </p:cNvSpPr>
          <p:nvPr/>
        </p:nvSpPr>
        <p:spPr bwMode="auto">
          <a:xfrm>
            <a:off x="5457825" y="2833688"/>
            <a:ext cx="381000" cy="304800"/>
          </a:xfrm>
          <a:prstGeom prst="rect">
            <a:avLst/>
          </a:prstGeom>
          <a:noFill/>
          <a:ln w="9525">
            <a:noFill/>
            <a:miter lim="800000"/>
            <a:headEnd/>
            <a:tailEnd/>
          </a:ln>
        </p:spPr>
        <p:txBody>
          <a:bodyPr>
            <a:spAutoFit/>
          </a:bodyPr>
          <a:lstStyle/>
          <a:p>
            <a:pPr algn="ctr">
              <a:spcBef>
                <a:spcPct val="50000"/>
              </a:spcBef>
            </a:pPr>
            <a:r>
              <a:rPr lang="en-US" sz="1400">
                <a:solidFill>
                  <a:srgbClr val="FF00FF"/>
                </a:solidFill>
              </a:rPr>
              <a:t>2</a:t>
            </a:r>
          </a:p>
        </p:txBody>
      </p:sp>
      <p:sp>
        <p:nvSpPr>
          <p:cNvPr id="128019" name="&quot;3&quot;"/>
          <p:cNvSpPr txBox="1">
            <a:spLocks noChangeArrowheads="1"/>
          </p:cNvSpPr>
          <p:nvPr/>
        </p:nvSpPr>
        <p:spPr bwMode="auto">
          <a:xfrm>
            <a:off x="6505575" y="2833688"/>
            <a:ext cx="381000" cy="304800"/>
          </a:xfrm>
          <a:prstGeom prst="rect">
            <a:avLst/>
          </a:prstGeom>
          <a:noFill/>
          <a:ln w="9525">
            <a:noFill/>
            <a:miter lim="800000"/>
            <a:headEnd/>
            <a:tailEnd/>
          </a:ln>
        </p:spPr>
        <p:txBody>
          <a:bodyPr>
            <a:spAutoFit/>
          </a:bodyPr>
          <a:lstStyle/>
          <a:p>
            <a:pPr algn="ctr">
              <a:spcBef>
                <a:spcPct val="50000"/>
              </a:spcBef>
            </a:pPr>
            <a:r>
              <a:rPr lang="en-US" sz="1400">
                <a:solidFill>
                  <a:srgbClr val="FF00FF"/>
                </a:solidFill>
              </a:rPr>
              <a:t>3</a:t>
            </a:r>
          </a:p>
        </p:txBody>
      </p:sp>
      <p:sp>
        <p:nvSpPr>
          <p:cNvPr id="128020" name="&quot;4&quot;"/>
          <p:cNvSpPr txBox="1">
            <a:spLocks noChangeArrowheads="1"/>
          </p:cNvSpPr>
          <p:nvPr/>
        </p:nvSpPr>
        <p:spPr bwMode="auto">
          <a:xfrm>
            <a:off x="7234238" y="2833688"/>
            <a:ext cx="381000" cy="304800"/>
          </a:xfrm>
          <a:prstGeom prst="rect">
            <a:avLst/>
          </a:prstGeom>
          <a:noFill/>
          <a:ln w="9525">
            <a:noFill/>
            <a:miter lim="800000"/>
            <a:headEnd/>
            <a:tailEnd/>
          </a:ln>
        </p:spPr>
        <p:txBody>
          <a:bodyPr>
            <a:spAutoFit/>
          </a:bodyPr>
          <a:lstStyle/>
          <a:p>
            <a:pPr algn="ctr">
              <a:spcBef>
                <a:spcPct val="50000"/>
              </a:spcBef>
            </a:pPr>
            <a:r>
              <a:rPr lang="en-US" sz="1400">
                <a:solidFill>
                  <a:srgbClr val="FF00FF"/>
                </a:solidFill>
              </a:rPr>
              <a:t>4?</a:t>
            </a:r>
          </a:p>
        </p:txBody>
      </p:sp>
    </p:spTree>
    <p:custDataLst>
      <p:tags r:id="rId2"/>
    </p:custDataLst>
  </p:cSld>
  <p:clrMapOvr>
    <a:overrideClrMapping bg1="lt1" tx1="dk1" bg2="lt2" tx2="dk2" accent1="accent1" accent2="accent2" accent3="accent3" accent4="accent4" accent5="accent5" accent6="accent6" hlink="hlink" folHlink="folHlink"/>
  </p:clrMapOvr>
  <p:transition advClick="0" advTm="2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8013"/>
                                        </p:tgtEl>
                                      </p:cBhvr>
                                    </p:cmd>
                                  </p:childTnLst>
                                </p:cTn>
                              </p:par>
                              <p:par>
                                <p:cTn id="7" presetID="2" presetClass="entr" presetSubtype="8" fill="hold" nodeType="withEffect">
                                  <p:stCondLst>
                                    <p:cond delay="4000"/>
                                  </p:stCondLst>
                                  <p:childTnLst>
                                    <p:set>
                                      <p:cBhvr>
                                        <p:cTn id="8" dur="1" fill="hold">
                                          <p:stCondLst>
                                            <p:cond delay="0"/>
                                          </p:stCondLst>
                                        </p:cTn>
                                        <p:tgtEl>
                                          <p:spTgt spid="3"/>
                                        </p:tgtEl>
                                        <p:attrNameLst>
                                          <p:attrName>style.visibility</p:attrName>
                                        </p:attrNameLst>
                                      </p:cBhvr>
                                      <p:to>
                                        <p:strVal val="visible"/>
                                      </p:to>
                                    </p:set>
                                    <p:anim calcmode="lin" valueType="num">
                                      <p:cBhvr additive="base">
                                        <p:cTn id="9" dur="500" fill="hold"/>
                                        <p:tgtEl>
                                          <p:spTgt spid="3"/>
                                        </p:tgtEl>
                                        <p:attrNameLst>
                                          <p:attrName>ppt_x</p:attrName>
                                        </p:attrNameLst>
                                      </p:cBhvr>
                                      <p:tavLst>
                                        <p:tav tm="0">
                                          <p:val>
                                            <p:strVal val="0-#ppt_w/2"/>
                                          </p:val>
                                        </p:tav>
                                        <p:tav tm="100000">
                                          <p:val>
                                            <p:strVal val="#ppt_x"/>
                                          </p:val>
                                        </p:tav>
                                      </p:tavLst>
                                    </p:anim>
                                    <p:anim calcmode="lin" valueType="num">
                                      <p:cBhvr additive="base">
                                        <p:cTn id="10" dur="500" fill="hold"/>
                                        <p:tgtEl>
                                          <p:spTgt spid="3"/>
                                        </p:tgtEl>
                                        <p:attrNameLst>
                                          <p:attrName>ppt_y</p:attrName>
                                        </p:attrNameLst>
                                      </p:cBhvr>
                                      <p:tavLst>
                                        <p:tav tm="0">
                                          <p:val>
                                            <p:strVal val="#ppt_y"/>
                                          </p:val>
                                        </p:tav>
                                        <p:tav tm="100000">
                                          <p:val>
                                            <p:strVal val="#ppt_y"/>
                                          </p:val>
                                        </p:tav>
                                      </p:tavLst>
                                    </p:anim>
                                  </p:childTnLst>
                                </p:cTn>
                              </p:par>
                              <p:par>
                                <p:cTn id="11" presetID="2" presetClass="entr" presetSubtype="2" fill="hold" nodeType="withEffect">
                                  <p:stCondLst>
                                    <p:cond delay="400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1000"/>
                                  </p:stCondLst>
                                  <p:childTnLst>
                                    <p:set>
                                      <p:cBhvr>
                                        <p:cTn id="16" dur="1" fill="hold">
                                          <p:stCondLst>
                                            <p:cond delay="0"/>
                                          </p:stCondLst>
                                        </p:cTn>
                                        <p:tgtEl>
                                          <p:spTgt spid="128016"/>
                                        </p:tgtEl>
                                        <p:attrNameLst>
                                          <p:attrName>style.visibility</p:attrName>
                                        </p:attrNameLst>
                                      </p:cBhvr>
                                      <p:to>
                                        <p:strVal val="visible"/>
                                      </p:to>
                                    </p:set>
                                    <p:anim calcmode="lin" valueType="num">
                                      <p:cBhvr additive="base">
                                        <p:cTn id="17" dur="500" fill="hold"/>
                                        <p:tgtEl>
                                          <p:spTgt spid="128016"/>
                                        </p:tgtEl>
                                        <p:attrNameLst>
                                          <p:attrName>ppt_x</p:attrName>
                                        </p:attrNameLst>
                                      </p:cBhvr>
                                      <p:tavLst>
                                        <p:tav tm="0">
                                          <p:val>
                                            <p:strVal val="0-#ppt_w/2"/>
                                          </p:val>
                                        </p:tav>
                                        <p:tav tm="100000">
                                          <p:val>
                                            <p:strVal val="#ppt_x"/>
                                          </p:val>
                                        </p:tav>
                                      </p:tavLst>
                                    </p:anim>
                                    <p:anim calcmode="lin" valueType="num">
                                      <p:cBhvr additive="base">
                                        <p:cTn id="18" dur="500" fill="hold"/>
                                        <p:tgtEl>
                                          <p:spTgt spid="12801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12000"/>
                                  </p:stCondLst>
                                  <p:childTnLst>
                                    <p:set>
                                      <p:cBhvr>
                                        <p:cTn id="20" dur="1" fill="hold">
                                          <p:stCondLst>
                                            <p:cond delay="0"/>
                                          </p:stCondLst>
                                        </p:cTn>
                                        <p:tgtEl>
                                          <p:spTgt spid="128018"/>
                                        </p:tgtEl>
                                        <p:attrNameLst>
                                          <p:attrName>style.visibility</p:attrName>
                                        </p:attrNameLst>
                                      </p:cBhvr>
                                      <p:to>
                                        <p:strVal val="visible"/>
                                      </p:to>
                                    </p:set>
                                    <p:anim calcmode="lin" valueType="num">
                                      <p:cBhvr additive="base">
                                        <p:cTn id="21" dur="500" fill="hold"/>
                                        <p:tgtEl>
                                          <p:spTgt spid="128018"/>
                                        </p:tgtEl>
                                        <p:attrNameLst>
                                          <p:attrName>ppt_x</p:attrName>
                                        </p:attrNameLst>
                                      </p:cBhvr>
                                      <p:tavLst>
                                        <p:tav tm="0">
                                          <p:val>
                                            <p:strVal val="0-#ppt_w/2"/>
                                          </p:val>
                                        </p:tav>
                                        <p:tav tm="100000">
                                          <p:val>
                                            <p:strVal val="#ppt_x"/>
                                          </p:val>
                                        </p:tav>
                                      </p:tavLst>
                                    </p:anim>
                                    <p:anim calcmode="lin" valueType="num">
                                      <p:cBhvr additive="base">
                                        <p:cTn id="22" dur="500" fill="hold"/>
                                        <p:tgtEl>
                                          <p:spTgt spid="128018"/>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13000"/>
                                  </p:stCondLst>
                                  <p:childTnLst>
                                    <p:set>
                                      <p:cBhvr>
                                        <p:cTn id="24" dur="1" fill="hold">
                                          <p:stCondLst>
                                            <p:cond delay="0"/>
                                          </p:stCondLst>
                                        </p:cTn>
                                        <p:tgtEl>
                                          <p:spTgt spid="128019"/>
                                        </p:tgtEl>
                                        <p:attrNameLst>
                                          <p:attrName>style.visibility</p:attrName>
                                        </p:attrNameLst>
                                      </p:cBhvr>
                                      <p:to>
                                        <p:strVal val="visible"/>
                                      </p:to>
                                    </p:set>
                                    <p:anim calcmode="lin" valueType="num">
                                      <p:cBhvr additive="base">
                                        <p:cTn id="25" dur="500" fill="hold"/>
                                        <p:tgtEl>
                                          <p:spTgt spid="128019"/>
                                        </p:tgtEl>
                                        <p:attrNameLst>
                                          <p:attrName>ppt_x</p:attrName>
                                        </p:attrNameLst>
                                      </p:cBhvr>
                                      <p:tavLst>
                                        <p:tav tm="0">
                                          <p:val>
                                            <p:strVal val="0-#ppt_w/2"/>
                                          </p:val>
                                        </p:tav>
                                        <p:tav tm="100000">
                                          <p:val>
                                            <p:strVal val="#ppt_x"/>
                                          </p:val>
                                        </p:tav>
                                      </p:tavLst>
                                    </p:anim>
                                    <p:anim calcmode="lin" valueType="num">
                                      <p:cBhvr additive="base">
                                        <p:cTn id="26" dur="500" fill="hold"/>
                                        <p:tgtEl>
                                          <p:spTgt spid="128019"/>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14000"/>
                                  </p:stCondLst>
                                  <p:childTnLst>
                                    <p:set>
                                      <p:cBhvr>
                                        <p:cTn id="28" dur="1" fill="hold">
                                          <p:stCondLst>
                                            <p:cond delay="0"/>
                                          </p:stCondLst>
                                        </p:cTn>
                                        <p:tgtEl>
                                          <p:spTgt spid="128020"/>
                                        </p:tgtEl>
                                        <p:attrNameLst>
                                          <p:attrName>style.visibility</p:attrName>
                                        </p:attrNameLst>
                                      </p:cBhvr>
                                      <p:to>
                                        <p:strVal val="visible"/>
                                      </p:to>
                                    </p:set>
                                    <p:anim calcmode="lin" valueType="num">
                                      <p:cBhvr additive="base">
                                        <p:cTn id="29" dur="500" fill="hold"/>
                                        <p:tgtEl>
                                          <p:spTgt spid="128020"/>
                                        </p:tgtEl>
                                        <p:attrNameLst>
                                          <p:attrName>ppt_x</p:attrName>
                                        </p:attrNameLst>
                                      </p:cBhvr>
                                      <p:tavLst>
                                        <p:tav tm="0">
                                          <p:val>
                                            <p:strVal val="0-#ppt_w/2"/>
                                          </p:val>
                                        </p:tav>
                                        <p:tav tm="100000">
                                          <p:val>
                                            <p:strVal val="#ppt_x"/>
                                          </p:val>
                                        </p:tav>
                                      </p:tavLst>
                                    </p:anim>
                                    <p:anim calcmode="lin" valueType="num">
                                      <p:cBhvr additive="base">
                                        <p:cTn id="30" dur="500" fill="hold"/>
                                        <p:tgtEl>
                                          <p:spTgt spid="1280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92683">
                <p:cTn id="31" fill="hold" display="0">
                  <p:stCondLst>
                    <p:cond delay="indefinite"/>
                  </p:stCondLst>
                  <p:endCondLst>
                    <p:cond evt="onPrev" delay="0">
                      <p:tgtEl>
                        <p:sldTgt/>
                      </p:tgtEl>
                    </p:cond>
                    <p:cond evt="onStopAudio" delay="0">
                      <p:tgtEl>
                        <p:sldTgt/>
                      </p:tgtEl>
                    </p:cond>
                  </p:endCondLst>
                </p:cTn>
                <p:tgtEl>
                  <p:spTgt spid="128013"/>
                </p:tgtEl>
              </p:cMediaNode>
            </p:audio>
          </p:childTnLst>
        </p:cTn>
      </p:par>
    </p:tnLst>
    <p:bldLst>
      <p:bldP spid="128016" grpId="0" autoUpdateAnimBg="0"/>
      <p:bldP spid="128018" grpId="0" autoUpdateAnimBg="0"/>
      <p:bldP spid="128019" grpId="0" autoUpdateAnimBg="0"/>
      <p:bldP spid="128020" grpId="0" autoUpdateAnimBg="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6" name="P1-P2_cis-relation.avi">
            <a:hlinkClick r:id="" action="ppaction://media"/>
          </p:cNvPr>
          <p:cNvPicPr>
            <a:picLocks noChangeAspect="1" noChangeArrowheads="1"/>
          </p:cNvPicPr>
          <p:nvPr>
            <a:vide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1981200" y="685800"/>
            <a:ext cx="5181600" cy="5486400"/>
          </a:xfrm>
          <a:prstGeom prst="rect">
            <a:avLst/>
          </a:prstGeom>
          <a:noFill/>
          <a:ln w="9525">
            <a:solidFill>
              <a:schemeClr val="tx1"/>
            </a:solidFill>
            <a:miter lim="800000"/>
            <a:headEnd/>
            <a:tailEnd/>
          </a:ln>
        </p:spPr>
      </p:pic>
      <p:sp>
        <p:nvSpPr>
          <p:cNvPr id="100355" name="Text Box 3"/>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pic>
        <p:nvPicPr>
          <p:cNvPr id="129028" name="slide_95.wav">
            <a:hlinkClick r:id="" action="ppaction://media"/>
          </p:cNvPr>
          <p:cNvPicPr>
            <a:picLocks noChangeAspect="1" noChangeArrowheads="1"/>
          </p:cNvPicPr>
          <p:nvPr>
            <a:audioFile r:link="rId6"/>
            <p:extLst>
              <p:ext uri="{DAA4B4D4-6D71-4841-9C94-3DE7FCFB9230}">
                <p14:media xmlns:p14="http://schemas.microsoft.com/office/powerpoint/2010/main" r:link="rId5"/>
              </p:ext>
            </p:extLst>
          </p:nvPr>
        </p:nvPicPr>
        <p:blipFill>
          <a:blip r:embed="rId11" cstate="print"/>
          <a:srcRect/>
          <a:stretch>
            <a:fillRect/>
          </a:stretch>
        </p:blipFill>
        <p:spPr bwMode="auto">
          <a:xfrm>
            <a:off x="2043113" y="5776913"/>
            <a:ext cx="304800" cy="304800"/>
          </a:xfrm>
          <a:prstGeom prst="rect">
            <a:avLst/>
          </a:prstGeom>
          <a:noFill/>
          <a:ln w="9525">
            <a:noFill/>
            <a:miter lim="800000"/>
            <a:headEnd/>
            <a:tailEnd/>
          </a:ln>
        </p:spPr>
      </p:pic>
    </p:spTree>
    <p:custDataLst>
      <p:tags r:id="rId2"/>
    </p:custDataLst>
  </p:cSld>
  <p:clrMapOvr>
    <a:overrideClrMapping bg1="lt1" tx1="dk1" bg2="lt2" tx2="dk2" accent1="accent1" accent2="accent2" accent3="accent3" accent4="accent4" accent5="accent5" accent6="accent6" hlink="hlink" folHlink="folHlink"/>
  </p:clrMapOvr>
  <p:transition advClick="0" advTm="1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9028"/>
                                        </p:tgtEl>
                                      </p:cBhvr>
                                    </p:cmd>
                                  </p:childTnLst>
                                </p:cTn>
                              </p:par>
                            </p:childTnLst>
                          </p:cTn>
                        </p:par>
                        <p:par>
                          <p:cTn id="7" fill="hold">
                            <p:stCondLst>
                              <p:cond delay="1"/>
                            </p:stCondLst>
                            <p:childTnLst>
                              <p:par>
                                <p:cTn id="8" presetID="1" presetClass="mediacall" presetSubtype="0" fill="hold" nodeType="afterEffect">
                                  <p:stCondLst>
                                    <p:cond delay="0"/>
                                  </p:stCondLst>
                                  <p:childTnLst>
                                    <p:cmd type="call" cmd="playFrom(0.0)">
                                      <p:cBhvr>
                                        <p:cTn id="9" dur="6600" fill="hold"/>
                                        <p:tgtEl>
                                          <p:spTgt spid="12902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4146">
                <p:cTn id="10" fill="hold" display="0">
                  <p:stCondLst>
                    <p:cond delay="indefinite"/>
                  </p:stCondLst>
                  <p:endCondLst>
                    <p:cond evt="onPrev" delay="0">
                      <p:tgtEl>
                        <p:sldTgt/>
                      </p:tgtEl>
                    </p:cond>
                    <p:cond evt="onStopAudio" delay="0">
                      <p:tgtEl>
                        <p:sldTgt/>
                      </p:tgtEl>
                    </p:cond>
                  </p:endCondLst>
                </p:cTn>
                <p:tgtEl>
                  <p:spTgt spid="129028"/>
                </p:tgtEl>
              </p:cMediaNode>
            </p:audio>
            <p:video>
              <p:cMediaNode>
                <p:cTn id="11" repeatCount="indefinite" fill="hold" display="0">
                  <p:stCondLst>
                    <p:cond delay="indefinite"/>
                  </p:stCondLst>
                  <p:endCondLst>
                    <p:cond evt="onPrev" delay="0">
                      <p:tgtEl>
                        <p:sldTgt/>
                      </p:tgtEl>
                    </p:cond>
                  </p:endCondLst>
                </p:cTn>
                <p:tgtEl>
                  <p:spTgt spid="129026"/>
                </p:tgtEl>
              </p:cMediaNode>
            </p:video>
            <p:seq concurrent="1" nextAc="seek">
              <p:cTn id="12" restart="whenNotActive" fill="hold" evtFilter="cancelBubble" nodeType="interactiveSeq">
                <p:stCondLst>
                  <p:cond evt="onClick" delay="0">
                    <p:tgtEl>
                      <p:spTgt spid="129026"/>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129026"/>
                                        </p:tgtEl>
                                      </p:cBhvr>
                                    </p:cmd>
                                  </p:childTnLst>
                                </p:cTn>
                              </p:par>
                            </p:childTnLst>
                          </p:cTn>
                        </p:par>
                      </p:childTnLst>
                    </p:cTn>
                  </p:par>
                </p:childTnLst>
              </p:cTn>
              <p:nextCondLst>
                <p:cond evt="onClick" delay="0">
                  <p:tgtEl>
                    <p:spTgt spid="129026"/>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1-P2 dimer">
            <a:hlinkClick r:id="" action="ppaction://media"/>
          </p:cNvPr>
          <p:cNvPicPr>
            <a:picLocks noChangeAspect="1" noChangeArrowheads="1"/>
          </p:cNvPicPr>
          <p:nvPr>
            <a:vide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1981200" y="685800"/>
            <a:ext cx="5181600" cy="5486400"/>
          </a:xfrm>
          <a:prstGeom prst="rect">
            <a:avLst/>
          </a:prstGeom>
          <a:noFill/>
          <a:ln w="9525">
            <a:solidFill>
              <a:schemeClr val="tx1"/>
            </a:solidFill>
            <a:miter lim="800000"/>
            <a:headEnd/>
            <a:tailEnd/>
          </a:ln>
        </p:spPr>
      </p:pic>
      <p:sp>
        <p:nvSpPr>
          <p:cNvPr id="131075" name="Black arrow"/>
          <p:cNvSpPr>
            <a:spLocks noChangeShapeType="1"/>
          </p:cNvSpPr>
          <p:nvPr/>
        </p:nvSpPr>
        <p:spPr bwMode="auto">
          <a:xfrm rot="143151">
            <a:off x="2790825" y="4191000"/>
            <a:ext cx="3581400" cy="1588"/>
          </a:xfrm>
          <a:prstGeom prst="line">
            <a:avLst/>
          </a:prstGeom>
          <a:noFill/>
          <a:ln w="50800">
            <a:solidFill>
              <a:schemeClr val="tx1"/>
            </a:solidFill>
            <a:round/>
            <a:headEnd type="triangle" w="med" len="med"/>
            <a:tailEnd type="triangle" w="med" len="med"/>
          </a:ln>
        </p:spPr>
        <p:txBody>
          <a:bodyPr/>
          <a:lstStyle/>
          <a:p>
            <a:endParaRPr lang="en-US"/>
          </a:p>
        </p:txBody>
      </p:sp>
      <p:sp>
        <p:nvSpPr>
          <p:cNvPr id="131076" name="Caption"/>
          <p:cNvSpPr txBox="1">
            <a:spLocks noChangeArrowheads="1"/>
          </p:cNvSpPr>
          <p:nvPr/>
        </p:nvSpPr>
        <p:spPr bwMode="auto">
          <a:xfrm>
            <a:off x="2514600" y="5165725"/>
            <a:ext cx="4343400" cy="701675"/>
          </a:xfrm>
          <a:prstGeom prst="rect">
            <a:avLst/>
          </a:prstGeom>
          <a:noFill/>
          <a:ln w="9525">
            <a:noFill/>
            <a:miter lim="800000"/>
            <a:headEnd/>
            <a:tailEnd/>
          </a:ln>
        </p:spPr>
        <p:txBody>
          <a:bodyPr>
            <a:spAutoFit/>
          </a:bodyPr>
          <a:lstStyle/>
          <a:p>
            <a:pPr algn="ctr">
              <a:spcBef>
                <a:spcPct val="50000"/>
              </a:spcBef>
            </a:pPr>
            <a:r>
              <a:rPr lang="en-US" sz="2000" b="0"/>
              <a:t>(Same spacing as cross-duplex</a:t>
            </a:r>
            <a:br>
              <a:rPr lang="en-US" sz="2000" b="0"/>
            </a:br>
            <a:r>
              <a:rPr lang="en-US" sz="2000" b="0"/>
              <a:t>spacing of DNA phosphate groups).</a:t>
            </a:r>
          </a:p>
        </p:txBody>
      </p:sp>
      <p:sp>
        <p:nvSpPr>
          <p:cNvPr id="101381" name="Transit"/>
          <p:cNvSpPr txBox="1">
            <a:spLocks noChangeArrowheads="1"/>
          </p:cNvSpPr>
          <p:nvPr/>
        </p:nvSpPr>
        <p:spPr bwMode="auto">
          <a:xfrm>
            <a:off x="7620000" y="9366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10" action="ppaction://hlinksldjump"/>
              </a:rPr>
              <a:t>Table Of Contents</a:t>
            </a:r>
            <a:endParaRPr lang="en-US" sz="1200"/>
          </a:p>
        </p:txBody>
      </p:sp>
      <p:pic>
        <p:nvPicPr>
          <p:cNvPr id="131078" name="slide_96.wav">
            <a:hlinkClick r:id="" action="ppaction://media"/>
          </p:cNvPr>
          <p:cNvPicPr>
            <a:picLocks noChangeAspect="1" noChangeArrowheads="1"/>
          </p:cNvPicPr>
          <p:nvPr>
            <a:audioFile r:link="rId6"/>
            <p:extLst>
              <p:ext uri="{DAA4B4D4-6D71-4841-9C94-3DE7FCFB9230}">
                <p14:media xmlns:p14="http://schemas.microsoft.com/office/powerpoint/2010/main" r:link="rId5"/>
              </p:ext>
            </p:extLst>
          </p:nvPr>
        </p:nvPicPr>
        <p:blipFill>
          <a:blip r:embed="rId11" cstate="print"/>
          <a:srcRect/>
          <a:stretch>
            <a:fillRect/>
          </a:stretch>
        </p:blipFill>
        <p:spPr bwMode="auto">
          <a:xfrm>
            <a:off x="76200" y="0"/>
            <a:ext cx="304800" cy="304800"/>
          </a:xfrm>
          <a:prstGeom prst="rect">
            <a:avLst/>
          </a:prstGeom>
          <a:noFill/>
          <a:ln w="9525">
            <a:noFill/>
            <a:miter lim="800000"/>
            <a:headEnd/>
            <a:tailEnd/>
          </a:ln>
        </p:spPr>
      </p:pic>
      <p:sp>
        <p:nvSpPr>
          <p:cNvPr id="101383" name="Arg [left]"/>
          <p:cNvSpPr txBox="1">
            <a:spLocks noChangeArrowheads="1"/>
          </p:cNvSpPr>
          <p:nvPr/>
        </p:nvSpPr>
        <p:spPr bwMode="auto">
          <a:xfrm>
            <a:off x="2971800" y="3535363"/>
            <a:ext cx="838200" cy="274637"/>
          </a:xfrm>
          <a:prstGeom prst="rect">
            <a:avLst/>
          </a:prstGeom>
          <a:noFill/>
          <a:ln w="9525">
            <a:noFill/>
            <a:miter lim="800000"/>
            <a:headEnd/>
            <a:tailEnd/>
          </a:ln>
        </p:spPr>
        <p:txBody>
          <a:bodyPr>
            <a:spAutoFit/>
          </a:bodyPr>
          <a:lstStyle/>
          <a:p>
            <a:pPr algn="ctr">
              <a:spcBef>
                <a:spcPct val="50000"/>
              </a:spcBef>
            </a:pPr>
            <a:r>
              <a:rPr lang="en-US" sz="1200"/>
              <a:t>Arginine</a:t>
            </a:r>
          </a:p>
        </p:txBody>
      </p:sp>
      <p:sp>
        <p:nvSpPr>
          <p:cNvPr id="101384" name="Arg [right]"/>
          <p:cNvSpPr txBox="1">
            <a:spLocks noChangeArrowheads="1"/>
          </p:cNvSpPr>
          <p:nvPr/>
        </p:nvSpPr>
        <p:spPr bwMode="auto">
          <a:xfrm>
            <a:off x="5562600" y="3763963"/>
            <a:ext cx="838200" cy="274637"/>
          </a:xfrm>
          <a:prstGeom prst="rect">
            <a:avLst/>
          </a:prstGeom>
          <a:noFill/>
          <a:ln w="9525">
            <a:noFill/>
            <a:miter lim="800000"/>
            <a:headEnd/>
            <a:tailEnd/>
          </a:ln>
        </p:spPr>
        <p:txBody>
          <a:bodyPr>
            <a:spAutoFit/>
          </a:bodyPr>
          <a:lstStyle/>
          <a:p>
            <a:pPr algn="ctr">
              <a:spcBef>
                <a:spcPct val="50000"/>
              </a:spcBef>
            </a:pPr>
            <a:r>
              <a:rPr lang="en-US" sz="1200"/>
              <a:t>Arginine</a:t>
            </a:r>
          </a:p>
        </p:txBody>
      </p:sp>
    </p:spTree>
    <p:custDataLst>
      <p:tags r:id="rId2"/>
    </p:custDataLst>
  </p:cSld>
  <p:clrMapOvr>
    <a:overrideClrMapping bg1="lt1" tx1="dk1" bg2="lt2" tx2="dk2" accent1="accent1" accent2="accent2" accent3="accent3" accent4="accent4" accent5="accent5" accent6="accent6" hlink="hlink" folHlink="folHlink"/>
  </p:clrMapOvr>
  <p:transition advClick="0" advTm="5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1078"/>
                                        </p:tgtEl>
                                      </p:cBhvr>
                                    </p:cmd>
                                  </p:childTnLst>
                                </p:cTn>
                              </p:par>
                              <p:par>
                                <p:cTn id="7" presetID="1" presetClass="mediacall" presetSubtype="0" fill="hold" nodeType="withEffect">
                                  <p:stCondLst>
                                    <p:cond delay="11000"/>
                                  </p:stCondLst>
                                  <p:childTnLst>
                                    <p:cmd type="call" cmd="playFrom(0.0)">
                                      <p:cBhvr>
                                        <p:cTn id="8" dur="6600" fill="hold"/>
                                        <p:tgtEl>
                                          <p:spTgt spid="131074"/>
                                        </p:tgtEl>
                                      </p:cBhvr>
                                    </p:cmd>
                                  </p:childTnLst>
                                </p:cTn>
                              </p:par>
                              <p:par>
                                <p:cTn id="9" presetID="1" presetClass="entr" presetSubtype="0" fill="hold" grpId="0" nodeType="withEffect">
                                  <p:stCondLst>
                                    <p:cond delay="21000"/>
                                  </p:stCondLst>
                                  <p:childTnLst>
                                    <p:set>
                                      <p:cBhvr>
                                        <p:cTn id="10" dur="1" fill="hold">
                                          <p:stCondLst>
                                            <p:cond delay="499"/>
                                          </p:stCondLst>
                                        </p:cTn>
                                        <p:tgtEl>
                                          <p:spTgt spid="131075"/>
                                        </p:tgtEl>
                                        <p:attrNameLst>
                                          <p:attrName>style.visibility</p:attrName>
                                        </p:attrNameLst>
                                      </p:cBhvr>
                                      <p:to>
                                        <p:strVal val="visible"/>
                                      </p:to>
                                    </p:set>
                                  </p:childTnLst>
                                </p:cTn>
                              </p:par>
                              <p:par>
                                <p:cTn id="11" presetID="2" presetClass="entr" presetSubtype="8" fill="hold" grpId="0" nodeType="withEffect">
                                  <p:stCondLst>
                                    <p:cond delay="29000"/>
                                  </p:stCondLst>
                                  <p:childTnLst>
                                    <p:set>
                                      <p:cBhvr>
                                        <p:cTn id="12" dur="1" fill="hold">
                                          <p:stCondLst>
                                            <p:cond delay="0"/>
                                          </p:stCondLst>
                                        </p:cTn>
                                        <p:tgtEl>
                                          <p:spTgt spid="131076"/>
                                        </p:tgtEl>
                                        <p:attrNameLst>
                                          <p:attrName>style.visibility</p:attrName>
                                        </p:attrNameLst>
                                      </p:cBhvr>
                                      <p:to>
                                        <p:strVal val="visible"/>
                                      </p:to>
                                    </p:set>
                                    <p:anim calcmode="lin" valueType="num">
                                      <p:cBhvr additive="base">
                                        <p:cTn id="13" dur="500" fill="hold"/>
                                        <p:tgtEl>
                                          <p:spTgt spid="131076"/>
                                        </p:tgtEl>
                                        <p:attrNameLst>
                                          <p:attrName>ppt_x</p:attrName>
                                        </p:attrNameLst>
                                      </p:cBhvr>
                                      <p:tavLst>
                                        <p:tav tm="0">
                                          <p:val>
                                            <p:strVal val="0-#ppt_w/2"/>
                                          </p:val>
                                        </p:tav>
                                        <p:tav tm="100000">
                                          <p:val>
                                            <p:strVal val="#ppt_x"/>
                                          </p:val>
                                        </p:tav>
                                      </p:tavLst>
                                    </p:anim>
                                    <p:anim calcmode="lin" valueType="num">
                                      <p:cBhvr additive="base">
                                        <p:cTn id="14" dur="500" fill="hold"/>
                                        <p:tgtEl>
                                          <p:spTgt spid="1310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4146">
                <p:cTn id="15" fill="hold" display="0">
                  <p:stCondLst>
                    <p:cond delay="indefinite"/>
                  </p:stCondLst>
                  <p:endCondLst>
                    <p:cond evt="onPrev" delay="0">
                      <p:tgtEl>
                        <p:sldTgt/>
                      </p:tgtEl>
                    </p:cond>
                    <p:cond evt="onStopAudio" delay="0">
                      <p:tgtEl>
                        <p:sldTgt/>
                      </p:tgtEl>
                    </p:cond>
                  </p:endCondLst>
                </p:cTn>
                <p:tgtEl>
                  <p:spTgt spid="131078"/>
                </p:tgtEl>
              </p:cMediaNode>
            </p:audio>
            <p:video>
              <p:cMediaNode>
                <p:cTn id="16" fill="hold" display="0">
                  <p:stCondLst>
                    <p:cond delay="indefinite"/>
                  </p:stCondLst>
                  <p:endCondLst>
                    <p:cond evt="onNext" delay="0">
                      <p:tgtEl>
                        <p:sldTgt/>
                      </p:tgtEl>
                    </p:cond>
                    <p:cond evt="onPrev" delay="0">
                      <p:tgtEl>
                        <p:sldTgt/>
                      </p:tgtEl>
                    </p:cond>
                  </p:endCondLst>
                </p:cTn>
                <p:tgtEl>
                  <p:spTgt spid="131074"/>
                </p:tgtEl>
              </p:cMediaNode>
            </p:video>
            <p:seq concurrent="1" nextAc="seek">
              <p:cTn id="17" restart="whenNotActive" fill="hold" evtFilter="cancelBubble" nodeType="interactiveSeq">
                <p:stCondLst>
                  <p:cond evt="onClick" delay="0">
                    <p:tgtEl>
                      <p:spTgt spid="131074"/>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131074"/>
                                        </p:tgtEl>
                                      </p:cBhvr>
                                    </p:cmd>
                                  </p:childTnLst>
                                </p:cTn>
                              </p:par>
                            </p:childTnLst>
                          </p:cTn>
                        </p:par>
                      </p:childTnLst>
                    </p:cTn>
                  </p:par>
                </p:childTnLst>
              </p:cTn>
              <p:nextCondLst>
                <p:cond evt="onClick" delay="0">
                  <p:tgtEl>
                    <p:spTgt spid="131074"/>
                  </p:tgtEl>
                </p:cond>
              </p:nextCondLst>
            </p:seq>
          </p:childTnLst>
        </p:cTn>
      </p:par>
    </p:tnLst>
    <p:bldLst>
      <p:bldP spid="131075" grpId="0" animBg="1"/>
      <p:bldP spid="131076"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idx="4294967295"/>
          </p:nvPr>
        </p:nvSpPr>
        <p:spPr>
          <a:xfrm>
            <a:off x="685800" y="2667000"/>
            <a:ext cx="7772400" cy="1143000"/>
          </a:xfrm>
        </p:spPr>
        <p:txBody>
          <a:bodyPr/>
          <a:lstStyle/>
          <a:p>
            <a:pPr eaLnBrk="1" hangingPunct="1"/>
            <a:r>
              <a:rPr lang="en-US"/>
              <a:t>Basic Features of Protamine-DNA Complex</a:t>
            </a:r>
          </a:p>
        </p:txBody>
      </p:sp>
      <p:sp>
        <p:nvSpPr>
          <p:cNvPr id="102403" name="Text Box 3"/>
          <p:cNvSpPr txBox="1">
            <a:spLocks noChangeArrowheads="1"/>
          </p:cNvSpPr>
          <p:nvPr/>
        </p:nvSpPr>
        <p:spPr bwMode="auto">
          <a:xfrm>
            <a:off x="7624763" y="6110288"/>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5" action="ppaction://hlinksldjump"/>
              </a:rPr>
              <a:t>Table Of Contents</a:t>
            </a:r>
            <a:endParaRPr lang="en-US" sz="1200"/>
          </a:p>
        </p:txBody>
      </p:sp>
    </p:spTree>
    <p:custDataLst>
      <p:tags r:id="rId2"/>
    </p:custDataLst>
  </p:cSld>
  <p:clrMapOvr>
    <a:overrideClrMapping bg1="lt1" tx1="dk1" bg2="lt2" tx2="dk2" accent1="accent1" accent2="accent2" accent3="accent3" accent4="accent4" accent5="accent5" accent6="accent6" hlink="hlink" folHlink="folHlink"/>
  </p:clrMapOvr>
  <p:transition advClick="0" advTm="4000"/>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Prot-DNA model" descr="C:\Program Files\Amira-3.1.1\data\nucleosome files\AAA FINAL STRUCTURE\Animations\Picture Files\prot-and-DNA streching\schematic-shrink-100.tif"/>
          <p:cNvPicPr>
            <a:picLocks noChangeAspect="1" noChangeArrowheads="1"/>
          </p:cNvPicPr>
          <p:nvPr/>
        </p:nvPicPr>
        <p:blipFill>
          <a:blip r:embed="rId7" cstate="print"/>
          <a:srcRect/>
          <a:stretch>
            <a:fillRect/>
          </a:stretch>
        </p:blipFill>
        <p:spPr bwMode="auto">
          <a:xfrm>
            <a:off x="2668588" y="1104900"/>
            <a:ext cx="3811587" cy="4649788"/>
          </a:xfrm>
          <a:prstGeom prst="rect">
            <a:avLst/>
          </a:prstGeom>
          <a:noFill/>
          <a:ln w="9525">
            <a:solidFill>
              <a:schemeClr val="tx1"/>
            </a:solidFill>
            <a:miter lim="800000"/>
            <a:headEnd/>
            <a:tailEnd/>
          </a:ln>
        </p:spPr>
      </p:pic>
      <p:grpSp>
        <p:nvGrpSpPr>
          <p:cNvPr id="2" name="7.3 Ang caption"/>
          <p:cNvGrpSpPr>
            <a:grpSpLocks/>
          </p:cNvGrpSpPr>
          <p:nvPr/>
        </p:nvGrpSpPr>
        <p:grpSpPr bwMode="auto">
          <a:xfrm>
            <a:off x="7010400" y="2667000"/>
            <a:ext cx="1676400" cy="2451100"/>
            <a:chOff x="4416" y="1680"/>
            <a:chExt cx="1056" cy="1544"/>
          </a:xfrm>
        </p:grpSpPr>
        <p:sp>
          <p:nvSpPr>
            <p:cNvPr id="103446" name="Text Box 1027"/>
            <p:cNvSpPr txBox="1">
              <a:spLocks noChangeArrowheads="1"/>
            </p:cNvSpPr>
            <p:nvPr/>
          </p:nvSpPr>
          <p:spPr bwMode="auto">
            <a:xfrm>
              <a:off x="4416" y="1680"/>
              <a:ext cx="1056" cy="518"/>
            </a:xfrm>
            <a:prstGeom prst="rect">
              <a:avLst/>
            </a:prstGeom>
            <a:noFill/>
            <a:ln w="9525">
              <a:noFill/>
              <a:miter lim="800000"/>
              <a:headEnd/>
              <a:tailEnd/>
            </a:ln>
          </p:spPr>
          <p:txBody>
            <a:bodyPr>
              <a:spAutoFit/>
            </a:bodyPr>
            <a:lstStyle/>
            <a:p>
              <a:pPr>
                <a:spcBef>
                  <a:spcPct val="50000"/>
                </a:spcBef>
              </a:pPr>
              <a:r>
                <a:rPr lang="en-US" b="0"/>
                <a:t>Residue spacing:</a:t>
              </a:r>
            </a:p>
          </p:txBody>
        </p:sp>
        <p:sp>
          <p:nvSpPr>
            <p:cNvPr id="103447" name="Text Box 1028"/>
            <p:cNvSpPr txBox="1">
              <a:spLocks noChangeArrowheads="1"/>
            </p:cNvSpPr>
            <p:nvPr/>
          </p:nvSpPr>
          <p:spPr bwMode="auto">
            <a:xfrm>
              <a:off x="4416" y="2256"/>
              <a:ext cx="816" cy="404"/>
            </a:xfrm>
            <a:prstGeom prst="rect">
              <a:avLst/>
            </a:prstGeom>
            <a:solidFill>
              <a:schemeClr val="bg1"/>
            </a:solidFill>
            <a:ln w="9525">
              <a:noFill/>
              <a:miter lim="800000"/>
              <a:headEnd/>
              <a:tailEnd/>
            </a:ln>
          </p:spPr>
          <p:txBody>
            <a:bodyPr>
              <a:spAutoFit/>
            </a:bodyPr>
            <a:lstStyle/>
            <a:p>
              <a:pPr algn="ctr">
                <a:spcBef>
                  <a:spcPct val="50000"/>
                </a:spcBef>
              </a:pPr>
              <a:r>
                <a:rPr lang="en-US" sz="3600" b="0">
                  <a:solidFill>
                    <a:srgbClr val="FF0000"/>
                  </a:solidFill>
                </a:rPr>
                <a:t>7.3 Å </a:t>
              </a:r>
            </a:p>
          </p:txBody>
        </p:sp>
        <p:sp>
          <p:nvSpPr>
            <p:cNvPr id="103448" name="Text Box 1029"/>
            <p:cNvSpPr txBox="1">
              <a:spLocks noChangeArrowheads="1"/>
            </p:cNvSpPr>
            <p:nvPr/>
          </p:nvSpPr>
          <p:spPr bwMode="auto">
            <a:xfrm>
              <a:off x="4416" y="2706"/>
              <a:ext cx="1056" cy="518"/>
            </a:xfrm>
            <a:prstGeom prst="rect">
              <a:avLst/>
            </a:prstGeom>
            <a:noFill/>
            <a:ln w="9525">
              <a:noFill/>
              <a:miter lim="800000"/>
              <a:headEnd/>
              <a:tailEnd/>
            </a:ln>
          </p:spPr>
          <p:txBody>
            <a:bodyPr>
              <a:spAutoFit/>
            </a:bodyPr>
            <a:lstStyle/>
            <a:p>
              <a:pPr>
                <a:spcBef>
                  <a:spcPct val="50000"/>
                </a:spcBef>
              </a:pPr>
              <a:r>
                <a:rPr lang="en-US" b="0"/>
                <a:t>(Fully-extended)</a:t>
              </a:r>
            </a:p>
          </p:txBody>
        </p:sp>
      </p:grpSp>
      <p:sp>
        <p:nvSpPr>
          <p:cNvPr id="103428" name="Text Box 1030"/>
          <p:cNvSpPr txBox="1">
            <a:spLocks noChangeArrowheads="1"/>
          </p:cNvSpPr>
          <p:nvPr/>
        </p:nvSpPr>
        <p:spPr bwMode="auto">
          <a:xfrm>
            <a:off x="76200" y="746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pic>
        <p:nvPicPr>
          <p:cNvPr id="179207" name="slide_98.wav">
            <a:hlinkClick r:id="" action="ppaction://media"/>
          </p:cNvPr>
          <p:cNvPicPr>
            <a:picLocks noChangeAspect="1" noChangeArrowheads="1"/>
          </p:cNvPicPr>
          <p:nvPr>
            <a:audioFile r:link="rId4"/>
            <p:extLst>
              <p:ext uri="{DAA4B4D4-6D71-4841-9C94-3DE7FCFB9230}">
                <p14:media xmlns:p14="http://schemas.microsoft.com/office/powerpoint/2010/main" r:link="rId3"/>
              </p:ext>
            </p:extLst>
          </p:nvPr>
        </p:nvPicPr>
        <p:blipFill>
          <a:blip r:embed="rId9" cstate="print"/>
          <a:srcRect/>
          <a:stretch>
            <a:fillRect/>
          </a:stretch>
        </p:blipFill>
        <p:spPr bwMode="auto">
          <a:xfrm>
            <a:off x="76200" y="6477000"/>
            <a:ext cx="304800" cy="304800"/>
          </a:xfrm>
          <a:prstGeom prst="rect">
            <a:avLst/>
          </a:prstGeom>
          <a:noFill/>
          <a:ln w="9525">
            <a:noFill/>
            <a:miter lim="800000"/>
            <a:headEnd/>
            <a:tailEnd/>
          </a:ln>
        </p:spPr>
      </p:pic>
      <p:grpSp>
        <p:nvGrpSpPr>
          <p:cNvPr id="3" name="&quot;+&quot; signs"/>
          <p:cNvGrpSpPr>
            <a:grpSpLocks/>
          </p:cNvGrpSpPr>
          <p:nvPr/>
        </p:nvGrpSpPr>
        <p:grpSpPr bwMode="auto">
          <a:xfrm>
            <a:off x="3862388" y="2684463"/>
            <a:ext cx="1700212" cy="2706687"/>
            <a:chOff x="2418" y="1691"/>
            <a:chExt cx="1071" cy="1705"/>
          </a:xfrm>
        </p:grpSpPr>
        <p:sp>
          <p:nvSpPr>
            <p:cNvPr id="103441" name="Text Box 1032"/>
            <p:cNvSpPr txBox="1">
              <a:spLocks noChangeArrowheads="1"/>
            </p:cNvSpPr>
            <p:nvPr/>
          </p:nvSpPr>
          <p:spPr bwMode="auto">
            <a:xfrm>
              <a:off x="2421" y="1950"/>
              <a:ext cx="192" cy="250"/>
            </a:xfrm>
            <a:prstGeom prst="rect">
              <a:avLst/>
            </a:prstGeom>
            <a:noFill/>
            <a:ln w="9525">
              <a:noFill/>
              <a:miter lim="800000"/>
              <a:headEnd/>
              <a:tailEnd/>
            </a:ln>
          </p:spPr>
          <p:txBody>
            <a:bodyPr>
              <a:spAutoFit/>
            </a:bodyPr>
            <a:lstStyle/>
            <a:p>
              <a:pPr algn="ctr">
                <a:spcBef>
                  <a:spcPct val="50000"/>
                </a:spcBef>
              </a:pPr>
              <a:r>
                <a:rPr lang="en-US" sz="2000">
                  <a:solidFill>
                    <a:srgbClr val="FF0000"/>
                  </a:solidFill>
                </a:rPr>
                <a:t>+</a:t>
              </a:r>
            </a:p>
          </p:txBody>
        </p:sp>
        <p:sp>
          <p:nvSpPr>
            <p:cNvPr id="103442" name="Text Box 1033"/>
            <p:cNvSpPr txBox="1">
              <a:spLocks noChangeArrowheads="1"/>
            </p:cNvSpPr>
            <p:nvPr/>
          </p:nvSpPr>
          <p:spPr bwMode="auto">
            <a:xfrm>
              <a:off x="2418" y="2688"/>
              <a:ext cx="192" cy="250"/>
            </a:xfrm>
            <a:prstGeom prst="rect">
              <a:avLst/>
            </a:prstGeom>
            <a:noFill/>
            <a:ln w="9525">
              <a:noFill/>
              <a:miter lim="800000"/>
              <a:headEnd/>
              <a:tailEnd/>
            </a:ln>
          </p:spPr>
          <p:txBody>
            <a:bodyPr>
              <a:spAutoFit/>
            </a:bodyPr>
            <a:lstStyle/>
            <a:p>
              <a:pPr algn="ctr">
                <a:spcBef>
                  <a:spcPct val="50000"/>
                </a:spcBef>
              </a:pPr>
              <a:r>
                <a:rPr lang="en-US" sz="2000">
                  <a:solidFill>
                    <a:srgbClr val="FF0000"/>
                  </a:solidFill>
                </a:rPr>
                <a:t>+</a:t>
              </a:r>
            </a:p>
          </p:txBody>
        </p:sp>
        <p:sp>
          <p:nvSpPr>
            <p:cNvPr id="103443" name="Text Box 1034"/>
            <p:cNvSpPr txBox="1">
              <a:spLocks noChangeArrowheads="1"/>
            </p:cNvSpPr>
            <p:nvPr/>
          </p:nvSpPr>
          <p:spPr bwMode="auto">
            <a:xfrm>
              <a:off x="3297" y="1691"/>
              <a:ext cx="192" cy="250"/>
            </a:xfrm>
            <a:prstGeom prst="rect">
              <a:avLst/>
            </a:prstGeom>
            <a:noFill/>
            <a:ln w="9525">
              <a:noFill/>
              <a:miter lim="800000"/>
              <a:headEnd/>
              <a:tailEnd/>
            </a:ln>
          </p:spPr>
          <p:txBody>
            <a:bodyPr>
              <a:spAutoFit/>
            </a:bodyPr>
            <a:lstStyle/>
            <a:p>
              <a:pPr algn="ctr">
                <a:spcBef>
                  <a:spcPct val="50000"/>
                </a:spcBef>
              </a:pPr>
              <a:r>
                <a:rPr lang="en-US" sz="2000">
                  <a:solidFill>
                    <a:srgbClr val="FF0000"/>
                  </a:solidFill>
                </a:rPr>
                <a:t>+</a:t>
              </a:r>
            </a:p>
          </p:txBody>
        </p:sp>
        <p:sp>
          <p:nvSpPr>
            <p:cNvPr id="103444" name="Text Box 1035"/>
            <p:cNvSpPr txBox="1">
              <a:spLocks noChangeArrowheads="1"/>
            </p:cNvSpPr>
            <p:nvPr/>
          </p:nvSpPr>
          <p:spPr bwMode="auto">
            <a:xfrm>
              <a:off x="3282" y="2438"/>
              <a:ext cx="192" cy="250"/>
            </a:xfrm>
            <a:prstGeom prst="rect">
              <a:avLst/>
            </a:prstGeom>
            <a:noFill/>
            <a:ln w="9525">
              <a:noFill/>
              <a:miter lim="800000"/>
              <a:headEnd/>
              <a:tailEnd/>
            </a:ln>
          </p:spPr>
          <p:txBody>
            <a:bodyPr>
              <a:spAutoFit/>
            </a:bodyPr>
            <a:lstStyle/>
            <a:p>
              <a:pPr algn="ctr">
                <a:spcBef>
                  <a:spcPct val="50000"/>
                </a:spcBef>
              </a:pPr>
              <a:r>
                <a:rPr lang="en-US" sz="2000">
                  <a:solidFill>
                    <a:srgbClr val="FF0000"/>
                  </a:solidFill>
                </a:rPr>
                <a:t>+</a:t>
              </a:r>
            </a:p>
          </p:txBody>
        </p:sp>
        <p:sp>
          <p:nvSpPr>
            <p:cNvPr id="103445" name="Text Box 1036"/>
            <p:cNvSpPr txBox="1">
              <a:spLocks noChangeArrowheads="1"/>
            </p:cNvSpPr>
            <p:nvPr/>
          </p:nvSpPr>
          <p:spPr bwMode="auto">
            <a:xfrm>
              <a:off x="3255" y="3146"/>
              <a:ext cx="192" cy="250"/>
            </a:xfrm>
            <a:prstGeom prst="rect">
              <a:avLst/>
            </a:prstGeom>
            <a:noFill/>
            <a:ln w="9525">
              <a:noFill/>
              <a:miter lim="800000"/>
              <a:headEnd/>
              <a:tailEnd/>
            </a:ln>
          </p:spPr>
          <p:txBody>
            <a:bodyPr>
              <a:spAutoFit/>
            </a:bodyPr>
            <a:lstStyle/>
            <a:p>
              <a:pPr algn="ctr">
                <a:spcBef>
                  <a:spcPct val="50000"/>
                </a:spcBef>
              </a:pPr>
              <a:r>
                <a:rPr lang="en-US" sz="2000">
                  <a:solidFill>
                    <a:srgbClr val="FF0000"/>
                  </a:solidFill>
                </a:rPr>
                <a:t>+</a:t>
              </a:r>
            </a:p>
          </p:txBody>
        </p:sp>
      </p:grpSp>
      <p:grpSp>
        <p:nvGrpSpPr>
          <p:cNvPr id="4" name="&quot;-&quot; signs"/>
          <p:cNvGrpSpPr>
            <a:grpSpLocks/>
          </p:cNvGrpSpPr>
          <p:nvPr/>
        </p:nvGrpSpPr>
        <p:grpSpPr bwMode="auto">
          <a:xfrm>
            <a:off x="3581400" y="2560638"/>
            <a:ext cx="2212975" cy="2713037"/>
            <a:chOff x="2258" y="1613"/>
            <a:chExt cx="1394" cy="1709"/>
          </a:xfrm>
        </p:grpSpPr>
        <p:sp>
          <p:nvSpPr>
            <p:cNvPr id="103436" name="Text Box 1038"/>
            <p:cNvSpPr txBox="1">
              <a:spLocks noChangeArrowheads="1"/>
            </p:cNvSpPr>
            <p:nvPr/>
          </p:nvSpPr>
          <p:spPr bwMode="auto">
            <a:xfrm>
              <a:off x="2270" y="1872"/>
              <a:ext cx="202" cy="250"/>
            </a:xfrm>
            <a:prstGeom prst="rect">
              <a:avLst/>
            </a:prstGeom>
            <a:noFill/>
            <a:ln w="9525">
              <a:noFill/>
              <a:miter lim="800000"/>
              <a:headEnd/>
              <a:tailEnd/>
            </a:ln>
          </p:spPr>
          <p:txBody>
            <a:bodyPr>
              <a:spAutoFit/>
            </a:bodyPr>
            <a:lstStyle/>
            <a:p>
              <a:pPr algn="ctr">
                <a:spcBef>
                  <a:spcPct val="50000"/>
                </a:spcBef>
              </a:pPr>
              <a:r>
                <a:rPr lang="en-US" sz="2000">
                  <a:solidFill>
                    <a:srgbClr val="FF0000"/>
                  </a:solidFill>
                </a:rPr>
                <a:t>_</a:t>
              </a:r>
            </a:p>
          </p:txBody>
        </p:sp>
        <p:sp>
          <p:nvSpPr>
            <p:cNvPr id="103437" name="Text Box 1041"/>
            <p:cNvSpPr txBox="1">
              <a:spLocks noChangeArrowheads="1"/>
            </p:cNvSpPr>
            <p:nvPr/>
          </p:nvSpPr>
          <p:spPr bwMode="auto">
            <a:xfrm>
              <a:off x="2258" y="2601"/>
              <a:ext cx="202" cy="250"/>
            </a:xfrm>
            <a:prstGeom prst="rect">
              <a:avLst/>
            </a:prstGeom>
            <a:noFill/>
            <a:ln w="9525">
              <a:noFill/>
              <a:miter lim="800000"/>
              <a:headEnd/>
              <a:tailEnd/>
            </a:ln>
          </p:spPr>
          <p:txBody>
            <a:bodyPr>
              <a:spAutoFit/>
            </a:bodyPr>
            <a:lstStyle/>
            <a:p>
              <a:pPr algn="ctr">
                <a:spcBef>
                  <a:spcPct val="50000"/>
                </a:spcBef>
              </a:pPr>
              <a:r>
                <a:rPr lang="en-US" sz="2000">
                  <a:solidFill>
                    <a:srgbClr val="FF0000"/>
                  </a:solidFill>
                </a:rPr>
                <a:t>_</a:t>
              </a:r>
            </a:p>
          </p:txBody>
        </p:sp>
        <p:sp>
          <p:nvSpPr>
            <p:cNvPr id="103438" name="Text Box 1042"/>
            <p:cNvSpPr txBox="1">
              <a:spLocks noChangeArrowheads="1"/>
            </p:cNvSpPr>
            <p:nvPr/>
          </p:nvSpPr>
          <p:spPr bwMode="auto">
            <a:xfrm>
              <a:off x="3450" y="1613"/>
              <a:ext cx="202" cy="250"/>
            </a:xfrm>
            <a:prstGeom prst="rect">
              <a:avLst/>
            </a:prstGeom>
            <a:noFill/>
            <a:ln w="9525">
              <a:noFill/>
              <a:miter lim="800000"/>
              <a:headEnd/>
              <a:tailEnd/>
            </a:ln>
          </p:spPr>
          <p:txBody>
            <a:bodyPr>
              <a:spAutoFit/>
            </a:bodyPr>
            <a:lstStyle/>
            <a:p>
              <a:pPr algn="ctr">
                <a:spcBef>
                  <a:spcPct val="50000"/>
                </a:spcBef>
              </a:pPr>
              <a:r>
                <a:rPr lang="en-US" sz="2000">
                  <a:solidFill>
                    <a:srgbClr val="FF0000"/>
                  </a:solidFill>
                </a:rPr>
                <a:t>_</a:t>
              </a:r>
            </a:p>
          </p:txBody>
        </p:sp>
        <p:sp>
          <p:nvSpPr>
            <p:cNvPr id="103439" name="Text Box 1043"/>
            <p:cNvSpPr txBox="1">
              <a:spLocks noChangeArrowheads="1"/>
            </p:cNvSpPr>
            <p:nvPr/>
          </p:nvSpPr>
          <p:spPr bwMode="auto">
            <a:xfrm>
              <a:off x="3434" y="2352"/>
              <a:ext cx="202" cy="250"/>
            </a:xfrm>
            <a:prstGeom prst="rect">
              <a:avLst/>
            </a:prstGeom>
            <a:noFill/>
            <a:ln w="9525">
              <a:noFill/>
              <a:miter lim="800000"/>
              <a:headEnd/>
              <a:tailEnd/>
            </a:ln>
          </p:spPr>
          <p:txBody>
            <a:bodyPr>
              <a:spAutoFit/>
            </a:bodyPr>
            <a:lstStyle/>
            <a:p>
              <a:pPr algn="ctr">
                <a:spcBef>
                  <a:spcPct val="50000"/>
                </a:spcBef>
              </a:pPr>
              <a:r>
                <a:rPr lang="en-US" sz="2000">
                  <a:solidFill>
                    <a:srgbClr val="FF0000"/>
                  </a:solidFill>
                </a:rPr>
                <a:t>_</a:t>
              </a:r>
            </a:p>
          </p:txBody>
        </p:sp>
        <p:sp>
          <p:nvSpPr>
            <p:cNvPr id="103440" name="Text Box 1044"/>
            <p:cNvSpPr txBox="1">
              <a:spLocks noChangeArrowheads="1"/>
            </p:cNvSpPr>
            <p:nvPr/>
          </p:nvSpPr>
          <p:spPr bwMode="auto">
            <a:xfrm>
              <a:off x="3425" y="3072"/>
              <a:ext cx="202" cy="250"/>
            </a:xfrm>
            <a:prstGeom prst="rect">
              <a:avLst/>
            </a:prstGeom>
            <a:noFill/>
            <a:ln w="9525">
              <a:noFill/>
              <a:miter lim="800000"/>
              <a:headEnd/>
              <a:tailEnd/>
            </a:ln>
          </p:spPr>
          <p:txBody>
            <a:bodyPr>
              <a:spAutoFit/>
            </a:bodyPr>
            <a:lstStyle/>
            <a:p>
              <a:pPr algn="ctr">
                <a:spcBef>
                  <a:spcPct val="50000"/>
                </a:spcBef>
              </a:pPr>
              <a:r>
                <a:rPr lang="en-US" sz="2000">
                  <a:solidFill>
                    <a:srgbClr val="FF0000"/>
                  </a:solidFill>
                </a:rPr>
                <a:t>_</a:t>
              </a:r>
            </a:p>
          </p:txBody>
        </p:sp>
      </p:grpSp>
      <p:grpSp>
        <p:nvGrpSpPr>
          <p:cNvPr id="5" name="3.7 Ang caption"/>
          <p:cNvGrpSpPr>
            <a:grpSpLocks/>
          </p:cNvGrpSpPr>
          <p:nvPr/>
        </p:nvGrpSpPr>
        <p:grpSpPr bwMode="auto">
          <a:xfrm>
            <a:off x="7010400" y="2667000"/>
            <a:ext cx="1676400" cy="2390775"/>
            <a:chOff x="4416" y="1680"/>
            <a:chExt cx="1056" cy="1506"/>
          </a:xfrm>
        </p:grpSpPr>
        <p:sp>
          <p:nvSpPr>
            <p:cNvPr id="103433" name="Text Box 1048"/>
            <p:cNvSpPr txBox="1">
              <a:spLocks noChangeArrowheads="1"/>
            </p:cNvSpPr>
            <p:nvPr/>
          </p:nvSpPr>
          <p:spPr bwMode="auto">
            <a:xfrm>
              <a:off x="4416" y="1680"/>
              <a:ext cx="1056" cy="518"/>
            </a:xfrm>
            <a:prstGeom prst="rect">
              <a:avLst/>
            </a:prstGeom>
            <a:solidFill>
              <a:schemeClr val="bg1"/>
            </a:solidFill>
            <a:ln w="9525">
              <a:noFill/>
              <a:miter lim="800000"/>
              <a:headEnd/>
              <a:tailEnd/>
            </a:ln>
          </p:spPr>
          <p:txBody>
            <a:bodyPr>
              <a:spAutoFit/>
            </a:bodyPr>
            <a:lstStyle/>
            <a:p>
              <a:pPr>
                <a:spcBef>
                  <a:spcPct val="50000"/>
                </a:spcBef>
              </a:pPr>
              <a:r>
                <a:rPr lang="en-US" b="0"/>
                <a:t>Final Base spacing:</a:t>
              </a:r>
            </a:p>
          </p:txBody>
        </p:sp>
        <p:sp>
          <p:nvSpPr>
            <p:cNvPr id="103434" name="Text Box 1049"/>
            <p:cNvSpPr txBox="1">
              <a:spLocks noChangeArrowheads="1"/>
            </p:cNvSpPr>
            <p:nvPr/>
          </p:nvSpPr>
          <p:spPr bwMode="auto">
            <a:xfrm>
              <a:off x="4416" y="2256"/>
              <a:ext cx="816" cy="404"/>
            </a:xfrm>
            <a:prstGeom prst="rect">
              <a:avLst/>
            </a:prstGeom>
            <a:solidFill>
              <a:schemeClr val="bg1"/>
            </a:solidFill>
            <a:ln w="9525">
              <a:noFill/>
              <a:miter lim="800000"/>
              <a:headEnd/>
              <a:tailEnd/>
            </a:ln>
          </p:spPr>
          <p:txBody>
            <a:bodyPr>
              <a:spAutoFit/>
            </a:bodyPr>
            <a:lstStyle/>
            <a:p>
              <a:pPr algn="ctr">
                <a:spcBef>
                  <a:spcPct val="50000"/>
                </a:spcBef>
              </a:pPr>
              <a:r>
                <a:rPr lang="en-US" sz="3600" b="0">
                  <a:solidFill>
                    <a:srgbClr val="FF0000"/>
                  </a:solidFill>
                </a:rPr>
                <a:t>3.7 Å </a:t>
              </a:r>
            </a:p>
          </p:txBody>
        </p:sp>
        <p:sp>
          <p:nvSpPr>
            <p:cNvPr id="103435" name="Text Box 1050"/>
            <p:cNvSpPr txBox="1">
              <a:spLocks noChangeArrowheads="1"/>
            </p:cNvSpPr>
            <p:nvPr/>
          </p:nvSpPr>
          <p:spPr bwMode="auto">
            <a:xfrm>
              <a:off x="4416" y="2706"/>
              <a:ext cx="1056" cy="480"/>
            </a:xfrm>
            <a:prstGeom prst="rect">
              <a:avLst/>
            </a:prstGeom>
            <a:solidFill>
              <a:schemeClr val="bg1"/>
            </a:solidFill>
            <a:ln w="9525">
              <a:noFill/>
              <a:miter lim="800000"/>
              <a:headEnd/>
              <a:tailEnd/>
            </a:ln>
          </p:spPr>
          <p:txBody>
            <a:bodyPr>
              <a:spAutoFit/>
            </a:bodyPr>
            <a:lstStyle/>
            <a:p>
              <a:pPr>
                <a:spcBef>
                  <a:spcPct val="50000"/>
                </a:spcBef>
              </a:pPr>
              <a:r>
                <a:rPr lang="en-US" sz="2200" b="0"/>
                <a:t>(After intercalation)</a:t>
              </a:r>
            </a:p>
          </p:txBody>
        </p:sp>
      </p:grpSp>
    </p:spTree>
    <p:custDataLst>
      <p:tags r:id="rId2"/>
    </p:custDataLst>
  </p:cSld>
  <p:clrMapOvr>
    <a:overrideClrMapping bg1="lt1" tx1="dk1" bg2="lt2" tx2="dk2" accent1="accent1" accent2="accent2" accent3="accent3" accent4="accent4" accent5="accent5" accent6="accent6" hlink="hlink" folHlink="folHlink"/>
  </p:clrMapOvr>
  <p:transition advClick="0" advTm="13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8467" fill="hold"/>
                                        <p:tgtEl>
                                          <p:spTgt spid="179207"/>
                                        </p:tgtEl>
                                      </p:cBhvr>
                                    </p:cmd>
                                  </p:childTnLst>
                                </p:cTn>
                              </p:par>
                              <p:par>
                                <p:cTn id="7" presetID="2" presetClass="entr" presetSubtype="2" fill="hold" nodeType="withEffect">
                                  <p:stCondLst>
                                    <p:cond delay="40000"/>
                                  </p:stCondLst>
                                  <p:childTnLst>
                                    <p:set>
                                      <p:cBhvr>
                                        <p:cTn id="8" dur="1" fill="hold">
                                          <p:stCondLst>
                                            <p:cond delay="0"/>
                                          </p:stCondLst>
                                        </p:cTn>
                                        <p:tgtEl>
                                          <p:spTgt spid="3"/>
                                        </p:tgtEl>
                                        <p:attrNameLst>
                                          <p:attrName>style.visibility</p:attrName>
                                        </p:attrNameLst>
                                      </p:cBhvr>
                                      <p:to>
                                        <p:strVal val="visible"/>
                                      </p:to>
                                    </p:set>
                                    <p:anim calcmode="lin" valueType="num">
                                      <p:cBhvr additive="base">
                                        <p:cTn id="9" dur="500" fill="hold"/>
                                        <p:tgtEl>
                                          <p:spTgt spid="3"/>
                                        </p:tgtEl>
                                        <p:attrNameLst>
                                          <p:attrName>ppt_x</p:attrName>
                                        </p:attrNameLst>
                                      </p:cBhvr>
                                      <p:tavLst>
                                        <p:tav tm="0">
                                          <p:val>
                                            <p:strVal val="1+#ppt_w/2"/>
                                          </p:val>
                                        </p:tav>
                                        <p:tav tm="100000">
                                          <p:val>
                                            <p:strVal val="#ppt_x"/>
                                          </p:val>
                                        </p:tav>
                                      </p:tavLst>
                                    </p:anim>
                                    <p:anim calcmode="lin" valueType="num">
                                      <p:cBhvr additive="base">
                                        <p:cTn id="10" dur="500" fill="hold"/>
                                        <p:tgtEl>
                                          <p:spTgt spid="3"/>
                                        </p:tgtEl>
                                        <p:attrNameLst>
                                          <p:attrName>ppt_y</p:attrName>
                                        </p:attrNameLst>
                                      </p:cBhvr>
                                      <p:tavLst>
                                        <p:tav tm="0">
                                          <p:val>
                                            <p:strVal val="#ppt_y"/>
                                          </p:val>
                                        </p:tav>
                                        <p:tav tm="100000">
                                          <p:val>
                                            <p:strVal val="#ppt_y"/>
                                          </p:val>
                                        </p:tav>
                                      </p:tavLst>
                                    </p:anim>
                                  </p:childTnLst>
                                </p:cTn>
                              </p:par>
                              <p:par>
                                <p:cTn id="11" presetID="2" presetClass="entr" presetSubtype="8" fill="hold" nodeType="withEffect">
                                  <p:stCondLst>
                                    <p:cond delay="4400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5800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6800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488">
                <p:cTn id="23" fill="hold" display="0">
                  <p:stCondLst>
                    <p:cond delay="indefinite"/>
                  </p:stCondLst>
                  <p:endCondLst>
                    <p:cond evt="onPrev" delay="0">
                      <p:tgtEl>
                        <p:sldTgt/>
                      </p:tgtEl>
                    </p:cond>
                    <p:cond evt="onStopAudio" delay="0">
                      <p:tgtEl>
                        <p:sldTgt/>
                      </p:tgtEl>
                    </p:cond>
                  </p:endCondLst>
                </p:cTn>
                <p:tgtEl>
                  <p:spTgt spid="179207"/>
                </p:tgtEl>
              </p:cMediaNode>
            </p:audio>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46" name="schematic-shrink.avi">
            <a:hlinkClick r:id="" action="ppaction://media"/>
          </p:cNvPr>
          <p:cNvPicPr>
            <a:picLocks noChangeAspect="1" noChangeArrowheads="1"/>
          </p:cNvPicPr>
          <p:nvPr>
            <a:videoFile r:link="rId4"/>
            <p:extLst>
              <p:ext uri="{DAA4B4D4-6D71-4841-9C94-3DE7FCFB9230}">
                <p14:media xmlns:p14="http://schemas.microsoft.com/office/powerpoint/2010/main" r:link="rId3"/>
              </p:ext>
            </p:extLst>
          </p:nvPr>
        </p:nvPicPr>
        <p:blipFill>
          <a:blip r:embed="rId7" cstate="print"/>
          <a:srcRect/>
          <a:stretch>
            <a:fillRect/>
          </a:stretch>
        </p:blipFill>
        <p:spPr bwMode="auto">
          <a:xfrm>
            <a:off x="2667000" y="1104900"/>
            <a:ext cx="3810000" cy="4648200"/>
          </a:xfrm>
          <a:prstGeom prst="rect">
            <a:avLst/>
          </a:prstGeom>
          <a:noFill/>
          <a:ln w="9525">
            <a:solidFill>
              <a:schemeClr val="tx1"/>
            </a:solidFill>
            <a:miter lim="800000"/>
            <a:headEnd/>
            <a:tailEnd/>
          </a:ln>
        </p:spPr>
      </p:pic>
      <p:sp>
        <p:nvSpPr>
          <p:cNvPr id="104451" name="Residue spacing"/>
          <p:cNvSpPr txBox="1">
            <a:spLocks noChangeArrowheads="1"/>
          </p:cNvSpPr>
          <p:nvPr/>
        </p:nvSpPr>
        <p:spPr bwMode="auto">
          <a:xfrm>
            <a:off x="7010400" y="2667000"/>
            <a:ext cx="1676400" cy="822325"/>
          </a:xfrm>
          <a:prstGeom prst="rect">
            <a:avLst/>
          </a:prstGeom>
          <a:noFill/>
          <a:ln w="9525">
            <a:noFill/>
            <a:miter lim="800000"/>
            <a:headEnd/>
            <a:tailEnd/>
          </a:ln>
        </p:spPr>
        <p:txBody>
          <a:bodyPr>
            <a:spAutoFit/>
          </a:bodyPr>
          <a:lstStyle/>
          <a:p>
            <a:pPr>
              <a:spcBef>
                <a:spcPct val="50000"/>
              </a:spcBef>
            </a:pPr>
            <a:r>
              <a:rPr lang="en-US" b="0"/>
              <a:t>Residue spacing:</a:t>
            </a:r>
          </a:p>
        </p:txBody>
      </p:sp>
      <p:sp>
        <p:nvSpPr>
          <p:cNvPr id="104452" name="7,3 Ang"/>
          <p:cNvSpPr txBox="1">
            <a:spLocks noChangeArrowheads="1"/>
          </p:cNvSpPr>
          <p:nvPr/>
        </p:nvSpPr>
        <p:spPr bwMode="auto">
          <a:xfrm>
            <a:off x="7010400" y="3581400"/>
            <a:ext cx="1295400" cy="641350"/>
          </a:xfrm>
          <a:prstGeom prst="rect">
            <a:avLst/>
          </a:prstGeom>
          <a:noFill/>
          <a:ln w="9525">
            <a:noFill/>
            <a:miter lim="800000"/>
            <a:headEnd/>
            <a:tailEnd/>
          </a:ln>
        </p:spPr>
        <p:txBody>
          <a:bodyPr>
            <a:spAutoFit/>
          </a:bodyPr>
          <a:lstStyle/>
          <a:p>
            <a:pPr algn="ctr">
              <a:spcBef>
                <a:spcPct val="50000"/>
              </a:spcBef>
            </a:pPr>
            <a:r>
              <a:rPr lang="en-US" sz="3600" b="0">
                <a:solidFill>
                  <a:srgbClr val="FF0000"/>
                </a:solidFill>
              </a:rPr>
              <a:t>7.3 Å </a:t>
            </a:r>
          </a:p>
        </p:txBody>
      </p:sp>
      <p:sp>
        <p:nvSpPr>
          <p:cNvPr id="134150" name="7.3A repeat?"/>
          <p:cNvSpPr txBox="1">
            <a:spLocks noChangeArrowheads="1"/>
          </p:cNvSpPr>
          <p:nvPr/>
        </p:nvSpPr>
        <p:spPr bwMode="auto">
          <a:xfrm>
            <a:off x="7010400" y="3581400"/>
            <a:ext cx="1295400" cy="641350"/>
          </a:xfrm>
          <a:prstGeom prst="rect">
            <a:avLst/>
          </a:prstGeom>
          <a:solidFill>
            <a:schemeClr val="bg1"/>
          </a:solidFill>
          <a:ln w="9525">
            <a:noFill/>
            <a:miter lim="800000"/>
            <a:headEnd/>
            <a:tailEnd/>
          </a:ln>
        </p:spPr>
        <p:txBody>
          <a:bodyPr>
            <a:spAutoFit/>
          </a:bodyPr>
          <a:lstStyle/>
          <a:p>
            <a:pPr algn="ctr">
              <a:spcBef>
                <a:spcPct val="50000"/>
              </a:spcBef>
            </a:pPr>
            <a:r>
              <a:rPr lang="en-US" sz="3600" b="0">
                <a:solidFill>
                  <a:srgbClr val="FF0000"/>
                </a:solidFill>
              </a:rPr>
              <a:t>7.3 Å </a:t>
            </a:r>
          </a:p>
        </p:txBody>
      </p:sp>
      <p:sp>
        <p:nvSpPr>
          <p:cNvPr id="134149" name="6.8 Ang"/>
          <p:cNvSpPr txBox="1">
            <a:spLocks noChangeArrowheads="1"/>
          </p:cNvSpPr>
          <p:nvPr/>
        </p:nvSpPr>
        <p:spPr bwMode="auto">
          <a:xfrm>
            <a:off x="7010400" y="3581400"/>
            <a:ext cx="1295400" cy="641350"/>
          </a:xfrm>
          <a:prstGeom prst="rect">
            <a:avLst/>
          </a:prstGeom>
          <a:solidFill>
            <a:schemeClr val="bg1"/>
          </a:solidFill>
          <a:ln w="9525">
            <a:noFill/>
            <a:miter lim="800000"/>
            <a:headEnd/>
            <a:tailEnd/>
          </a:ln>
        </p:spPr>
        <p:txBody>
          <a:bodyPr>
            <a:spAutoFit/>
          </a:bodyPr>
          <a:lstStyle/>
          <a:p>
            <a:pPr algn="ctr">
              <a:spcBef>
                <a:spcPct val="50000"/>
              </a:spcBef>
            </a:pPr>
            <a:r>
              <a:rPr lang="en-US" sz="3600" b="0">
                <a:solidFill>
                  <a:srgbClr val="FF00FF"/>
                </a:solidFill>
              </a:rPr>
              <a:t>6.8 Å </a:t>
            </a:r>
          </a:p>
        </p:txBody>
      </p:sp>
      <p:sp>
        <p:nvSpPr>
          <p:cNvPr id="104455" name="Transit"/>
          <p:cNvSpPr txBox="1">
            <a:spLocks noChangeArrowheads="1"/>
          </p:cNvSpPr>
          <p:nvPr/>
        </p:nvSpPr>
        <p:spPr bwMode="auto">
          <a:xfrm>
            <a:off x="76200" y="74613"/>
            <a:ext cx="1447800" cy="639762"/>
          </a:xfrm>
          <a:prstGeom prst="rect">
            <a:avLst/>
          </a:prstGeom>
          <a:noFill/>
          <a:ln w="9525">
            <a:noFill/>
            <a:miter lim="800000"/>
            <a:headEnd/>
            <a:tailEnd/>
          </a:ln>
        </p:spPr>
        <p:txBody>
          <a:bodyPr>
            <a:spAutoFit/>
          </a:bodyPr>
          <a:lstStyle/>
          <a:p>
            <a:pPr>
              <a:spcBef>
                <a:spcPct val="50000"/>
              </a:spcBef>
            </a:pPr>
            <a:r>
              <a:rPr lang="en-US" sz="1200">
                <a:hlinkClick r:id="" action="ppaction://hlinkshowjump?jump=previousslide"/>
              </a:rPr>
              <a:t>Previous slide</a:t>
            </a:r>
            <a:br>
              <a:rPr lang="en-US" sz="1200"/>
            </a:br>
            <a:r>
              <a:rPr lang="en-US" sz="1200">
                <a:hlinkClick r:id="" action="ppaction://hlinkshowjump?jump=nextslide"/>
              </a:rPr>
              <a:t>Next slide</a:t>
            </a:r>
            <a:br>
              <a:rPr lang="en-US" sz="1200"/>
            </a:br>
            <a:r>
              <a:rPr lang="en-US" sz="1200">
                <a:hlinkClick r:id="rId8" action="ppaction://hlinksldjump"/>
              </a:rPr>
              <a:t>Table Of Contents</a:t>
            </a:r>
            <a:endParaRPr lang="en-US" sz="1200"/>
          </a:p>
        </p:txBody>
      </p:sp>
    </p:spTree>
    <p:custDataLst>
      <p:tags r:id="rId2"/>
    </p:custDataLst>
  </p:cSld>
  <p:clrMapOvr>
    <a:overrideClrMapping bg1="lt1" tx1="dk1" bg2="lt2" tx2="dk2" accent1="accent1" accent2="accent2" accent3="accent3" accent4="accent4" accent5="accent5" accent6="accent6" hlink="hlink" folHlink="folHlink"/>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333" fill="hold"/>
                                        <p:tgtEl>
                                          <p:spTgt spid="134146"/>
                                        </p:tgtEl>
                                      </p:cBhvr>
                                    </p:cmd>
                                  </p:childTnLst>
                                </p:cTn>
                              </p:par>
                              <p:par>
                                <p:cTn id="7" presetID="2" presetClass="entr" presetSubtype="4" fill="hold" grpId="0" nodeType="withEffect">
                                  <p:stCondLst>
                                    <p:cond delay="0"/>
                                  </p:stCondLst>
                                  <p:childTnLst>
                                    <p:set>
                                      <p:cBhvr>
                                        <p:cTn id="8" dur="1" fill="hold">
                                          <p:stCondLst>
                                            <p:cond delay="0"/>
                                          </p:stCondLst>
                                        </p:cTn>
                                        <p:tgtEl>
                                          <p:spTgt spid="134149"/>
                                        </p:tgtEl>
                                        <p:attrNameLst>
                                          <p:attrName>style.visibility</p:attrName>
                                        </p:attrNameLst>
                                      </p:cBhvr>
                                      <p:to>
                                        <p:strVal val="visible"/>
                                      </p:to>
                                    </p:set>
                                    <p:anim calcmode="lin" valueType="num">
                                      <p:cBhvr additive="base">
                                        <p:cTn id="9" dur="1000" fill="hold"/>
                                        <p:tgtEl>
                                          <p:spTgt spid="134149"/>
                                        </p:tgtEl>
                                        <p:attrNameLst>
                                          <p:attrName>ppt_x</p:attrName>
                                        </p:attrNameLst>
                                      </p:cBhvr>
                                      <p:tavLst>
                                        <p:tav tm="0">
                                          <p:val>
                                            <p:strVal val="#ppt_x"/>
                                          </p:val>
                                        </p:tav>
                                        <p:tav tm="100000">
                                          <p:val>
                                            <p:strVal val="#ppt_x"/>
                                          </p:val>
                                        </p:tav>
                                      </p:tavLst>
                                    </p:anim>
                                    <p:anim calcmode="lin" valueType="num">
                                      <p:cBhvr additive="base">
                                        <p:cTn id="10" dur="1000" fill="hold"/>
                                        <p:tgtEl>
                                          <p:spTgt spid="134149"/>
                                        </p:tgtEl>
                                        <p:attrNameLst>
                                          <p:attrName>ppt_y</p:attrName>
                                        </p:attrNameLst>
                                      </p:cBhvr>
                                      <p:tavLst>
                                        <p:tav tm="0">
                                          <p:val>
                                            <p:strVal val="1+#ppt_h/2"/>
                                          </p:val>
                                        </p:tav>
                                        <p:tav tm="100000">
                                          <p:val>
                                            <p:strVal val="#ppt_y"/>
                                          </p:val>
                                        </p:tav>
                                      </p:tavLst>
                                    </p:anim>
                                  </p:childTnLst>
                                </p:cTn>
                              </p:par>
                              <p:par>
                                <p:cTn id="11" presetID="2" presetClass="exit" presetSubtype="4" fill="hold" grpId="1" nodeType="withEffect">
                                  <p:stCondLst>
                                    <p:cond delay="4000"/>
                                  </p:stCondLst>
                                  <p:childTnLst>
                                    <p:anim calcmode="lin" valueType="num">
                                      <p:cBhvr additive="base">
                                        <p:cTn id="12" dur="1000"/>
                                        <p:tgtEl>
                                          <p:spTgt spid="134149"/>
                                        </p:tgtEl>
                                        <p:attrNameLst>
                                          <p:attrName>ppt_x</p:attrName>
                                        </p:attrNameLst>
                                      </p:cBhvr>
                                      <p:tavLst>
                                        <p:tav tm="0">
                                          <p:val>
                                            <p:strVal val="ppt_x"/>
                                          </p:val>
                                        </p:tav>
                                        <p:tav tm="100000">
                                          <p:val>
                                            <p:strVal val="ppt_x"/>
                                          </p:val>
                                        </p:tav>
                                      </p:tavLst>
                                    </p:anim>
                                    <p:anim calcmode="lin" valueType="num">
                                      <p:cBhvr additive="base">
                                        <p:cTn id="13" dur="1000"/>
                                        <p:tgtEl>
                                          <p:spTgt spid="134149"/>
                                        </p:tgtEl>
                                        <p:attrNameLst>
                                          <p:attrName>ppt_y</p:attrName>
                                        </p:attrNameLst>
                                      </p:cBhvr>
                                      <p:tavLst>
                                        <p:tav tm="0">
                                          <p:val>
                                            <p:strVal val="ppt_y"/>
                                          </p:val>
                                        </p:tav>
                                        <p:tav tm="100000">
                                          <p:val>
                                            <p:strVal val="1+ppt_h/2"/>
                                          </p:val>
                                        </p:tav>
                                      </p:tavLst>
                                    </p:anim>
                                    <p:set>
                                      <p:cBhvr>
                                        <p:cTn id="14" dur="1" fill="hold">
                                          <p:stCondLst>
                                            <p:cond delay="999"/>
                                          </p:stCondLst>
                                        </p:cTn>
                                        <p:tgtEl>
                                          <p:spTgt spid="13414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video>
              <p:cMediaNode>
                <p:cTn id="15" fill="hold" display="0">
                  <p:stCondLst>
                    <p:cond delay="indefinite"/>
                  </p:stCondLst>
                  <p:endCondLst>
                    <p:cond evt="onPrev" delay="0">
                      <p:tgtEl>
                        <p:sldTgt/>
                      </p:tgtEl>
                    </p:cond>
                  </p:endCondLst>
                </p:cTn>
                <p:tgtEl>
                  <p:spTgt spid="134146"/>
                </p:tgtEl>
              </p:cMediaNode>
            </p:video>
            <p:seq concurrent="1" nextAc="seek">
              <p:cTn id="16" restart="whenNotActive" fill="hold" evtFilter="cancelBubble" nodeType="interactiveSeq">
                <p:stCondLst>
                  <p:cond evt="onClick" delay="0">
                    <p:tgtEl>
                      <p:spTgt spid="134146"/>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134146"/>
                                        </p:tgtEl>
                                      </p:cBhvr>
                                    </p:cmd>
                                  </p:childTnLst>
                                </p:cTn>
                              </p:par>
                            </p:childTnLst>
                          </p:cTn>
                        </p:par>
                      </p:childTnLst>
                    </p:cTn>
                  </p:par>
                </p:childTnLst>
              </p:cTn>
              <p:nextCondLst>
                <p:cond evt="onClick" delay="0">
                  <p:tgtEl>
                    <p:spTgt spid="134146"/>
                  </p:tgtEl>
                </p:cond>
              </p:nextCondLst>
            </p:seq>
          </p:childTnLst>
        </p:cTn>
      </p:par>
    </p:tnLst>
    <p:bldLst>
      <p:bldP spid="134149" grpId="0" animBg="1"/>
      <p:bldP spid="134149"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 val="3a87eab693b21f7652e6d7c3a51742d749e07591"/>
  <p:tag name="GENSWF_OUTPUT_FILE_NAME" val="Protamine-DNA Structure"/>
  <p:tag name="ISPRING_PRESENTATION_COURSE_TITLE" val="1-protamine-DNA_2022"/>
  <p:tag name="ISPRING_PLAYERS_CUSTOMIZATION_2" val="UEsDBBQAAgAIAIZikFOIUII3PAMAAFsJAAAdAAAAdW5pdmVyc2FsLW5vLXZpZGVvL3BsYXllci54bWylVltv2jAUfu5+ReR3bCjr2qKEqquE9rBOlVi3vSGTHBKXxM5spyn99fMlCYRLt2oPIHJ8vs/n8p0TwpuXIg+eQSomeIRGeIgC4LFIGE8j9Ph9NrhCN9OwzOkGZJCAiiUrtfF9oDqL0I4BGyIUsCRCFWeWkOYDLgbPLAGBglIyIZneRGg8NFd0F47PUWCAXEUo07qcEFLXNWbK+PNUibyy1ArHoiClBAVcgyQ+mgY4KfX7sURvSlAtwz8QmE8heB/2olgPWI+xkCk5Hw5H5Nf913mcQUEHjCtNeQxo+uHM1XFJ4/W9SKoclDGdhZ56DlrbW63pLNQTNrrigZJxhPz5ogClaAoK5zxFpHVrCVu4h7TWBeXJgtNnllKbykI1Xq5XHYfKhNRxpRvwGjZLQWWy6Oxb95AcRhuucqoyT6Z2s3Dca9ak4bwW9vlYGC6XapkzlZmTXcTWejR80rsyLFxhnQwfWxnOLA8KJPyumITEPf7oFD8cocBGNaOxFnJzZ06NGBsR4E442AsHW1fcKRx3l8y3FMiH3zm5pLGqY9SkugKqKwlNlc5CNyPfqJSuS1MtKwjJntEjSQ8aEp+u70zXhjDTRX7x14ZYr71+PCnB32iIQ/x/P74YmrYUjCfwMmPGRUNhSqzB1N7asC5zbC/s4lHVstiOTc+yVb3p0JMZUE1lCmasE6op2drJCSRIqoxHXMk96M7BKWzG0iw3H32UYP/0FEtB5foowc7BKWwu4vURZGc+hVtKUZvsVFWWZtAP63Z43raC7PWiL8RWfiE5XHdhXCktCvbqVL27BvXECdi8KeCZQT3vjdCgseLSLL9ukm9L1s3x5fDtCe9PZC+Kdj5X6HD52l/9jWstD3YrtPvSGhalt+wtVtBV6Z3aOavKvksCK1rl+m43nv4ud8i9eI+u8WNUP80siXrOXiHIwMowQp+uxiioWWJf36OxKVtHYARj9ljvcmc6cd9K8LYEGBP35L9dKZvXRdNVp4YTrQ+b3jqAn9XPRjOpFBVP9hrn+u+pVW4W5K0E2mV2ObpGQQ4r83Nk/lZoUUbo43mX7PXFdQN1IT34W30c75BOE+1WNMRLvU0ibPbN9A9QSwMEFAACAAgA9Hw8VMqjA25sBgAAKBkAACYAAAB1bml2ZXJzYWwtbm8tdmlkZW8vY29tbW9uX21lc3NhZ2VzLmxuZ61Z227jNhB9L7D/QBgI0ALb7G6BXRRF4gUtM7YQWdRKdLxpUQiMRdtEJNHVxYn71K/ph/VLOqRkx94LJDkBkiCSMWeGwzNnhvTFx8ckRhuR5VKll7135297SKRzFcl0edmbsquff+2hvOBpxGOVisteqnroY//VDxcxT5clXwr4/9UPCF0kIs/hMe/rp6dnJKPLnjcIsWWRILAHDgmxb+PQwQPihANsXYeMhgMyst1ef6RQAT8rge7EUqYpBIHUwrzIYxmJizc1ajcnlDE6CT3sEqfXH6iiUAka8Ow0NBff2CPMbOqGgykAu0Gv7/KNXPICUojuSoBP89OwA8KY7Y4AEc/nYCDvZCyLLQpEUUAuTkV17CHp9YPTM8iot0sfU+uuuZsObQpp8/0qawYSVlhGUqGUZ5lJXAdAz8G3xA8DiwCohqYsDKaeR31GhhChZotMyrjaEJmjVBUoL9drlRUiQjI1hOJHGU5Up9wE17Ybgnuzvvq17djsNpxQnWtWZikC5y/mxKX+BDtH6IvFC8B7PgmIyyCd3pgy2ut7mchFWogMrVeqUF3wNM1CN6RXoUWnLqsZh84+TUlgdt6dTgbEP9MlfcYog/XsPgrOOji6AT/fINQNODuNUDMMCZhg/7rKieUTeDEMZzYb9/pWJrimzYMsVkgG60yLktjwuKz4VWtnk7ud0mHPq3VjF/eAz++brC06gfq7DR06ArG0RxCWStY83SJHLdWPv3z48Pju/YefOsEEQCjnGAgZpPdvWwC5zKdOJQqhSz7Dbuu/3ezolDm2C4Su/+lmDdS9Ab7C30a7qe8DyWuG2oFRDJ0LhxjFuFUlWvGN0M1nI8WD0QcoApnVfUd/MFfwIi0bK2xIJxhIBHXFfNvSBIVCUFm2fV3JTlmsVAbuchTJnN/FQC3tU7NKf76u6q/iltJSBQIWqYTL9LzZ9cx1KB4akk2A3Xik1WK/KEA6gjeU3uiyeQ0uHtJY8QgtMgGANEB8vY7lvBbRmvdezLeNUfh4Bk0MyE6dAPRruHvT65M0QsOM68V2RPFxQHwAyHgushNsQ8N1Y45wHHdDGNujsQO/TIcwlstVDL9F1zg8AkzwRKNS1HKMg2BG/aFOmlZjjtY8zx9UFh2x9HA/m4Bt16JQCBY7ANfNcg8M/JAw+2WZmBfNYBAlNvyu6wqWCgQMmREDXVJJmRdQNsk6FoUw0Uq9FD6vBiWxUFBfsYDZyXAfvJtia6S5g6euNQ4HbC+hDi/T+aqlHRTnN+vjsBpKoMkh5xtjqtFg1vwM6gJiSLtY0GvQwOsuFrcEhkT402RzMK2C7u1EaSd6c641Jt7Wg4Rm00aqMoc3OiUgTWZH8vNubgICfd1lNna+o60V6m4SW8qNgDiySGSNjkDuLTLURfVpav8eXmHbMZ36S+rxrZn6eLTh6VwfJ+Zc7+kWPotkZD7TtDf+/yrl34gXtdSf1V3CHZLPZ13jOWos36kIXhQiWRdNrnXC6vBPiUKX+HdDaLP00/zvh/IX2ZmDMf7Z+3N0XOiyR41BPDNT7XfrpSOpJ38CA4tujjBjxO2txtrtwKa6IzafO57sbPfq6JhhpwvV3tqlNYCr0KkYwRhybCIPYNRJoAu1tzVnj8Pwzamjvf2MDAKbQdeZibtcFo2eTT237q+mnE9vrAcz61GzYTZzyNEtB0DGMoH4oxaY0wnZZaBqEUcrmakyjkz5x/LetAnIbZmIr6fhRaYS8zbm+Y7+VZv6+JwoqsX5lVOvwzy1r+DW+3NQwKfvUkCwD2OMhV1Lzz6Wrva4pRGUj06Fw4Ld6AR1lPBivoJ2vFBlGrUEqo5gQ3KFAaxecyB41jyF1QBfhFG9RfXb3zqB6IkORJTswf5wVSHyPzuD6GXsMarLi0I8Fs1A04FhURDSqyuY5BaLJguGB8chm4c2VvVReWfX8uTMbGD/ixxJedUUE5XAq/Nmv0xf2BmyYMawNZ5A/QWm3FSZwdDZBWFHN4tOfTjS1ZVrARAMEEwWsUDkket664KqL35Amc0hrdef8OweZJ0pFXeKzWygLqei25qe7kDKIpZpp8if11T1gpnthXg4NBdCkEk4799XM0QEB855fTMUq2VrMGuMXegaX+CJSBZdAX1C9hc++lLDXCA4iutvJv77598m++qSsNZkkL3q+Un0Nl/37f1Tbr7TuHhz8BXH/1BLAwQUAAIACAD0fDxUFR5gG6MAAAB/AQAANwAAAHVuaXZlcnNhbC1uby12aWRlby9wbGF5YmFja19hbmRfbmF2aWdhdGlvbl9zZXR0aW5ncy54bWx1kEEKgzAQRfeewhsIXYdA16VFqBcYcZRAkgmZUfD2TURtadNl3vs/w4xiFDF+Yl3VtYJZ6CkQRUucUTXvd7YMC169cSCGfMKCvOdKJjcsUWgjMnrZlB7Bcsr/8GN4a2E9P+IjXjDlQmcc6kupsJlc8rCYaWPdGlCPEdOAL5hz6KG3eMO1J4jD4wzsG//VuZs2mx3eaUAdIrkgqvlAVbrXcfQXUEsDBBQAAgAIAPR8PFRIp1FlsAQAAMgYAAAwAAAAdW5pdmVyc2FsLW5vLXZpZGVvL2ZsYXNoX3B1Ymxpc2hpbmdfc2V0dGluZ3MueG1s5VndUhs3FL73U2i2k8t4IUBDGNsMtdeDJ/6h3iUN0+kw8q7sVdFKW0lrx7nq0/TB+iQ9smxjgwGZxBmaXDCw0jnfOTo/n84uldNPGUNjIhUVvOrtl/c8RHgsEspHVe8yar4+9pDSmCeYCU6qHhceOq2VKnkxYFSlIdEaRBUCGK5Ocl31Uq3zE9+fTCZlqnJpdgUrNOCrciwyP5dEEa6J9HOGp/BLT3OivDmCAwD8ZILP1WqlEkIVi9QRScEIogl4zqk5FGZNhlXq+VZsgOObkRQFT+qCCYnkaFD1fqoHjf3GwULGQjVoRriJiarBolnWJzhJqPECs5B+JigldJSCu/t7hx6a0ESnVe9g743BAXn/Ps4M3R4eG5y6gChwPTeQEY0TrLF9tBYlGRIJ6SCqpmVBAHRtbUVSk096uWCXkinHGY0j2EEmVlWvEV33g2bQD7r14Pqy37auOmtEragdOOmE7VYjuO72oiC8Po867a2VouBjtIXStp45w59fXQT9dqv7/jrq9dpR6+JWa5aMlbBX/PUMViDTopCredJpkQ04pgy65k6yFNHQdwzLEYlEk0JZDTFTxEN/5mT0a4EZ1VNTatCeN4TkZyonse6bMqp6pjS8WzgLCI5BbS2L9OjdskbfHq8d3bfWb4+10csK1hrHKRSzXtTi6spCipq+xrGmY+gUcueMw4KxsMhzIfVtOa8uLl14AKYyFHwtcOYZDQRLluEi2YAkXZyRFQoIbyhvguS+h4aQYgaB7OWEoxBzoB2qIbjxEkAVA6WpntFNcy59JilmCPCAFwnqhPeCHadYqrWcLvNqWj2u/d4Vmqg/bLDt0oOiIaNgxVSWk3zAE9SQeAI06SJ+QbiL2DmUDTOlQ6STExKrLSTRGWMuwr+JgiVoKgrE6A3ERCBoqiKDv1KCVqkUDaXIZqtA9xqpWQjHlExIcupi6ApMZAVowt2SM6Kthb8K+hkNyFBIwCV4DCGGdaosfnkr4BwrdQuKFz6+soTU6jaCj6/MAXEyxkDu24FDK5Is1zvBx1PEhV7oQThiXEAGTVISmsz2XM5Wfn4almwAef5K2VjDVzQrGP6a8MuArEDvMOW7sbJN4p/0wNlsisezRjfNO4OGFqeQEosJGzEwOeXz28MBMMYcCc6mCMdwFytDG2MqCgUrliAstHq+h1YfynT2NIJbByzKhEgnyL39NweHRz+/PX53Uvb//fuf148qzaeUC4aNOTum1B8d0pw17wyET+g9MHi5ad0Zv55QemQIu6fbFDIzrZHcM7p5sHRQb3WjoH9Wj1ofWtHVBoBZvu5PABXfTCebh5XZxPZSZ5UwOOvXz1E/CC/bUXjiUsNdAXSh4xS6YGjerlx0epcR5DRwgjepcxpu+sEHJ0BIolO7u5nt9pwO/N5Fqm8HnIuV4cbJBbiwRpaA4cpiNKNQxN+Mfr6EDJz68lk88v/ggi9+cbFksiMuIFjG6c7q6Mdg610m6DsO+8t+o/+eX7v7iy9XLsIdLG+IRJEQTH1TolgvuTDotH7ptRs/ACm/0Ajap+XX0LXPnxV/44dvs5NRTjMIq3mJWn4trx0d7lX8zVulEqCt//ehVvoPUEsDBBQAAgAIAPR8PFQYMMn2fQMAAOAMAAAqAAAAdW5pdmVyc2FsLW5vLXZpZGVvL2ZsYXNoX3NraW5fc2V0dGluZ3MueG1slVddT9swFH3nV1TdOx2lW4cUKpW2SGgdoMF4d5rb1qpjR7ZT1v36XX8kcdqEFCIkfO859v04vhaR2lHe24NUVPDb/rA/uej1olUuJXD9CmnGiIZeTBQ8JLf9+z/LZX/gIIIJ+QJaU75RxlLYehSBca614JcrwTXuc8mFTAnrT77c259oYJFdLIFhnctZkxVUx3wb/ribn0XxZ4zuxvPZTRthJdKM8MNSbMRlTFa7jRQ5T0xo1+Zro20PGUhG+a4zIkaVftCQ1mJaXC2Gi+F5lEyCUmBCuplPh9PvnSxGYmBl9uPRj9H0TE511MeNOaLtqaLa0sbD8fV41EbLyAbqRZ4t5lfz63Y8x93rXfkwLkfQ8Fd3Zo7iP4D81OYiy7PPaCSTYmMKesQZm6+TwwRJ8PohYX5jvk6CScgc1ClIxWiCbRAycVL8ar42cFst/Z/hkIjM3ZaCPZsmHE0Po5CYwUTLHKJBsXI+tRXvT7nGywSTNWEKAaGpAj1jhs8kV8U2dVuF+w3vlCcByBsqxJtgeQozF28ArNsr/Gx2Z+dKGF9pCwKUsPfGIMLKWCEfsawnyMBYIV9Mt544O5zAjz2OU+jhjvhmflx99AInuCzqVawKrzlpaW65Co72hgKTigQmVlavNAXTtWhgbS6kwUlMESd7uiEa36VfBhcfbDIqGhw5vNKadRVpqhk0yW0lcqkwGHS/+Wx95xo8juIeDjXVS1jrAl03Vk0xr0WoBbvuVrrfrqybW/c0viW3/ZTIHchXIZjq9zwP7x9u417lU4aZ1viWgnzgaxFwbGBtJC40qHPBwt3Bc+FEa7LaphhTWwplSV1nmxsY+WObOsvzNAa5QEFQKBRZtznclm62DH/1G4V3SOqEFqdj6i1uxwktBR8YvAKAyNW2uA5u4TxpzjRlsIdiqAQGm3BbZpFC+Tfla9Tl5Vddv8/o0Y+gSighru5oILxhWM0M5+nWvCaxsonVJkox3KucauO+mJJGq+HpzuCVVNsZ/U0VxF7VyklyLV40kUU1q7VPnuxhymlqJxA6dKmZJo/jMCEyXxbrLAI+sVchmFer3KzMsMHTRjFzdjJsoljP8ZB9xes5WUuAcMBa40XwBPyEQyyITB5LSO1NaHA7NuaIr6ad1zjp00xHg8DkmhP2JKWcmn9NZrnSIqX/7F6L2iv0IeQC90Pf5D9QSwMEFAACAAgA9Hw8VCX3uR2sBAAAUhgAAC8AAAB1bml2ZXJzYWwtbm8tdmlkZW8vaHRtbF9wdWJsaXNoaW5nX3NldHRpbmdzLnhtbN1ZUVPbOBB+51dofNPHJlDaK2WSMFziDJmGJGebXpmbG0axlViHLPkkOWn6dL/mftj9kltZSUgggMIROu0DA17vfrvab3e9NrWTLxlDEyIVFbzuHVT2PUR4LBLKx3XvImq/PvKQ0pgnmAlO6h4XHjpp7NXyYsioSkOiNagqBDBcHee67qVa58fV6nQ6rVCVS3NXsEIDvqrEIqvmkijCNZHVnOEZ/NKznChvjuAAAD+Z4HOzxt4eQjWLdC6SghFEE4icU3MozM50xryq1Rri+HosRcGTpmBCIjke1r2fmn7roHW40LFILZoRblKiGiA0Yn2Mk4SaIDAL6VeCUkLHKUR7sP/WQ1Oa6LTuHe6/MTigX72LU6Lbs2OD0xSQBK7nDjKicYI1tpfWoyQjIoENohpaFgRA12Qrmpp80UuBFSUzjjMaR3AHmVTVvVZ0FfhtP/B7Tf/qIujaUJ0tok7U9Z1swm6n5V/1+pEfXp1F592tjSL/c7SF0baROcOfXQ78oNvpfbyK+v1u1BncWJVkrKS9Vl1nsAZMi0Ku8qTTIhtyTBk0zS2yFNHQdgzLMYlEm0JZjTBTxEN/5mT8a4EZ1TNTatCd14TkpyonsQ5MGdU9UxreDZwFhMCgtpZF+u7DskbfH60dvWq93xxrY5Q1rDWOUyhmvajFVclCi5q2xrGmE+gUcuuMo4KxsMhzIfVNOa8KlyHcA1MbCb6WOHONhoIly3SRbEiSHs6AvkGbe2gEnDLIXD8nHIWYw5ihGrIZLy1UMVSa6nK8tOfap5JihmCEwBwk6Dy8k904xVKtkbgk0vR23Pi9JzRRf9jsWtG9qiGj4MWUkpO+zxPUkngKY9FFfUC4i9oZ1AkztUKkUxASqy000SljLsq/iYIlaCYKxOg15EQg6KIig79SglZnJxpJkZVShpVGqkzhhJIpSU5cHF2Ci6wAS3iW5Ixo6+Gvgn5FQzISEnAJnkCKQU6Vxa9sBZxjpW5A8SLGV3YCdXot//Mrc0CcTDBM8+3AofdIluud4OMZ4kIv7CAdMS6AQUNKQpPynsvZKk+nYdn+wPMzsbGGr2hWMPyc8MuErEDvkPLdeNmG+EcjcHab4knZ6KZ5S2hocQqUWEy4EcOQp3z+uHAAjDFHgrMZwjE8fJUZGxMqCgUSOyAstHp6hNYeyrS8GsOiCR5lQqQT5P7Bm8O3735+f/ThuFL99+9/Xj9oNF9LBgwbd3YvaT64lTlb3toAH7G7Z9Nys7q1bz1i9MDWdce2LWRmWiO543TzJulg3ulFfnDajDqfOtHlBoCSr7sbQK1q1pHN20m5ot1aTobfbjsJ/dOgeYYCP7zoRuGxS9X2BAwIHadQ9yPzAuVi07+IgEXfCd6Q5bTOBP4nJ0CgzanB3dz2+k4H/uiiFdiVZrCyzjiFAI+osR258JBiNKNQti82cP5P+zt14pMmx/fR/RvfTeiD7W8Hxo66n2AZpzurnO94In87Tn7gTG+sfrXp6YdCklFj9EKPwR/5TTpYfH1yUT7H8ppIFAnB1IvOhfVyC/3zzi/9bmundUfdCu+7aPbnTZ+9Wn7OXPt+Watu/HK9B/L1/wM09v4DUEsDBBQAAgAIAPR8PFQ7DPSVsgEAAHkGAAAqAAAAdW5pdmVyc2FsLW5vLXZpZGVvL2h0bWxfc2tpbl9zZXR0aW5ncy5qc29ujZRPb4IwGMbvfgrCrouZyIbupuKSJR6WzNuyQ4FXJJa2aSvTGb/7KDot8LJJL/bx1+f9A30PPad83Nh1np1D9bvav9X3lQZG03IL93Wddui50V1FswSWWQ40Y+A2kOL36EU+XgnM2GWVabR/N7bK8nO5+WdFqLJxgVhIRFOIViDaF6LtsMDftcrOVZ0qstocbbXmrB9zpoHpPuMyJxXj3r1Uj11gA+YFyH/QFYmhZvrojaZhJ3l19KdBOBvbXMxzQdh+wVPej0i8SSXfsuQcf2iWTa/3AmT5wjddYWmm9KuGvBl4Pph7c6+bFBKUgnPccTjxJk8oTEkE1C4o8Ef+5A+0ZtxuaIMuMpXpXzrwgmHg27QgKbS6NJuHg3BYx1jp1epmK/iJ07DTXcUISvYgb7HiYitueIFC8tR0pI0GZqEo5STJWHriwrFZKGeSNbZd30Y1MfoRl8nlq3gwy2Zazahds7x+S0+jwbp2a+QW513D5oZJodHLrhpRF8hJis0OhokcOS0wsECT0c3JY/YfZdlEbkAuOaflMHVcojWJ13k5X8rsP+05gWYaYyK9Iave8QdQSwMEFAACAAgA9Hw8VJQTsyJpAAAAbgAAACUAAAB1bml2ZXJzYWwtbm8tdmlkZW8vbG9jYWxfc2V0dGluZ3MueG1sDcwxDoMwDEDRnVNY3int1oHAxlaW0gNYxEWRHBuRgOD2ZPvD02/7MwocvKVg6vD1eCKwzuaDLg5/01C/EVIm9SSm7FANoe+qVmwm+XLOBSZYhS7eJo4lMo8Uixx2EajhU17/wB6brroBUEsDBBQAAgAIAPR8PFT1GZ1+5SMAAKRCAAAgAAAAdW5pdmVyc2FsLW5vLXZpZGVvL3VuaXZlcnNhbC5wbmftfAtYknf/Nz3tWdszq5VtoonMx8q2No20FFFYo4VtTdcqreVhxcwsleEhQU5tLQ+JoK1mJsrTbLOyNDsoHoL2BNwuFWZmVCguUFARGd6inIT3tvpXe5793+s9XO/xyutCrvv2e39/3+Pn+/nBfVv4aRRh/t+8/gaDweZvitzwGQz2UgYM9peeV16GzuQql1dCb3MyPyN8AKuTeY9ABy8lr/9kPQzWwH3Nsfuv0PGrX0XuzITBFmfNvuao9iIpMNgH6E0b1m+jJBj6jdyxkZ0D1hnj+5HhN3zVr+L+XgX3/+ADvysNMev+effv7G9mbkRK35r/FubC/FXEpAuwFZ6kNeKKOacXNeI3tG/+XnypahFGNb8xeY/kpyuxQdMPq+rH687X2nYxsiv15mOq0fHzpO2usN4afeZ5uyM6BLIHFvdX/ALo7caJ1YOPDl/9rxx+1evUkpwbF967OwpHGOPyvKFzdbdHZQ0+AfzD9pwFj2RjU7KBHQvL5D/PYPJ958Fgh2qvtGx9N56487G4bHRBQ1ZxkicUNpjgo1qMJFdAXzA+gL6NlzWJZgwVIQN0UFscohJYbQpRwDmq6dpbwhViBRRfSmQtRvpE+jN8VNsxEl2ztAOTeSzXI3GpbOaDl2Aw3Unj6/qHr7ke4hz3J8Ir70JyHMLDyLBt9GLIkPzLLcQL+avgGeMK6A+yUU7Fsq45sBv4nf2oulGcEygjOW31rlyqirhf3hT0SMwNfezgfBjM59Yox9TANHngDoLRTCe+A1RPhrKyVQ2qme9cFi3XZSnqAGVvqzgCWZpOyKgWcK6rZF/JSoJUTRYKy+HumtT2iMzlQ2REWL4v4Xbdk1WxMW6vGC00lmuq9G1wxJTB89HJa/gPqub+0mi0jRt3VjGjuLvbPUk3Y0W2XmWNiSy6A4w3QHHmnImf+9gf+gX4ohjuLU+utDyfJ2eMT1d5I7ne5dHch/4+mxaXFa3f4xOpbuM7RxaGWxf9xAKPBPYlYI92cPSF+mIi5ASTJ0xbO9ip8JQoV8uKdDpQW/olE6MRUGjqkwLhGDfuiN0NrRkyHeSUGW0UCZDNwyY6fwX2OOkbTSikn2oUhEs6yBEmtGd9Mr0qpt6PU9ijztC0RBu887w3tUJpW5iUDVh2kAHs+LdA9fvangHzQle3ATFh5bD6UNzSt46CmqHQiPGrQAfZJqjGSQsFN3E4tX+VtAHlJbZqzOwOdgfCC9aIl1EQqI/ESRpD+cC4NVeTxiYCkUEiYSijbSEZsR0fxV5JvNSs17yBtJscFDQHN9VwjzmmVVy3hUtTTFNsRRB2BWqUrVhUT2vjhDK8kaTMuFgec79u9WDkg7VQea2EygvwyrmhGYEvVKf0fc3FaMBXVnvoCBqrYCuOjywrwpiI38JruBirZsiaK02SUnOuIfz2RBboK6Ptp5HOeU1+kUvkcp2kgWgpUHiSotk7ydfvm/YG8DCDYuDtKo4OUJIVwCrsT+S+UEbWMHGRHLk0o5EPwI9oy6otOyRD2h6pWapXJRB+yoRnLDN4wWDhx3sRGmIxZhDlxtZpUvp28vN58L+ou980ZSzR3IB/IRW8LudKUWB1onQE3Leo+LR/FZ9Q1PqAsyjnulNQZ2XAuwB5fdDGMxSk7qHf1tCc9sI5K1QcSj8IvCVrhaJVVgiq03xwD56aU9bvg5SYTNTKgZ9Wyork2W5oE5MXNMy7WeKXooDBfjt9YRyOPNA3h6uWUfs2cXe/lQD5ZSWrHO2nrFGu/bCCDsnqxTXyeiIPi8TwQzYewacBRyitjdXr3bxRUvGNBsbgR96tjA0yulPQ6XBWfSYwcmMket6ACo+s3xK3DoszOX1sO8Sgzg2tJLwtMSm5I+ctcOAfV8KMdbLd7aVXD8Bgv38ak8PmvpEzCIAomBgxjfIWI6bIzHCEhtDXwMUMa2YtOTnvG0EPTsY9vdvtwy1ubsSVJwMzzxrgqLwy09njAhn1/QJQag9WTZHHHGFAypa2YuX0yI7d3IHSINYFqNiL1VdNWEm2t30H++fkuHR2jmkCqnbcO9dsoeJsmSKoio/LIz+Yysy+kBneXgI6QL7I+jPSVqrM2TfJMFqcFdHM0RDVwb4geZt9qs0jkU6m2q7InbcMHaA5Velz5Xpd95RD0BeaFgfs44Vwims095oNQ2c4/wEOdx3DxQJ3IWK+1Gqi953jlvpyCr/2PQpqdQRys5XDjEvv+4Vb+vcEn2KNtsP7nYArEe8luARCCkanL9QB1G7HK2XWbBkgtofmHdv62mw0pzF5J6zgJRslbaDGOq32hqJsx2K5puA6Gk8EtQnwhTeyGNSsAUc08l8cLToN1MUeyAzh5I+BOM8wlZVobEEkqUdC35MhgaqwQTHkiHhlcBRtvFmu8gmqc/F8/euMvbGJjIyx077JbSpr9seVc5/iLi9ocNgYBkjyeajGtmkGztzYA4Qu1nF79riVz/vOMKIktLHXL5fxo7nqyd7s/mwnhbZHXFiDs//Mpz1S6O03Qpr7RxgPCBtsm7i1KvplrrU0ZEu4OonnAUhSINC0thOYD3+hatLWDUbWzHuMQjsWxq4e7KvPjMtqR6+jsEHp+xPwPB7FiyuF4mX28crQjufGf1bzpMb1D/+Wx7NnL8DLdunk+Kjwz/c5CrbzWPvaCxURD7CjkaPwx91JjIjDzps2ensgMrSJWeFM+v6rtoZa1L1UoIxsw89HmzIc3M+hX6Rd+Xk8MuOYc90TrHkyygKcHRyAhRHOJAGanG4I8a6GroiqmFdh7UaZBk5ye6o/XoDutnzYpWFAQAU89b9D95uzUqOGYC+QOFmwftnGMqsIyQfKLcZWYIQcF7zxODxTqy+O8sxQZxfrj0qrWVIrZAD1Ujm3Mppfr2ThAmZnMCX0OUuwgxtQdDahl60eQrE7u1wH7qyU8nqNfM/DH7FXKsFGBcqrPtM+sb+9UBqIreIi6nOUU5c/A54GbAItYOkoJb7+R5GlR+d8uSSwnlOkntZ1AnWc0snQfzH9Z2g+RPwFOne1JfNCR8iuynpNZcdjjIEJvB+PONhvGU8m8KEO1GOYhgUAfy70nl7ucsiXbzq27FzaztnZ8322zCMAurLma1/CZ9RH9OMfq6BLJi67oWGw92MhmaFHPORQHXT9rY41sxQn3jNj2YmypPY5MFjLmsHIdwI7SqAVspLaS7clfD9LZ4Zvlfida3t3lur8euJ/g+LaCV/dNUVCq1XtIaKAtz8O7G/7/Z+vHas6pl6HaDIIiuvT7ZnPJCUeiW0MP+dovXNUu2vA9v2ZmjOCT4A0TLqmVumMe7zOeXp7Ias5sf/V45NZS5pMvWmsgKe2ZHXPugCzQ8Fu2Ter9dAMNIjig2etusGEvAk4NavjCxzko0fX7FWXkJDnGPsDhfAgOBLNsmkjjFT5d9jfv17Y5xg3OscnLNv/Q8/BleN39o7f+0jxa6xw4kQF0vI1UmBVGWdUSTinBids61v3eJm63Har2B9rasR8j7T9mp+OXH8pbOqYpHoJ0zXNYlGrsoolhpV5pwTxEkOqMF5ywx3iP03N1ozax7Y3P/DV/ViW0HLdz3PuLYj58LHWRSW9DWUBPtcuhcW33JVG5io+DVoYQd4Vhwh6lJsx3f58nqDak/vtzkoPSfXL6pMQMsMPqScF7l4AB1nsJQcQvaEsZ+k5ciUKLqEsqZH0CPBLAQDqrKVlpXUNyJlu5HXESh1BnbqUONpAGILP0tupzGv4KLd3yclgHeYUakJ8Y/HNjqktc8kJfZuKQXWYWsBljBGbdJJI95zNGgLhB3IzOTW8GARuuEdrJsgJcQSeRyBXsTyeSK5ABx/nRKFljwLOr0VkSLkHxYfWcIO3sN8DKzsoTMe97eGL/RN85n7qhiInZzk4FfA96iHrlrXkGZTjgk+Ku6YrfInEL0s9ZCDfXpt96333ygze40zGYqCul7J9k5wzoZrSIFSdeLV7IHfRCinf6uEOoMhW1FgnV+YpyU6NXiqpvBfKavNW5NxCfDGC8mg6bD3Y8E46gdwZ31Rc+kRdxCBb6rdXHZW8RA6cXCz5R9CAZ78KjcD9kK2wbuk7hxC5J+/yxuE+808YaMA03iYGOr0BvoF6hlekbIfTxlvS2I/TSH0nj7dy/FPpPzKHF6GgmFl50RXILVfCcEf1qqo3JYh71JeOqqdHt80Yd96uKj69It0PFKCdfQB1i3cTAqd7Ugu3fP3HI2Xcbwp9V/gccZcDI5putMZBHhPMDZMV/bycgxAJQhMSIk6tCHD3k09BfNhecEQg7G24fe2Npu/gK4AvMs/iiZwnrqEHxX4vaTGlqKudONUizUc8H0BCJZ4tVC9I5r0ZrZkM3esWAY3me1t46+oCA6DNwuUwbJ0/BzM5/NLIAy/RW/RgyL596PTD3fHP6dyA6hP7JY7nTnaEkpiDUUtygjWTVAv6R0EVvj56NKYvT4vyr0rsr3ta3YTPGMTO5gPiwv+hXi3aO4tB97jQPuTDoEfVX0Nvp478WJY+UNCLeH+TIr6vUbNO2GKQP8GwW/k8RQLNoH0t0fJPg+jBx7ktR5UH+6SxTTPNj9Fqu7XEb9P/U/jaWw3PEE5dq+93dH/MooOtrgkwRGS+z2KCepE1ZVPsjj6m5qB3k04QX59urH2y7BBeVlsPoZwp2qntuoJ0DSyL+FBiCEsfqFXOND6NBOgQ5e6m+n962+zRZOw1MHc9BV3TPu+Rkff+RfxKC+g/MpKS3Trw/VPbW/Y9E+mtRmQ4da4hRu6tXQyVefJaSz/picMRo746syJRsfVBpjyiydGmHznwvJqzy/BR/Jgme9rTAH60ZnAy5YXIC5H/wyJnAvAyf6xVNEDXXhFdDycpca4+UVyVMNZ0UKyEdnnHLqZPK5/2+oms8RJwKd+ZHMJy8kUZE6ETRucMX+UYSGSY0yQjpknew2UJrtHJ1qMKVILO4Th/KWzmU2VTspBjoOqE8um0P66dmceD+zr5CtFBUOFy8Su2zitslRZlIisX+92GlJwCKohc2au1PQuvMWja6Wxa1Wz7/mbzzNh2G42XiSw4p9nQ0/kWWdFgiqxEnReDqMttk0Bi7hqmmGrKCA5wJQeKMsABofmiUs/uYOu9Lga4RwMl7jp5mV3h0g5g0diqhZo20xQ7hvvS59cjNBCHKCoDUkxZzh0OJc5R7a8Q2eCG3tGDovf+A8K2bJq2ItDK9epPcxAYvo+cW0ZMLfzaz8fqHkgwZXh7yAEyaGZHNXc66G5rUf8Uh75RQ8rnwY/v4XkqruVeB83FWv1JPld9T7A5HKnwrPdL4KjT0LpFH9VcfQYnsx7iF6BRl8Q9+5iDtwQcCjP8gf/RLcsDghJ8JCby2NTk8PGOTjlQsph7tpw73xTsw7jCiNC0Nfcqg5AhOKSkQcPgPNTWgVPpfww5MFXAM6A0i9aZzp4wET8hb/bGIENyxtaAoIZwSppUvZqzFLdmbQgSw1FWYeuIdvoSYPbDFTCboCF0/Zsy7CBbPQnfvmewQKe510vOzInfy8Ru5BmM91/VCHqraY0XVVVkhFJXbZ1xK7NtOZ/2DEyhebLcAA3x6kQ1oUJL3KgkxtaQuIVfE9nepixH4M7uKcKxjfkB7gpkjVwOKL0BdgdA3d3mrSsmtIvNF33eu5JL0+pf0ZSu73YwpdxsiV+BlKqZ/PhfosiANpXLOsJTL7xc3D11r3dESVRb4REbQePlQp3mqqE6ZbxlMw/LqYQyMj3B1jRxfy0kAvqjjfWkqwya2kpOcFurmYDy6q5YKgdCgxNd9Obru/rHm57OvHdGsHhOXe2z6XKrpPqYG5rx+R+EfinpqXkh8kLk/3KR0S0L0bm5tAG7SzGki49O/CObmiVbEzL+GX3gn/KseX/Cs6jmXkX4O4TcvxUps/uEsU9nEbQ/9rcFJlqLKnRMe2YH5vCxunpBBGDIzaYlnngMMLlLIJqp+p/llogMpi6HSYim1spbc59AV+4dvExfL6qruaqroqVbqbHyZwPuy/buuOfDdeoZlhzzJWQ+P0n3BTybCXneXc/HtLr5Gch5ZgSXPTeROdoXi/2ni1Xm82IhKqH9ONE2MdG2vVyTSDdJhka4158tmgQN0yDsRGmigKotzxmYUk3P3OlaVd92OfxgQF4xuXxlHTG7D79O9VMvtVar4cZPtQrttO9rcFPPkRhZCXgF6Wj250YV6oidOxGYo6d1dpVpJkSOc1mVcwabdViaPSt7DH+Q76u7V535aG8XHQKZ22LkxlSuyROjcBY87nJ44NGvdfeTWUONcKp0BAVjTGwVkWm57A+JjsIewNQdGnGUYBO3r+EjA7kgYC4ez1USz3gCbD1/QBHKYm7b0tavsVCYPhmNJPnb3C/Ov/McyUBk7LkaCg1r+Br1IjTqh1R50frBStxUnVJfeHpZFfLmJraPqYBPQXsd3sx+ewvvTb9P46bpKno5BXsUVA+RZzRtvSXuJB29j9KqsZIdDgfFpSV4d+Gj6PQ9k7NUpJL747Oo9ie3FxK+F69cNFcy6miGY/aEFv7s9/IpVBu7O8k7xOfaYjnQoJnc4oZTEqbF2eyG5aoq+DaIFvy2+PBH7HdrQa36JDyjsUYOQLNa70Ps3ueG1hCvhhlRz7M9KHMr9+wrJ5zcerRDMozKOwZHq62UMC9ix/7fdxQHghZ3XReph+44DTYWE4bEliDmkv1YJvQzU21qBMgm8lGiTktEbn1WPWGzZveI21G4luVb45huCNT+Tu4/youIUr+cjajzqcj33HGNwbi/6+oa9tpbtOD4fjeUKfIfVovVCic3ul5ThA+mDqiA50r1Ml4GJ0Pel+5ZUgO0X/bKgfjNB9IOcqfFdJbCdCIw5D44SV2KURJaNphswFvugDS7mNAlFiwmyUPXVSEPd0xlS7Lr83gCmWkdW4806vbPfkjtEsTyQnCnVsqWGllxA44GSuqzpnobMyiGL54rbTQVnOg1XrufsEJ6nNpZsGUfluUTsafTswYwi0fITrrDsbKC8mUnvd/kcOwrpzCFfVOlwd1TNsAoKq8/QLtOjtdYDH5Z6nvWmR3XZcBnz5waBzs45skT/wuBIYXrq/NDWo9UBDJGOjrAKsZUbPquyhog9plimWcGc+owbrqxjE8bvxJS3zZx6zvdbH/76zwz6mr/0OGUwa7p6xr7wLpf2b7+ubN9viCCnNDWhshQX4Xn/oByDpuO/2EbMfsVLXWNVJyCUrF3a2f75NE3PumJTHNv7MC6QXHHbMNOfDlcqCtGc59brBKs3o4a7Azk+ibb6cEL0abWrCqWE4yWQfsAaq73czTPN58XGujT4B5dTdnA8dWRn4XzTL5PhhactNx6Rjub8VEOYYVp4mB7YSIzXFYBueSFi1or69GsehZBnRvayBiIjrAuOkeh+mSoPRAAd7MkxVRUqvP1l/IFqTwPiYs5tCjsDwYHDQ6PvPdi8vx/uFhvtU/G5OTUP18LfBdnHN35hJJ1L0Afsx3/v+hbkBeKXyh+ofiF4heKXyh+ofiF4heKXyh+ofiF4heKXyh+ofjfFcfQHx5btunYGc51p01P6g8Kq3z82AHsK/ST2/JvDD25wxxWRnx8TzUsjvPnQg/QQpM2Jx1rPuKa1jL4ttEuDGtkVYjR4u9SVAeqZBSaxsBpQsIO2a1jyBmF0lj/A9LRzkpgLvxJEwEeYFHtKEc7ydXbxco17CIxskA1rS+Zz5r5RfelueX4Afq7Gk0u3/76o3s2zQ9c0wP1zsBRil0zA4P9Fo7CXhDKb8/QTHKh9S7BmoWCefYE7KLT5YgHj+76XOX88QvzEcODo9NzYYfaKMtko/ZVhq1uL+9EOjoPdOhvCyWA1fux6qvvzugcf30VdqMYqaQeEjoSVXR9NeNUb/bwmspHd7dfjknsrFsLg004dvQOdTgpvaNhWeWPbznfWRu4V+H1abIx8RRzPDB4+iBsUKIo61X4GMoIg+GqPwhpbouCI+rsxxP3jRtgoVxf3YRnhg/p0XMG1y70elw5MP+s6XVR8Mx/LmBYnMAw91bwma556QlM64mmKPS4juXEN5VVMB6+5tIZzI7BaKdGydQ3YcG76DFDUaJD/R03O7wS5yGaprnUv+h+88BNfZyj2rsAkTOanXrRGSdOwpkKWbZBmxbnQU6N28vzMCpuNWjU2WKlJ2n6x7iJbv9qCgKgYGAyYnszPY8HKB89/vLeAbNk7HPlrj5fpgLnIITgHDddv8kw3btQFnFSo3pBLhttQh/V2+qMzqo7oeIRNfgGUm8JBYCIjZzXDwOWuI2oiQvSYjxQmYvYlTPTXNAhzWbri4jq7G8prcTBwh7NTKGiNWNYIKgTOAWqUO1nMU3Ax1mdo2vKhk/2JgUsupHghi6Tl4AUzKNnZ5IuCk/GH6AVYSQPf632bVSXLqwJf7Ais5IXgE1GxXWqTNNOpyGNaG8uB07Aw6W/kocFeB0iQ8EvEoyFD0tQ5NS266aDcvWMF2sFEXYUhwM4RTXkzW2kPN5M2IrMcrsD/uafLll2zDNeuu+rzeH79wjnyrExhyUWx0Us19R+9nV+EQqGCBv/lZrfZ9btod23Gtg1V6yMogb/jaeIwPzanqmrLRHp9t+SE1pn6mM1S+9nAkXEmLLmDQAvt9zuDEAcuj6GHuw8/GG4KOwnYh4PbJ3kn3v0CMjnd0eL7jMehJnbIlqO91ZOn6AcF1tQVXj1Fg8lofgSt/cL1EI/pVyz/1t0Vt85BQozqVP3+SaHmgW9KbTP+30IcseDRJWjRiE03y1lrXK+ZuhtAML2ZpcT+82N3i1CYlRzZzPyMBoyYO1guN2hJ8VrurpCVA7Zoybv0MQwprhOvaFycmWeyxLm2aVYxKphE38gb3bTgGTTBL1vZQLBOyQhYSbqipxl1TfpJLj3U+Wt0eRKz1q9IBoEcuzCYu4B76AozCSKzVVSqLR400RooDOuWGfcLxyLl+jedYbPN+lSs/uan7XheM/dczpD948XxtvqO3G3M8ooyyRTnBD7zvlvgqsvz4RjxSWZw3JJD3ZQHJILsr5DyIGQNCXhB3HIl+QEHnPY46/IKy2d8cWkD4wtffE1BICXUW7JCxaSExC0/TDafWJ7YX3KlbHX1whXkCSKDlMOvq0yp5xQAM+JkX612pn+wMlYcvjn1QvxtCyFPaesN7uvxmoG7Dh+CLZOo3FH2OFSAJNaf4CeqnHg+fW7hWOn1fKeMSErX/anTpCKE7+hRYav8WP630Lz/aPcD/8y1R1V4+Dw7p/WRF3nPLzHL8pkEWRfjZK342WOT4h0vCBsxVEWtVIiyqsTrsfspTniJSHfg6KxLl1xGdCzHfBugYr2Jl03yINNXQZKgnC2NcK6eg76jgXjJ4ySVk5RIwt61CepcDjQmRgLWNYELCVtjdsb7Ez39BMLVFvcML4BIXwhARworNkRDzAeCJ1W45CJjPD7JGuMGOoidgnqyOWhETKudEhLONClCEkYeLtrIHDMig572hb9NRe3ypXVH6OT2j1zbhjXbOQJqrrp86pmxJdQ2EbUPjbhgjgFdZ6t/MUyUPWBW4AJ/bd8DiZLdasBQiFneHgxzs83Clm9pY0BGu8XNq2Nei2fs/SdPJ6p66t7zOo2QwAYUg6d0RKbEJcj0pktoydbA4KcQznOe+KQH3QcNIz2i+q0at34jfxMwigquDPRDkQGvZwHNS55czB7mtgWAa5GhfhQ3Ul6ug3+t0bunfvVhpKMztGw8R7KjGZktDQKBPT3gNVe3GOF+lMsR4p534VWbE652oCo90sVRYc2/XsfCvyYqVmFmEkNx/wR+1Xlgv6fdXQTtYDsh5WasoTx4sjLNgswAvrtGg8L8A4j6aHcvu7XKRCiVhyhtGpsABXk/0yhskMgx9S5Or1KOToVKvT0cb3TFLbiAXZbmHB9EakzZmEKDkp6n6/G0Qtl+0LAletbX3f94Gk8kDV+8+acqQy+b7LwsI/seh1q9QUoYK/we+Gr+Y2MDVEOxBI5V9v0Xt7k6o35ltb9ockFYXcprqhrLRx7cAIr3CvFaaoJJdHdYvGy09zdwS4GUqrbrxzNzIkCzd8alJlRz0aR/Wr2KJX20p3QLJr3wDJVr6PE8tXw6duQOUFhX/JEuVBCepNiJIcyxwvc54wNYXPygLcWj7e4sz4i7itY/1YVP5+LyiMZxXItgcVZtGdVFBJgI82erOhi1g6B3P7VWesMWvI4GSbUSdei5dJ6E7mYKDXV0N2qLbTUg4qBA6AuPZv5E8rnSARTPPp4ll+z7TnIb4yKIHEPeeWnc5UkS2MxaaWOBI8FPvyjbVFp5sgzrX+518HI49kd0dsza0/71ZGc875uzeMZuL9zRFvVUUyoK0RpJnrBw5UJPq5LXxUia4/69JQEibyr2y2CujweHnlzJRZ3pdU5J7mNcynMdUdtBvhFu7mun//cHsCnNOiUaFFcJRIBodBwCdk5OnIeAnz0jwL3BtuW2lZntvsXgWR/mjlbe2eK8q0Y/qb6wEP4/Eac+ipirvTe64kYHRGqoNUN+8NPrazLYc8tszSc39fGqvkcalSvepYbGvRLkfplxcxm8CEdobFcstEO2JsxTSb0a7SI3H8z67JTHehUa7fybXe6CDhbd9MbNRLqjRRo1JrmayxlMmIxqXNB/5xQaDJ0+yo12ppazs547Q4wRACedI/WDBlM0BxWH/h1VN95TmJB5ZWsln6zWXl6d+9+NziL9SWhYJ9jwkpGKAlTY/eflNpVm4XD2uApGlhhR3kjm1Bn2etJ5hyrD15GqfjnwbbW6H+tsqzz8JQ9l6y/5+PoYD7Lkh8SKHJMKHMfHvFIZ2qTmdop+OEF3k0tERwS5+Zp0q1qa7J5YcQG22wBdg28kmdtM01QHuc8xXlSEnLWNCEgXg3z+SJwGpHxg/UAdUfEO5pPa0/vVkI2H86Bs/JTRbKFyi1/zzu0s20haKWtU4m2XqzTYC9ihco56U6Ltx3OAXXrk4RCg84kxEfRq5JpzLpnVG86RX8HnBpeQmozSQ2R7sQuX3IfPEtN/S29VkkMdh4JTBWdXioJ2aOpEForfp5t4cxY0/whyvVa0BgWMTuEt1YAvPujO6DhixrcoJnu/JayTXq6fkQZg7/Z2Co9ZKLlqvW5jgUniH7iPsqSTXEHaaqq4mnjttnJmsOg60Q5Wq4cKgAHbb96ola/lF9EtkF1bskM9plxn2IO3nnG4LBplbkqn0p1LMscS2JljW4TOfUiJtghcnSEkITWnya3TV0kzfSHbNRBrKHamrgJT3d/cwDO0Q6ce50zo3+Aqu3wfkeIimNsRSIg2hBT9stVm5aa7X0jYcorQ60fDVfzbbTbYdsiBuMyQWN3ES6x/Ovfjz/Hix+gTMStplcqLkyLXDMhrAl/1uU293cj5vcrIPQ7yiqucL2RtlxatXV8gzfUM8sfhUfJSbz5KDxrB4fH3dDc57D42sHN4Yv9mf6ymHDvEOHXhVJ8ZjLr93msr0ATl0WnztuR69VS32sgBziH3k3fBYpu51HQzhNpzGHz6dnKXjzbmG/3r1V/22uC0VCDcVi8TGN41jUXEaBqWjitNSsGsHcuMKUHndbx18uocprqStvcR1ZPrcs691TT8r/cK/oTGn8yR2TvJ0VM58Qo3NNmxNEO8cSCS5PBWYk01wXb+f+cbWOkJX4XW+sNrh3kwnHbAG+vasEhEJ4RwPfVmQ4+evy743MGqvUuZ+fMvu0OFcdgTmVFc5AXb/eoGPFqVsnJIr3Kyax8gzTvBvVPmCwgZkUIbUkAKKqqd57AMO83uL6Ji86kFbjKRxfnvKQO40IsNYg0733VcmHCiOHfvApkWTtCkM7f8wdyR7LI5YJ3YTd62ksyrY8ydCaPF6KiEKnAJ8d+sHiVZv+S78J9aWLy/r6x3COB8vBiGaeIKPdkwWB1ErwjvX48ibVsqlI0eWLIvG9AraFz7pSABhKLRtU9vt581SFhjAY62QM57qJVuky+vW9XzQXJyjeBC8z6BdDCg2Ci0zYBbfp60MSvyYbdYWasOGZ/+6sDVllOutDaRQowijeN7qR/UlA/XyeYDByiF1wWWYLyyi0MdHcHBDF3z7GSHa/E8EjiObAwilbhzLAyvh8fKGJNdTVhb9XQvIQE1liSEd95G7/ghirA/DEa+YPdoZZbJAByZphAcu2aaA5NM39cOgdWFTNAATE+f72caYrkZW7kPTwlgq7t12E3/Df8d4X/zsMjFRWuOW63D1t27XaTzZ7Z9GHUhroPvvjmvwBQSwMEFAACAAgA9Hw8VG4tY/1QAAAAawAAACQAAAB1bml2ZXJzYWwtbm8tdmlkZW8vdW5pdmVyc2FsLnBuZy54bWyzsa/IzVEoSy0qzszPs1Uy1DNQsrfj5bIpKEoty0wtV6iwVTKysNQzgAAlhUpbJRMjBLc8M6Ukw1bJwtgMIZaRmpmeUWKrZGZkDhfUB5oJAFBLAQIAABQAAgAIAIZikFOIUII3PAMAAFsJAAAdAAAAAAAAAAEAAAAAAAAAAAB1bml2ZXJzYWwtbm8tdmlkZW8vcGxheWVyLnhtbFBLAQIAABQAAgAIAPR8PFTKowNubAYAACgZAAAmAAAAAAAAAAEAAAAAAHcDAAB1bml2ZXJzYWwtbm8tdmlkZW8vY29tbW9uX21lc3NhZ2VzLmxuZ1BLAQIAABQAAgAIAPR8PFQVHmAbowAAAH8BAAA3AAAAAAAAAAEAAAAAACcKAAB1bml2ZXJzYWwtbm8tdmlkZW8vcGxheWJhY2tfYW5kX25hdmlnYXRpb25fc2V0dGluZ3MueG1sUEsBAgAAFAACAAgA9Hw8VEinUWWwBAAAyBgAADAAAAAAAAAAAQAAAAAAHwsAAHVuaXZlcnNhbC1uby12aWRlby9mbGFzaF9wdWJsaXNoaW5nX3NldHRpbmdzLnhtbFBLAQIAABQAAgAIAPR8PFQYMMn2fQMAAOAMAAAqAAAAAAAAAAEAAAAAAB0QAAB1bml2ZXJzYWwtbm8tdmlkZW8vZmxhc2hfc2tpbl9zZXR0aW5ncy54bWxQSwECAAAUAAIACAD0fDxUJfe5HawEAABSGAAALwAAAAAAAAABAAAAAADiEwAAdW5pdmVyc2FsLW5vLXZpZGVvL2h0bWxfcHVibGlzaGluZ19zZXR0aW5ncy54bWxQSwECAAAUAAIACAD0fDxUOwz0lbIBAAB5BgAAKgAAAAAAAAABAAAAAADbGAAAdW5pdmVyc2FsLW5vLXZpZGVvL2h0bWxfc2tpbl9zZXR0aW5ncy5qc29uUEsBAgAAFAACAAgA9Hw8VJQTsyJpAAAAbgAAACUAAAAAAAAAAQAAAAAA1RoAAHVuaXZlcnNhbC1uby12aWRlby9sb2NhbF9zZXR0aW5ncy54bWxQSwECAAAUAAIACAD0fDxU9RmdfuUjAACkQgAAIAAAAAAAAAAAAAAAAACBGwAAdW5pdmVyc2FsLW5vLXZpZGVvL3VuaXZlcnNhbC5wbmdQSwECAAAUAAIACAD0fDxUbi1j/VAAAABrAAAAJAAAAAAAAAABAAAAAACkPwAAdW5pdmVyc2FsLW5vLXZpZGVvL3VuaXZlcnNhbC5wbmcueG1sUEsFBgAAAAAKAAoAYgMAADZAAAAAAA=="/>
  <p:tag name="ISPRING_LMS_API_VERSION" val="SCORM 2004 (4th edition)"/>
  <p:tag name="ISPRING_ULTRA_SCORM_COURSE_ID" val="EB7A454B-8087-430B-AD47-FA5A208AC52A"/>
  <p:tag name="ISPRING_CMI5_LAUNCH_METHOD" val="any window"/>
  <p:tag name="ISPRING_SCORM_ENDPOINT" val="&lt;endpoint&gt;&lt;enable&gt;0&lt;/enable&gt;&lt;lrs&gt;https://&lt;/lrs&gt;&lt;auth&gt;0&lt;/auth&gt;&lt;login&gt;&lt;/login&gt;&lt;password&gt;&lt;/password&gt;&lt;key&gt;&lt;/key&gt;&lt;name&gt;&lt;/name&gt;&lt;email&gt;&lt;/email&gt;&lt;/endpoint&gt;&#10;"/>
  <p:tag name="ISPRING_SCORM_RATE_SLIDES" val="1"/>
  <p:tag name="ISPRINGCLOUDFOLDERID" val="1"/>
  <p:tag name="ISPRINGONLINEFOLDERID" val="1"/>
  <p:tag name="ISPRING_OUTPUT_FOLDER" val="[[&quot;^\uFFFD\uFFFD2{EF34520C-37BD-4706-B994-3CD9A9C1B9A3}&quot;,&quot;C:\\amira-3.1.1\\DATA\\Nucleosome files\\AAA FINAL STRUCTURE\\Animations 2013\\protamine_dna_2022\\1-protamine-DNA_2022_web&quot;]]"/>
  <p:tag name="ISPRING_PUBLISH_SETTINGS" val="{&quot;commonSettings&quot;:{&quot;webSettings&quot;:{&quot;useMobileViewer&quot;:&quot;T_FALSE&quot;},&quot;lmsSettings&quot;:{&quot;useMobileViewer&quot;:&quot;T_FALSE&quot;},&quot;cloudSettings&quot;:{&quot;useMobileViewer&quot;:&quot;T_FALSE&quot;},&quot;ispringLmsSettings&quot;:{&quot;useMobileViewer&quot;:&quot;T_FALSE&quot;},&quot;playerId&quot;:&quot;universal-no-video&quot;,&quot;studioSettings&quot;:{&quot;useMobileViewer&quot;:&quot;T_FALSE&quot;}},&quot;advancedSettings&quot;:{&quot;enableTextAllocation&quot;:&quot;T_TRUE&quot;,&quot;viewingFromLocalDrive&quot;:&quot;T_TRUE&quot;,&quot;contentScale&quot;:75,&quot;contentScaleMode&quot;:&quot;FIT_TO_WINDOW&quot;},&quot;accessibilitySettings&quot;:{&quot;enabled&quot;:&quot;T_FALSE&quot;},&quot;compressionSettings&quot;:{&quot;imageSettings&quot;:{&quot;jpegQuality&quot;:70,&quot;optimizeImageForResolution&quot;:&quot;T_FALSE&quot;},&quot;audioQuality&quot;:70,&quot;videoQuality&quot;:65},&quot;protectionSettings&quot;:{&quot;watermarkEnabled&quot;:&quot;T_FALSE&quot;,&quot;watermarkPosition&quot;:&quot;MIDDLE_CENTER&quot;,&quot;openWatermarkUrl&quot;:&quot;T_FALSE&quot;,&quot;openWatermarkWebPageInNewWindow&quot;:&quot;T_FALSE&quot;,&quot;displayAfterEnabled&quot;:&quot;T_FALSE&quot;,&quot;displayUntilEnabled&quot;:&quot;T_FALSE&quot;,&quot;domainRestrictionEnabled&quot;:&quot;T_FALSE&quot;,&quot;enablePassword&quot;:&quot;T_FALSE&quot;},&quot;videoSettings&quot;:{&quot;videoCompressionSettings&quot;:{&quot;audioQuality&quot;:70,&quot;videoQuality&quot;:75},&quot;secondsOnEachSlide&quot;:5,&quot;hostingSettings&quot;:{}},&quot;ispringOnlineSettings&quot;:{&quot;onlineDestinationFolderId&quot;:&quot;1&quot;},&quot;cloudSettings&quot;:{&quot;onlineDestinationFolderId&quot;:&quot;1&quot;},&quot;wordSettings&quot;:{&quot;printCopies&quot;:1},&quot;studioSettings&quot;:{&quot;onlineDestinationFolderId&quot;:&quot;1&quot;}}"/>
  <p:tag name="ISPRING_SCORM_RATE_QUIZZES" val="0"/>
  <p:tag name="ISPRING_SCORM_PASSING_SCORE" val="100.000000"/>
  <p:tag name="ISPRING_CURRENT_PLAYER_ID" val="universal-no-video"/>
  <p:tag name="ISPRING_PRESENTATION_TITLE" val="1-protamine-DNA_2022"/>
</p:tagLst>
</file>

<file path=ppt/tags/tag10.xml><?xml version="1.0" encoding="utf-8"?>
<p:tagLst xmlns:a="http://schemas.openxmlformats.org/drawingml/2006/main" xmlns:r="http://schemas.openxmlformats.org/officeDocument/2006/relationships" xmlns:p="http://schemas.openxmlformats.org/presentationml/2006/main">
  <p:tag name="GENSWF_SLIDE_UID" val="{D6F4B834-2AC6-424C-BB1D-BE0DD42C8C6A}:282"/>
</p:tagLst>
</file>

<file path=ppt/tags/tag100.xml><?xml version="1.0" encoding="utf-8"?>
<p:tagLst xmlns:a="http://schemas.openxmlformats.org/drawingml/2006/main" xmlns:r="http://schemas.openxmlformats.org/officeDocument/2006/relationships" xmlns:p="http://schemas.openxmlformats.org/presentationml/2006/main">
  <p:tag name="GENSWF_SLIDE_UID" val="{29C89B0F-9CAE-4BA4-80CE-E58C47801B41}:338"/>
</p:tagLst>
</file>

<file path=ppt/tags/tag101.xml><?xml version="1.0" encoding="utf-8"?>
<p:tagLst xmlns:a="http://schemas.openxmlformats.org/drawingml/2006/main" xmlns:r="http://schemas.openxmlformats.org/officeDocument/2006/relationships" xmlns:p="http://schemas.openxmlformats.org/presentationml/2006/main">
  <p:tag name="GENSWF_SLIDE_UID" val="{8AECED7D-1810-410F-B5BA-2B40334F66A0}:339"/>
</p:tagLst>
</file>

<file path=ppt/tags/tag102.xml><?xml version="1.0" encoding="utf-8"?>
<p:tagLst xmlns:a="http://schemas.openxmlformats.org/drawingml/2006/main" xmlns:r="http://schemas.openxmlformats.org/officeDocument/2006/relationships" xmlns:p="http://schemas.openxmlformats.org/presentationml/2006/main">
  <p:tag name="GENSWF_SLIDE_UID" val="{02EE0370-5110-4774-BB8A-CF3559FCCE6C}:340"/>
</p:tagLst>
</file>

<file path=ppt/tags/tag103.xml><?xml version="1.0" encoding="utf-8"?>
<p:tagLst xmlns:a="http://schemas.openxmlformats.org/drawingml/2006/main" xmlns:r="http://schemas.openxmlformats.org/officeDocument/2006/relationships" xmlns:p="http://schemas.openxmlformats.org/presentationml/2006/main">
  <p:tag name="GENSWF_SLIDE_UID" val="{F9BDCC82-9B5C-4337-8EAF-C5C36DE56A52}:341"/>
</p:tagLst>
</file>

<file path=ppt/tags/tag104.xml><?xml version="1.0" encoding="utf-8"?>
<p:tagLst xmlns:a="http://schemas.openxmlformats.org/drawingml/2006/main" xmlns:r="http://schemas.openxmlformats.org/officeDocument/2006/relationships" xmlns:p="http://schemas.openxmlformats.org/presentationml/2006/main">
  <p:tag name="GENSWF_SLIDE_UID" val="{D1790BD8-8798-4902-ADCB-1BCC4E20EE74}:343"/>
</p:tagLst>
</file>

<file path=ppt/tags/tag105.xml><?xml version="1.0" encoding="utf-8"?>
<p:tagLst xmlns:a="http://schemas.openxmlformats.org/drawingml/2006/main" xmlns:r="http://schemas.openxmlformats.org/officeDocument/2006/relationships" xmlns:p="http://schemas.openxmlformats.org/presentationml/2006/main">
  <p:tag name="GENSWF_SLIDE_UID" val="{56BEDFDC-9E53-4EAC-9A17-490829280127}:344"/>
</p:tagLst>
</file>

<file path=ppt/tags/tag106.xml><?xml version="1.0" encoding="utf-8"?>
<p:tagLst xmlns:a="http://schemas.openxmlformats.org/drawingml/2006/main" xmlns:r="http://schemas.openxmlformats.org/officeDocument/2006/relationships" xmlns:p="http://schemas.openxmlformats.org/presentationml/2006/main">
  <p:tag name="GENSWF_SLIDE_UID" val="{CE790B76-E69A-4F15-99E0-62EC4E537D38}:367"/>
</p:tagLst>
</file>

<file path=ppt/tags/tag107.xml><?xml version="1.0" encoding="utf-8"?>
<p:tagLst xmlns:a="http://schemas.openxmlformats.org/drawingml/2006/main" xmlns:r="http://schemas.openxmlformats.org/officeDocument/2006/relationships" xmlns:p="http://schemas.openxmlformats.org/presentationml/2006/main">
  <p:tag name="GENSWF_SLIDE_UID" val="{53566F91-E972-49B6-9DFE-DC54C97F5339}:368"/>
</p:tagLst>
</file>

<file path=ppt/tags/tag108.xml><?xml version="1.0" encoding="utf-8"?>
<p:tagLst xmlns:a="http://schemas.openxmlformats.org/drawingml/2006/main" xmlns:r="http://schemas.openxmlformats.org/officeDocument/2006/relationships" xmlns:p="http://schemas.openxmlformats.org/presentationml/2006/main">
  <p:tag name="GENSWF_SLIDE_UID" val="{8C71413E-75F1-4FCD-B37A-E263A09F8F6A}:369"/>
</p:tagLst>
</file>

<file path=ppt/tags/tag109.xml><?xml version="1.0" encoding="utf-8"?>
<p:tagLst xmlns:a="http://schemas.openxmlformats.org/drawingml/2006/main" xmlns:r="http://schemas.openxmlformats.org/officeDocument/2006/relationships" xmlns:p="http://schemas.openxmlformats.org/presentationml/2006/main">
  <p:tag name="GENSWF_SLIDE_UID" val="{3182D150-158A-4B71-8F78-0C381A60DB09}:370"/>
</p:tagLst>
</file>

<file path=ppt/tags/tag11.xml><?xml version="1.0" encoding="utf-8"?>
<p:tagLst xmlns:a="http://schemas.openxmlformats.org/drawingml/2006/main" xmlns:r="http://schemas.openxmlformats.org/officeDocument/2006/relationships" xmlns:p="http://schemas.openxmlformats.org/presentationml/2006/main">
  <p:tag name="GENSWF_SLIDE_UID" val="{E35A1878-D16B-4E46-A04B-AF47F15EAB2A}:283"/>
</p:tagLst>
</file>

<file path=ppt/tags/tag110.xml><?xml version="1.0" encoding="utf-8"?>
<p:tagLst xmlns:a="http://schemas.openxmlformats.org/drawingml/2006/main" xmlns:r="http://schemas.openxmlformats.org/officeDocument/2006/relationships" xmlns:p="http://schemas.openxmlformats.org/presentationml/2006/main">
  <p:tag name="GENSWF_SLIDE_UID" val="{7BBF2248-6EF3-4A40-8347-04140532D70C}:371"/>
</p:tagLst>
</file>

<file path=ppt/tags/tag111.xml><?xml version="1.0" encoding="utf-8"?>
<p:tagLst xmlns:a="http://schemas.openxmlformats.org/drawingml/2006/main" xmlns:r="http://schemas.openxmlformats.org/officeDocument/2006/relationships" xmlns:p="http://schemas.openxmlformats.org/presentationml/2006/main">
  <p:tag name="GENSWF_SLIDE_UID" val="{5AA40E9B-4591-401D-A797-D0B75F0DFC1B}:372"/>
</p:tagLst>
</file>

<file path=ppt/tags/tag112.xml><?xml version="1.0" encoding="utf-8"?>
<p:tagLst xmlns:a="http://schemas.openxmlformats.org/drawingml/2006/main" xmlns:r="http://schemas.openxmlformats.org/officeDocument/2006/relationships" xmlns:p="http://schemas.openxmlformats.org/presentationml/2006/main">
  <p:tag name="GENSWF_SLIDE_UID" val="{C0B2803F-1F3D-47C5-A4CE-02BDDCFA8391}:373"/>
</p:tagLst>
</file>

<file path=ppt/tags/tag113.xml><?xml version="1.0" encoding="utf-8"?>
<p:tagLst xmlns:a="http://schemas.openxmlformats.org/drawingml/2006/main" xmlns:r="http://schemas.openxmlformats.org/officeDocument/2006/relationships" xmlns:p="http://schemas.openxmlformats.org/presentationml/2006/main">
  <p:tag name="GENSWF_SLIDE_UID" val="{00428C0A-915D-43E2-BB24-C058DAF78D52}:374"/>
</p:tagLst>
</file>

<file path=ppt/tags/tag114.xml><?xml version="1.0" encoding="utf-8"?>
<p:tagLst xmlns:a="http://schemas.openxmlformats.org/drawingml/2006/main" xmlns:r="http://schemas.openxmlformats.org/officeDocument/2006/relationships" xmlns:p="http://schemas.openxmlformats.org/presentationml/2006/main">
  <p:tag name="GENSWF_SLIDE_UID" val="{EC4F97C5-729B-4F18-99DE-AF34DEF8063A}:375"/>
</p:tagLst>
</file>

<file path=ppt/tags/tag115.xml><?xml version="1.0" encoding="utf-8"?>
<p:tagLst xmlns:a="http://schemas.openxmlformats.org/drawingml/2006/main" xmlns:r="http://schemas.openxmlformats.org/officeDocument/2006/relationships" xmlns:p="http://schemas.openxmlformats.org/presentationml/2006/main">
  <p:tag name="GENSWF_SLIDE_UID" val="{EBCABA9B-C0DD-40FD-9BD0-B25CC96694B0}:376"/>
</p:tagLst>
</file>

<file path=ppt/tags/tag116.xml><?xml version="1.0" encoding="utf-8"?>
<p:tagLst xmlns:a="http://schemas.openxmlformats.org/drawingml/2006/main" xmlns:r="http://schemas.openxmlformats.org/officeDocument/2006/relationships" xmlns:p="http://schemas.openxmlformats.org/presentationml/2006/main">
  <p:tag name="GENSWF_SLIDE_UID" val="{C771D02B-6E0B-4729-8B0E-DB2C1027F3D6}:377"/>
</p:tagLst>
</file>

<file path=ppt/tags/tag117.xml><?xml version="1.0" encoding="utf-8"?>
<p:tagLst xmlns:a="http://schemas.openxmlformats.org/drawingml/2006/main" xmlns:r="http://schemas.openxmlformats.org/officeDocument/2006/relationships" xmlns:p="http://schemas.openxmlformats.org/presentationml/2006/main">
  <p:tag name="GENSWF_SLIDE_UID" val="{DD770851-9930-4D91-B146-641D9B723EE4}:378"/>
</p:tagLst>
</file>

<file path=ppt/tags/tag118.xml><?xml version="1.0" encoding="utf-8"?>
<p:tagLst xmlns:a="http://schemas.openxmlformats.org/drawingml/2006/main" xmlns:r="http://schemas.openxmlformats.org/officeDocument/2006/relationships" xmlns:p="http://schemas.openxmlformats.org/presentationml/2006/main">
  <p:tag name="GENSWF_SLIDE_UID" val="{030B0A3B-7A39-4BD6-B48C-DDB871497E02}:379"/>
</p:tagLst>
</file>

<file path=ppt/tags/tag119.xml><?xml version="1.0" encoding="utf-8"?>
<p:tagLst xmlns:a="http://schemas.openxmlformats.org/drawingml/2006/main" xmlns:r="http://schemas.openxmlformats.org/officeDocument/2006/relationships" xmlns:p="http://schemas.openxmlformats.org/presentationml/2006/main">
  <p:tag name="GENSWF_SLIDE_UID" val="{3F800A61-C982-4B8E-9958-8B3AA91E03AC}:413"/>
</p:tagLst>
</file>

<file path=ppt/tags/tag12.xml><?xml version="1.0" encoding="utf-8"?>
<p:tagLst xmlns:a="http://schemas.openxmlformats.org/drawingml/2006/main" xmlns:r="http://schemas.openxmlformats.org/officeDocument/2006/relationships" xmlns:p="http://schemas.openxmlformats.org/presentationml/2006/main">
  <p:tag name="GENSWF_SLIDE_UID" val="{F199D125-1377-4F05-B12F-A8F048557C4D}:284"/>
</p:tagLst>
</file>

<file path=ppt/tags/tag120.xml><?xml version="1.0" encoding="utf-8"?>
<p:tagLst xmlns:a="http://schemas.openxmlformats.org/drawingml/2006/main" xmlns:r="http://schemas.openxmlformats.org/officeDocument/2006/relationships" xmlns:p="http://schemas.openxmlformats.org/presentationml/2006/main">
  <p:tag name="GENSWF_SLIDE_UID" val="{0E184803-3A6E-457D-B425-F5EAA4C32726}:381"/>
</p:tagLst>
</file>

<file path=ppt/tags/tag121.xml><?xml version="1.0" encoding="utf-8"?>
<p:tagLst xmlns:a="http://schemas.openxmlformats.org/drawingml/2006/main" xmlns:r="http://schemas.openxmlformats.org/officeDocument/2006/relationships" xmlns:p="http://schemas.openxmlformats.org/presentationml/2006/main">
  <p:tag name="GENSWF_SLIDE_UID" val="{AF058129-29C0-42A1-A81A-65B11C9E373E}:382"/>
</p:tagLst>
</file>

<file path=ppt/tags/tag122.xml><?xml version="1.0" encoding="utf-8"?>
<p:tagLst xmlns:a="http://schemas.openxmlformats.org/drawingml/2006/main" xmlns:r="http://schemas.openxmlformats.org/officeDocument/2006/relationships" xmlns:p="http://schemas.openxmlformats.org/presentationml/2006/main">
  <p:tag name="GENSWF_SLIDE_UID" val="{91CDF74C-5747-4930-817F-0402D802C0C3}:383"/>
</p:tagLst>
</file>

<file path=ppt/tags/tag123.xml><?xml version="1.0" encoding="utf-8"?>
<p:tagLst xmlns:a="http://schemas.openxmlformats.org/drawingml/2006/main" xmlns:r="http://schemas.openxmlformats.org/officeDocument/2006/relationships" xmlns:p="http://schemas.openxmlformats.org/presentationml/2006/main">
  <p:tag name="GENSWF_SLIDE_UID" val="{B5F28166-0553-4BB5-B4B2-C0F89FA68A10}:384"/>
</p:tagLst>
</file>

<file path=ppt/tags/tag124.xml><?xml version="1.0" encoding="utf-8"?>
<p:tagLst xmlns:a="http://schemas.openxmlformats.org/drawingml/2006/main" xmlns:r="http://schemas.openxmlformats.org/officeDocument/2006/relationships" xmlns:p="http://schemas.openxmlformats.org/presentationml/2006/main">
  <p:tag name="GENSWF_SLIDE_UID" val="{A9A666FB-244B-4AD0-A7AB-64BB0470D9D4}:385"/>
</p:tagLst>
</file>

<file path=ppt/tags/tag125.xml><?xml version="1.0" encoding="utf-8"?>
<p:tagLst xmlns:a="http://schemas.openxmlformats.org/drawingml/2006/main" xmlns:r="http://schemas.openxmlformats.org/officeDocument/2006/relationships" xmlns:p="http://schemas.openxmlformats.org/presentationml/2006/main">
  <p:tag name="GENSWF_SLIDE_UID" val="{FB4936AE-AD13-48D4-9DB5-643C0CBA469C}:386"/>
</p:tagLst>
</file>

<file path=ppt/tags/tag126.xml><?xml version="1.0" encoding="utf-8"?>
<p:tagLst xmlns:a="http://schemas.openxmlformats.org/drawingml/2006/main" xmlns:r="http://schemas.openxmlformats.org/officeDocument/2006/relationships" xmlns:p="http://schemas.openxmlformats.org/presentationml/2006/main">
  <p:tag name="GENSWF_SLIDE_UID" val="{844D6BEE-4ECD-46CC-85A5-008713B953E9}:387"/>
</p:tagLst>
</file>

<file path=ppt/tags/tag127.xml><?xml version="1.0" encoding="utf-8"?>
<p:tagLst xmlns:a="http://schemas.openxmlformats.org/drawingml/2006/main" xmlns:r="http://schemas.openxmlformats.org/officeDocument/2006/relationships" xmlns:p="http://schemas.openxmlformats.org/presentationml/2006/main">
  <p:tag name="GENSWF_SLIDE_UID" val="{B75B9EDD-4F28-4F92-964B-4D24C65AB787}:388"/>
</p:tagLst>
</file>

<file path=ppt/tags/tag128.xml><?xml version="1.0" encoding="utf-8"?>
<p:tagLst xmlns:a="http://schemas.openxmlformats.org/drawingml/2006/main" xmlns:r="http://schemas.openxmlformats.org/officeDocument/2006/relationships" xmlns:p="http://schemas.openxmlformats.org/presentationml/2006/main">
  <p:tag name="GENSWF_SLIDE_UID" val="{84328E45-D4A6-458B-800C-769F278FD313}:414"/>
</p:tagLst>
</file>

<file path=ppt/tags/tag129.xml><?xml version="1.0" encoding="utf-8"?>
<p:tagLst xmlns:a="http://schemas.openxmlformats.org/drawingml/2006/main" xmlns:r="http://schemas.openxmlformats.org/officeDocument/2006/relationships" xmlns:p="http://schemas.openxmlformats.org/presentationml/2006/main">
  <p:tag name="GENSWF_SLIDE_UID" val="{2687AFF4-6F1F-42CD-9356-63206071ED0F}:390"/>
</p:tagLst>
</file>

<file path=ppt/tags/tag13.xml><?xml version="1.0" encoding="utf-8"?>
<p:tagLst xmlns:a="http://schemas.openxmlformats.org/drawingml/2006/main" xmlns:r="http://schemas.openxmlformats.org/officeDocument/2006/relationships" xmlns:p="http://schemas.openxmlformats.org/presentationml/2006/main">
  <p:tag name="GENSWF_SLIDE_UID" val="{642DDF56-92BA-42AC-A6EB-750BE5FB3E12}:285"/>
</p:tagLst>
</file>

<file path=ppt/tags/tag130.xml><?xml version="1.0" encoding="utf-8"?>
<p:tagLst xmlns:a="http://schemas.openxmlformats.org/drawingml/2006/main" xmlns:r="http://schemas.openxmlformats.org/officeDocument/2006/relationships" xmlns:p="http://schemas.openxmlformats.org/presentationml/2006/main">
  <p:tag name="GENSWF_SLIDE_UID" val="{8DB84283-88A6-42E3-AF28-5CCA3D52F2FE}:391"/>
</p:tagLst>
</file>

<file path=ppt/tags/tag131.xml><?xml version="1.0" encoding="utf-8"?>
<p:tagLst xmlns:a="http://schemas.openxmlformats.org/drawingml/2006/main" xmlns:r="http://schemas.openxmlformats.org/officeDocument/2006/relationships" xmlns:p="http://schemas.openxmlformats.org/presentationml/2006/main">
  <p:tag name="GENSWF_SLIDE_UID" val="{CCF16B9C-9974-468B-9DE1-1E8CE5C1B81C}:392"/>
</p:tagLst>
</file>

<file path=ppt/tags/tag132.xml><?xml version="1.0" encoding="utf-8"?>
<p:tagLst xmlns:a="http://schemas.openxmlformats.org/drawingml/2006/main" xmlns:r="http://schemas.openxmlformats.org/officeDocument/2006/relationships" xmlns:p="http://schemas.openxmlformats.org/presentationml/2006/main">
  <p:tag name="GENSWF_SLIDE_UID" val="{80D990D3-E6B1-43CD-B0E6-C23E15D0CE1C}:393"/>
</p:tagLst>
</file>

<file path=ppt/tags/tag133.xml><?xml version="1.0" encoding="utf-8"?>
<p:tagLst xmlns:a="http://schemas.openxmlformats.org/drawingml/2006/main" xmlns:r="http://schemas.openxmlformats.org/officeDocument/2006/relationships" xmlns:p="http://schemas.openxmlformats.org/presentationml/2006/main">
  <p:tag name="GENSWF_SLIDE_UID" val="{F3D4767F-4C97-4C8C-B87C-4EC3080C2114}:394"/>
</p:tagLst>
</file>

<file path=ppt/tags/tag134.xml><?xml version="1.0" encoding="utf-8"?>
<p:tagLst xmlns:a="http://schemas.openxmlformats.org/drawingml/2006/main" xmlns:r="http://schemas.openxmlformats.org/officeDocument/2006/relationships" xmlns:p="http://schemas.openxmlformats.org/presentationml/2006/main">
  <p:tag name="GENSWF_SLIDE_UID" val="{FDEB75BB-91AB-49DD-BFEA-816928820D92}:395"/>
</p:tagLst>
</file>

<file path=ppt/tags/tag135.xml><?xml version="1.0" encoding="utf-8"?>
<p:tagLst xmlns:a="http://schemas.openxmlformats.org/drawingml/2006/main" xmlns:r="http://schemas.openxmlformats.org/officeDocument/2006/relationships" xmlns:p="http://schemas.openxmlformats.org/presentationml/2006/main">
  <p:tag name="GENSWF_SLIDE_UID" val="{37087E97-BD7D-45E0-8D8C-43E1C050C54A}:396"/>
</p:tagLst>
</file>

<file path=ppt/tags/tag136.xml><?xml version="1.0" encoding="utf-8"?>
<p:tagLst xmlns:a="http://schemas.openxmlformats.org/drawingml/2006/main" xmlns:r="http://schemas.openxmlformats.org/officeDocument/2006/relationships" xmlns:p="http://schemas.openxmlformats.org/presentationml/2006/main">
  <p:tag name="GENSWF_SLIDE_UID" val="{F402A0A3-59FC-4E3C-A4C5-53700ECAE008}:397"/>
</p:tagLst>
</file>

<file path=ppt/tags/tag137.xml><?xml version="1.0" encoding="utf-8"?>
<p:tagLst xmlns:a="http://schemas.openxmlformats.org/drawingml/2006/main" xmlns:r="http://schemas.openxmlformats.org/officeDocument/2006/relationships" xmlns:p="http://schemas.openxmlformats.org/presentationml/2006/main">
  <p:tag name="GENSWF_SLIDE_UID" val="{47D7C38A-2CCB-4B5E-8BB0-8D28C9300D64}:398"/>
</p:tagLst>
</file>

<file path=ppt/tags/tag138.xml><?xml version="1.0" encoding="utf-8"?>
<p:tagLst xmlns:a="http://schemas.openxmlformats.org/drawingml/2006/main" xmlns:r="http://schemas.openxmlformats.org/officeDocument/2006/relationships" xmlns:p="http://schemas.openxmlformats.org/presentationml/2006/main">
  <p:tag name="GENSWF_SLIDE_UID" val="{3D66F7D9-6735-4048-8976-1B6E4A2B7675}:399"/>
</p:tagLst>
</file>

<file path=ppt/tags/tag139.xml><?xml version="1.0" encoding="utf-8"?>
<p:tagLst xmlns:a="http://schemas.openxmlformats.org/drawingml/2006/main" xmlns:r="http://schemas.openxmlformats.org/officeDocument/2006/relationships" xmlns:p="http://schemas.openxmlformats.org/presentationml/2006/main">
  <p:tag name="GENSWF_SLIDE_UID" val="{BB0C6779-C53F-4B66-8CA0-2435CF928C32}:400"/>
</p:tagLst>
</file>

<file path=ppt/tags/tag14.xml><?xml version="1.0" encoding="utf-8"?>
<p:tagLst xmlns:a="http://schemas.openxmlformats.org/drawingml/2006/main" xmlns:r="http://schemas.openxmlformats.org/officeDocument/2006/relationships" xmlns:p="http://schemas.openxmlformats.org/presentationml/2006/main">
  <p:tag name="GENSWF_SLIDE_UID" val="{86D77280-35EE-45E7-80AC-00CE3EAB32CD}:264"/>
</p:tagLst>
</file>

<file path=ppt/tags/tag140.xml><?xml version="1.0" encoding="utf-8"?>
<p:tagLst xmlns:a="http://schemas.openxmlformats.org/drawingml/2006/main" xmlns:r="http://schemas.openxmlformats.org/officeDocument/2006/relationships" xmlns:p="http://schemas.openxmlformats.org/presentationml/2006/main">
  <p:tag name="GENSWF_SLIDE_UID" val="{E0323D26-3D81-42F4-A11A-95F1CFB84D16}:401"/>
</p:tagLst>
</file>

<file path=ppt/tags/tag141.xml><?xml version="1.0" encoding="utf-8"?>
<p:tagLst xmlns:a="http://schemas.openxmlformats.org/drawingml/2006/main" xmlns:r="http://schemas.openxmlformats.org/officeDocument/2006/relationships" xmlns:p="http://schemas.openxmlformats.org/presentationml/2006/main">
  <p:tag name="GENSWF_SLIDE_UID" val="{08763DB7-ADF2-462B-B870-2FFB521F071A}:402"/>
</p:tagLst>
</file>

<file path=ppt/tags/tag142.xml><?xml version="1.0" encoding="utf-8"?>
<p:tagLst xmlns:a="http://schemas.openxmlformats.org/drawingml/2006/main" xmlns:r="http://schemas.openxmlformats.org/officeDocument/2006/relationships" xmlns:p="http://schemas.openxmlformats.org/presentationml/2006/main">
  <p:tag name="GENSWF_SLIDE_UID" val="{EAE70D4E-496B-468F-8ED8-9FE27BF1D5B6}:403"/>
</p:tagLst>
</file>

<file path=ppt/tags/tag143.xml><?xml version="1.0" encoding="utf-8"?>
<p:tagLst xmlns:a="http://schemas.openxmlformats.org/drawingml/2006/main" xmlns:r="http://schemas.openxmlformats.org/officeDocument/2006/relationships" xmlns:p="http://schemas.openxmlformats.org/presentationml/2006/main">
  <p:tag name="GENSWF_SLIDE_UID" val="{BAAE5C6D-E725-4352-BBD9-CC74AEE32B75}:404"/>
</p:tagLst>
</file>

<file path=ppt/tags/tag144.xml><?xml version="1.0" encoding="utf-8"?>
<p:tagLst xmlns:a="http://schemas.openxmlformats.org/drawingml/2006/main" xmlns:r="http://schemas.openxmlformats.org/officeDocument/2006/relationships" xmlns:p="http://schemas.openxmlformats.org/presentationml/2006/main">
  <p:tag name="GENSWF_SLIDE_UID" val="{A8EEA384-6966-4882-9380-946A3AB676B3}:405"/>
</p:tagLst>
</file>

<file path=ppt/tags/tag145.xml><?xml version="1.0" encoding="utf-8"?>
<p:tagLst xmlns:a="http://schemas.openxmlformats.org/drawingml/2006/main" xmlns:r="http://schemas.openxmlformats.org/officeDocument/2006/relationships" xmlns:p="http://schemas.openxmlformats.org/presentationml/2006/main">
  <p:tag name="GENSWF_SLIDE_UID" val="{A7ECBF26-920E-490D-9DF0-ED2DEDC49DED}:406"/>
</p:tagLst>
</file>

<file path=ppt/tags/tag146.xml><?xml version="1.0" encoding="utf-8"?>
<p:tagLst xmlns:a="http://schemas.openxmlformats.org/drawingml/2006/main" xmlns:r="http://schemas.openxmlformats.org/officeDocument/2006/relationships" xmlns:p="http://schemas.openxmlformats.org/presentationml/2006/main">
  <p:tag name="GENSWF_SLIDE_UID" val="{51E042AE-D9DC-4497-B12D-EA040CD9D790}:407"/>
</p:tagLst>
</file>

<file path=ppt/tags/tag147.xml><?xml version="1.0" encoding="utf-8"?>
<p:tagLst xmlns:a="http://schemas.openxmlformats.org/drawingml/2006/main" xmlns:r="http://schemas.openxmlformats.org/officeDocument/2006/relationships" xmlns:p="http://schemas.openxmlformats.org/presentationml/2006/main">
  <p:tag name="GENSWF_SLIDE_UID" val="{89769EAF-479F-4B1C-AD95-A9927AFB00FC}:408"/>
</p:tagLst>
</file>

<file path=ppt/tags/tag148.xml><?xml version="1.0" encoding="utf-8"?>
<p:tagLst xmlns:a="http://schemas.openxmlformats.org/drawingml/2006/main" xmlns:r="http://schemas.openxmlformats.org/officeDocument/2006/relationships" xmlns:p="http://schemas.openxmlformats.org/presentationml/2006/main">
  <p:tag name="GENSWF_SLIDE_UID" val="{E758077B-78D9-4B54-8D61-B590102D9AC4}:409"/>
</p:tagLst>
</file>

<file path=ppt/tags/tag149.xml><?xml version="1.0" encoding="utf-8"?>
<p:tagLst xmlns:a="http://schemas.openxmlformats.org/drawingml/2006/main" xmlns:r="http://schemas.openxmlformats.org/officeDocument/2006/relationships" xmlns:p="http://schemas.openxmlformats.org/presentationml/2006/main">
  <p:tag name="GENSWF_SLIDE_UID" val="{A926AC0F-6124-45C7-A0DE-0CB408D6356B}:410"/>
</p:tagLst>
</file>

<file path=ppt/tags/tag15.xml><?xml version="1.0" encoding="utf-8"?>
<p:tagLst xmlns:a="http://schemas.openxmlformats.org/drawingml/2006/main" xmlns:r="http://schemas.openxmlformats.org/officeDocument/2006/relationships" xmlns:p="http://schemas.openxmlformats.org/presentationml/2006/main">
  <p:tag name="GENSWF_SLIDE_UID" val="{040BB692-70DD-45FE-ADD2-418824447519}:263"/>
</p:tagLst>
</file>

<file path=ppt/tags/tag150.xml><?xml version="1.0" encoding="utf-8"?>
<p:tagLst xmlns:a="http://schemas.openxmlformats.org/drawingml/2006/main" xmlns:r="http://schemas.openxmlformats.org/officeDocument/2006/relationships" xmlns:p="http://schemas.openxmlformats.org/presentationml/2006/main">
  <p:tag name="GENSWF_SLIDE_UID" val="{55C1F06E-B792-405F-8D90-F6F90040649C}:411"/>
</p:tagLst>
</file>

<file path=ppt/tags/tag151.xml><?xml version="1.0" encoding="utf-8"?>
<p:tagLst xmlns:a="http://schemas.openxmlformats.org/drawingml/2006/main" xmlns:r="http://schemas.openxmlformats.org/officeDocument/2006/relationships" xmlns:p="http://schemas.openxmlformats.org/presentationml/2006/main">
  <p:tag name="GENSWF_SLIDE_UID" val="{D33F7E12-D4A4-453F-847C-F0399F80BAFD}:423"/>
</p:tagLst>
</file>

<file path=ppt/tags/tag152.xml><?xml version="1.0" encoding="utf-8"?>
<p:tagLst xmlns:a="http://schemas.openxmlformats.org/drawingml/2006/main" xmlns:r="http://schemas.openxmlformats.org/officeDocument/2006/relationships" xmlns:p="http://schemas.openxmlformats.org/presentationml/2006/main">
  <p:tag name="GENSWF_SLIDE_UID" val="{5EE4D20C-5FF5-4AE1-9A0E-F99D0CB70579}:424"/>
</p:tagLst>
</file>

<file path=ppt/tags/tag153.xml><?xml version="1.0" encoding="utf-8"?>
<p:tagLst xmlns:a="http://schemas.openxmlformats.org/drawingml/2006/main" xmlns:r="http://schemas.openxmlformats.org/officeDocument/2006/relationships" xmlns:p="http://schemas.openxmlformats.org/presentationml/2006/main">
  <p:tag name="GENSWF_SLIDE_UID" val="{23C60C0F-450D-4E9A-B20B-780F398D35BE}:420"/>
</p:tagLst>
</file>

<file path=ppt/tags/tag154.xml><?xml version="1.0" encoding="utf-8"?>
<p:tagLst xmlns:a="http://schemas.openxmlformats.org/drawingml/2006/main" xmlns:r="http://schemas.openxmlformats.org/officeDocument/2006/relationships" xmlns:p="http://schemas.openxmlformats.org/presentationml/2006/main">
  <p:tag name="GENSWF_SLIDE_UID" val="{788316C7-A79F-406D-B03A-458CC39CB499}:425"/>
</p:tagLst>
</file>

<file path=ppt/tags/tag155.xml><?xml version="1.0" encoding="utf-8"?>
<p:tagLst xmlns:a="http://schemas.openxmlformats.org/drawingml/2006/main" xmlns:r="http://schemas.openxmlformats.org/officeDocument/2006/relationships" xmlns:p="http://schemas.openxmlformats.org/presentationml/2006/main">
  <p:tag name="GENSWF_SLIDE_UID" val="{73B868D1-A05D-4B77-A179-36FED75B3293}:417"/>
</p:tagLst>
</file>

<file path=ppt/tags/tag156.xml><?xml version="1.0" encoding="utf-8"?>
<p:tagLst xmlns:a="http://schemas.openxmlformats.org/drawingml/2006/main" xmlns:r="http://schemas.openxmlformats.org/officeDocument/2006/relationships" xmlns:p="http://schemas.openxmlformats.org/presentationml/2006/main">
  <p:tag name="GENSWF_SLIDE_UID" val="{481781B6-AC2E-4ABE-8463-57FEDF5259E2}:418"/>
</p:tagLst>
</file>

<file path=ppt/tags/tag157.xml><?xml version="1.0" encoding="utf-8"?>
<p:tagLst xmlns:a="http://schemas.openxmlformats.org/drawingml/2006/main" xmlns:r="http://schemas.openxmlformats.org/officeDocument/2006/relationships" xmlns:p="http://schemas.openxmlformats.org/presentationml/2006/main">
  <p:tag name="GENSWF_SLIDE_UID" val="{BC199C64-ECBB-4964-90AE-A66893E1B41C}:419"/>
</p:tagLst>
</file>

<file path=ppt/tags/tag158.xml><?xml version="1.0" encoding="utf-8"?>
<p:tagLst xmlns:a="http://schemas.openxmlformats.org/drawingml/2006/main" xmlns:r="http://schemas.openxmlformats.org/officeDocument/2006/relationships" xmlns:p="http://schemas.openxmlformats.org/presentationml/2006/main">
  <p:tag name="GENSWF_SLIDE_UID" val="{CE0F7176-7734-4118-B1BB-FDF5710F3C54}:416"/>
</p:tagLst>
</file>

<file path=ppt/tags/tag159.xml><?xml version="1.0" encoding="utf-8"?>
<p:tagLst xmlns:a="http://schemas.openxmlformats.org/drawingml/2006/main" xmlns:r="http://schemas.openxmlformats.org/officeDocument/2006/relationships" xmlns:p="http://schemas.openxmlformats.org/presentationml/2006/main">
  <p:tag name="GENSWF_SLIDE_UID" val="{5C17FAF9-FFB4-4A8D-821D-6E573045A7A2}:430"/>
</p:tagLst>
</file>

<file path=ppt/tags/tag16.xml><?xml version="1.0" encoding="utf-8"?>
<p:tagLst xmlns:a="http://schemas.openxmlformats.org/drawingml/2006/main" xmlns:r="http://schemas.openxmlformats.org/officeDocument/2006/relationships" xmlns:p="http://schemas.openxmlformats.org/presentationml/2006/main">
  <p:tag name="GENSWF_SLIDE_UID" val="{23F0970B-309C-42C6-863D-B146DF255F01}:286"/>
</p:tagLst>
</file>

<file path=ppt/tags/tag160.xml><?xml version="1.0" encoding="utf-8"?>
<p:tagLst xmlns:a="http://schemas.openxmlformats.org/drawingml/2006/main" xmlns:r="http://schemas.openxmlformats.org/officeDocument/2006/relationships" xmlns:p="http://schemas.openxmlformats.org/presentationml/2006/main">
  <p:tag name="GENSWF_SLIDE_UID" val="{E9297C66-53DE-41C6-8DD6-4D0AF6345790}:431"/>
</p:tagLst>
</file>

<file path=ppt/tags/tag161.xml><?xml version="1.0" encoding="utf-8"?>
<p:tagLst xmlns:a="http://schemas.openxmlformats.org/drawingml/2006/main" xmlns:r="http://schemas.openxmlformats.org/officeDocument/2006/relationships" xmlns:p="http://schemas.openxmlformats.org/presentationml/2006/main">
  <p:tag name="GENSWF_SLIDE_UID" val="{1269B05E-269D-4627-B354-8DEB423CCD1F}:432"/>
</p:tagLst>
</file>

<file path=ppt/tags/tag162.xml><?xml version="1.0" encoding="utf-8"?>
<p:tagLst xmlns:a="http://schemas.openxmlformats.org/drawingml/2006/main" xmlns:r="http://schemas.openxmlformats.org/officeDocument/2006/relationships" xmlns:p="http://schemas.openxmlformats.org/presentationml/2006/main">
  <p:tag name="GENSWF_SLIDE_UID" val="{161C0324-2DC1-41AE-B987-9B409EAC0578}:426"/>
</p:tagLst>
</file>

<file path=ppt/tags/tag163.xml><?xml version="1.0" encoding="utf-8"?>
<p:tagLst xmlns:a="http://schemas.openxmlformats.org/drawingml/2006/main" xmlns:r="http://schemas.openxmlformats.org/officeDocument/2006/relationships" xmlns:p="http://schemas.openxmlformats.org/presentationml/2006/main">
  <p:tag name="GENSWF_SLIDE_UID" val="{84DB0FC6-E585-4FA9-A1B2-47F5307F4312}:436"/>
</p:tagLst>
</file>

<file path=ppt/tags/tag164.xml><?xml version="1.0" encoding="utf-8"?>
<p:tagLst xmlns:a="http://schemas.openxmlformats.org/drawingml/2006/main" xmlns:r="http://schemas.openxmlformats.org/officeDocument/2006/relationships" xmlns:p="http://schemas.openxmlformats.org/presentationml/2006/main">
  <p:tag name="GENSWF_SLIDE_UID" val="{B878445E-1D61-404C-899D-957D18548A5A}:429"/>
</p:tagLst>
</file>

<file path=ppt/tags/tag165.xml><?xml version="1.0" encoding="utf-8"?>
<p:tagLst xmlns:a="http://schemas.openxmlformats.org/drawingml/2006/main" xmlns:r="http://schemas.openxmlformats.org/officeDocument/2006/relationships" xmlns:p="http://schemas.openxmlformats.org/presentationml/2006/main">
  <p:tag name="GENSWF_SLIDE_UID" val="{01C3A519-093A-4F2C-8D23-368BF09D2966}:434"/>
</p:tagLst>
</file>

<file path=ppt/tags/tag166.xml><?xml version="1.0" encoding="utf-8"?>
<p:tagLst xmlns:a="http://schemas.openxmlformats.org/drawingml/2006/main" xmlns:r="http://schemas.openxmlformats.org/officeDocument/2006/relationships" xmlns:p="http://schemas.openxmlformats.org/presentationml/2006/main">
  <p:tag name="GENSWF_SLIDE_UID" val="{F20AD4CC-CC11-4EF3-80DB-0BD79683D375}:435"/>
</p:tagLst>
</file>

<file path=ppt/tags/tag167.xml><?xml version="1.0" encoding="utf-8"?>
<p:tagLst xmlns:a="http://schemas.openxmlformats.org/drawingml/2006/main" xmlns:r="http://schemas.openxmlformats.org/officeDocument/2006/relationships" xmlns:p="http://schemas.openxmlformats.org/presentationml/2006/main">
  <p:tag name="GENSWF_SLIDE_UID" val="{BED5077C-F7FC-45D7-AF88-44339A9C72CE}:433"/>
</p:tagLst>
</file>

<file path=ppt/tags/tag168.xml><?xml version="1.0" encoding="utf-8"?>
<p:tagLst xmlns:a="http://schemas.openxmlformats.org/drawingml/2006/main" xmlns:r="http://schemas.openxmlformats.org/officeDocument/2006/relationships" xmlns:p="http://schemas.openxmlformats.org/presentationml/2006/main">
  <p:tag name="GENSWF_SLIDE_UID" val="{FB7001F2-1743-47EF-8E1D-7F508078BD67}:437"/>
</p:tagLst>
</file>

<file path=ppt/tags/tag169.xml><?xml version="1.0" encoding="utf-8"?>
<p:tagLst xmlns:a="http://schemas.openxmlformats.org/drawingml/2006/main" xmlns:r="http://schemas.openxmlformats.org/officeDocument/2006/relationships" xmlns:p="http://schemas.openxmlformats.org/presentationml/2006/main">
  <p:tag name="GENSWF_SLIDE_UID" val="{D29E5253-8B28-4A75-9B80-ACF09066DB6B}:438"/>
</p:tagLst>
</file>

<file path=ppt/tags/tag17.xml><?xml version="1.0" encoding="utf-8"?>
<p:tagLst xmlns:a="http://schemas.openxmlformats.org/drawingml/2006/main" xmlns:r="http://schemas.openxmlformats.org/officeDocument/2006/relationships" xmlns:p="http://schemas.openxmlformats.org/presentationml/2006/main">
  <p:tag name="GENSWF_SLIDE_UID" val="{7D8894AF-E825-48BF-9950-D6A33AD22BD2}:257"/>
</p:tagLst>
</file>

<file path=ppt/tags/tag170.xml><?xml version="1.0" encoding="utf-8"?>
<p:tagLst xmlns:a="http://schemas.openxmlformats.org/drawingml/2006/main" xmlns:r="http://schemas.openxmlformats.org/officeDocument/2006/relationships" xmlns:p="http://schemas.openxmlformats.org/presentationml/2006/main">
  <p:tag name="GENSWF_SLIDE_UID" val="{281C3D02-2A78-4963-85C0-BE6B07994485}:439"/>
</p:tagLst>
</file>

<file path=ppt/tags/tag171.xml><?xml version="1.0" encoding="utf-8"?>
<p:tagLst xmlns:a="http://schemas.openxmlformats.org/drawingml/2006/main" xmlns:r="http://schemas.openxmlformats.org/officeDocument/2006/relationships" xmlns:p="http://schemas.openxmlformats.org/presentationml/2006/main">
  <p:tag name="GENSWF_SLIDE_UID" val="{D6B696D7-F28F-49C5-A347-7178F51A0F49}:440"/>
</p:tagLst>
</file>

<file path=ppt/tags/tag172.xml><?xml version="1.0" encoding="utf-8"?>
<p:tagLst xmlns:a="http://schemas.openxmlformats.org/drawingml/2006/main" xmlns:r="http://schemas.openxmlformats.org/officeDocument/2006/relationships" xmlns:p="http://schemas.openxmlformats.org/presentationml/2006/main">
  <p:tag name="GENSWF_SLIDE_UID" val="{F08C944A-8205-4047-816F-BB5CC2722FD4}:441"/>
</p:tagLst>
</file>

<file path=ppt/tags/tag173.xml><?xml version="1.0" encoding="utf-8"?>
<p:tagLst xmlns:a="http://schemas.openxmlformats.org/drawingml/2006/main" xmlns:r="http://schemas.openxmlformats.org/officeDocument/2006/relationships" xmlns:p="http://schemas.openxmlformats.org/presentationml/2006/main">
  <p:tag name="GENSWF_SLIDE_UID" val="{9F1E9C68-EFED-40A0-B3D2-851B96E29A73}:442"/>
</p:tagLst>
</file>

<file path=ppt/tags/tag174.xml><?xml version="1.0" encoding="utf-8"?>
<p:tagLst xmlns:a="http://schemas.openxmlformats.org/drawingml/2006/main" xmlns:r="http://schemas.openxmlformats.org/officeDocument/2006/relationships" xmlns:p="http://schemas.openxmlformats.org/presentationml/2006/main">
  <p:tag name="GENSWF_SLIDE_UID" val="{E20EE3BE-DE3A-4C61-B98D-23C680E8F4A7}:443"/>
</p:tagLst>
</file>

<file path=ppt/tags/tag175.xml><?xml version="1.0" encoding="utf-8"?>
<p:tagLst xmlns:a="http://schemas.openxmlformats.org/drawingml/2006/main" xmlns:r="http://schemas.openxmlformats.org/officeDocument/2006/relationships" xmlns:p="http://schemas.openxmlformats.org/presentationml/2006/main">
  <p:tag name="GENSWF_SLIDE_UID" val="{ED26D874-A9CA-4D96-A045-5CA48D62FEF3}:444"/>
</p:tagLst>
</file>

<file path=ppt/tags/tag176.xml><?xml version="1.0" encoding="utf-8"?>
<p:tagLst xmlns:a="http://schemas.openxmlformats.org/drawingml/2006/main" xmlns:r="http://schemas.openxmlformats.org/officeDocument/2006/relationships" xmlns:p="http://schemas.openxmlformats.org/presentationml/2006/main">
  <p:tag name="GENSWF_SLIDE_UID" val="{0E301658-5277-4046-9284-7EC22CEDF385}:445"/>
</p:tagLst>
</file>

<file path=ppt/tags/tag177.xml><?xml version="1.0" encoding="utf-8"?>
<p:tagLst xmlns:a="http://schemas.openxmlformats.org/drawingml/2006/main" xmlns:r="http://schemas.openxmlformats.org/officeDocument/2006/relationships" xmlns:p="http://schemas.openxmlformats.org/presentationml/2006/main">
  <p:tag name="GENSWF_SLIDE_UID" val="{852CFEC8-7241-43BE-88F4-9125BA552B7E}:446"/>
</p:tagLst>
</file>

<file path=ppt/tags/tag178.xml><?xml version="1.0" encoding="utf-8"?>
<p:tagLst xmlns:a="http://schemas.openxmlformats.org/drawingml/2006/main" xmlns:r="http://schemas.openxmlformats.org/officeDocument/2006/relationships" xmlns:p="http://schemas.openxmlformats.org/presentationml/2006/main">
  <p:tag name="GENSWF_SLIDE_UID" val="{D0587F02-0F22-4E42-B129-15D81EC43D15}:447"/>
</p:tagLst>
</file>

<file path=ppt/tags/tag179.xml><?xml version="1.0" encoding="utf-8"?>
<p:tagLst xmlns:a="http://schemas.openxmlformats.org/drawingml/2006/main" xmlns:r="http://schemas.openxmlformats.org/officeDocument/2006/relationships" xmlns:p="http://schemas.openxmlformats.org/presentationml/2006/main">
  <p:tag name="GENSWF_SLIDE_UID" val="{414F79AD-703C-4DA6-87A4-4B96B2622482}:448"/>
</p:tagLst>
</file>

<file path=ppt/tags/tag18.xml><?xml version="1.0" encoding="utf-8"?>
<p:tagLst xmlns:a="http://schemas.openxmlformats.org/drawingml/2006/main" xmlns:r="http://schemas.openxmlformats.org/officeDocument/2006/relationships" xmlns:p="http://schemas.openxmlformats.org/presentationml/2006/main">
  <p:tag name="GENSWF_SLIDE_UID" val="{DDA84439-8ACD-494C-851A-6224D7C38762}:258"/>
</p:tagLst>
</file>

<file path=ppt/tags/tag180.xml><?xml version="1.0" encoding="utf-8"?>
<p:tagLst xmlns:a="http://schemas.openxmlformats.org/drawingml/2006/main" xmlns:r="http://schemas.openxmlformats.org/officeDocument/2006/relationships" xmlns:p="http://schemas.openxmlformats.org/presentationml/2006/main">
  <p:tag name="GENSWF_SLIDE_UID" val="{DE981D6A-D989-4B61-9530-D9157988E508}:449"/>
</p:tagLst>
</file>

<file path=ppt/tags/tag181.xml><?xml version="1.0" encoding="utf-8"?>
<p:tagLst xmlns:a="http://schemas.openxmlformats.org/drawingml/2006/main" xmlns:r="http://schemas.openxmlformats.org/officeDocument/2006/relationships" xmlns:p="http://schemas.openxmlformats.org/presentationml/2006/main">
  <p:tag name="GENSWF_SLIDE_UID" val="{7CA7C593-8224-4CA2-A9B7-DEBD7629423E}:450"/>
</p:tagLst>
</file>

<file path=ppt/tags/tag182.xml><?xml version="1.0" encoding="utf-8"?>
<p:tagLst xmlns:a="http://schemas.openxmlformats.org/drawingml/2006/main" xmlns:r="http://schemas.openxmlformats.org/officeDocument/2006/relationships" xmlns:p="http://schemas.openxmlformats.org/presentationml/2006/main">
  <p:tag name="GENSWF_SLIDE_UID" val="{4FD264A9-8855-4425-A8D4-A052B6AA1808}:451"/>
</p:tagLst>
</file>

<file path=ppt/tags/tag183.xml><?xml version="1.0" encoding="utf-8"?>
<p:tagLst xmlns:a="http://schemas.openxmlformats.org/drawingml/2006/main" xmlns:r="http://schemas.openxmlformats.org/officeDocument/2006/relationships" xmlns:p="http://schemas.openxmlformats.org/presentationml/2006/main">
  <p:tag name="GENSWF_SLIDE_UID" val="{71D57920-7BC1-440E-8695-1607DC829B81}:452"/>
</p:tagLst>
</file>

<file path=ppt/tags/tag184.xml><?xml version="1.0" encoding="utf-8"?>
<p:tagLst xmlns:a="http://schemas.openxmlformats.org/drawingml/2006/main" xmlns:r="http://schemas.openxmlformats.org/officeDocument/2006/relationships" xmlns:p="http://schemas.openxmlformats.org/presentationml/2006/main">
  <p:tag name="GENSWF_SLIDE_UID" val="{39ABFA11-2C35-4BC5-9709-3FF8E3DB9A1C}:453"/>
</p:tagLst>
</file>

<file path=ppt/tags/tag185.xml><?xml version="1.0" encoding="utf-8"?>
<p:tagLst xmlns:a="http://schemas.openxmlformats.org/drawingml/2006/main" xmlns:r="http://schemas.openxmlformats.org/officeDocument/2006/relationships" xmlns:p="http://schemas.openxmlformats.org/presentationml/2006/main">
  <p:tag name="GENSWF_SLIDE_UID" val="{50640FE5-6DBC-497D-84C9-8D444233A7EF}:454"/>
</p:tagLst>
</file>

<file path=ppt/tags/tag186.xml><?xml version="1.0" encoding="utf-8"?>
<p:tagLst xmlns:a="http://schemas.openxmlformats.org/drawingml/2006/main" xmlns:r="http://schemas.openxmlformats.org/officeDocument/2006/relationships" xmlns:p="http://schemas.openxmlformats.org/presentationml/2006/main">
  <p:tag name="GENSWF_SLIDE_UID" val="{2F261EBD-842B-4724-8E88-CCB6DE778655}:468"/>
</p:tagLst>
</file>

<file path=ppt/tags/tag187.xml><?xml version="1.0" encoding="utf-8"?>
<p:tagLst xmlns:a="http://schemas.openxmlformats.org/drawingml/2006/main" xmlns:r="http://schemas.openxmlformats.org/officeDocument/2006/relationships" xmlns:p="http://schemas.openxmlformats.org/presentationml/2006/main">
  <p:tag name="GENSWF_SLIDE_UID" val="{B156DF7E-3836-49F1-A5DE-DC1F67F499D4}:470"/>
</p:tagLst>
</file>

<file path=ppt/tags/tag188.xml><?xml version="1.0" encoding="utf-8"?>
<p:tagLst xmlns:a="http://schemas.openxmlformats.org/drawingml/2006/main" xmlns:r="http://schemas.openxmlformats.org/officeDocument/2006/relationships" xmlns:p="http://schemas.openxmlformats.org/presentationml/2006/main">
  <p:tag name="GENSWF_SLIDE_UID" val="{C8A103BE-5D3E-40F8-AE19-FDD5CFA3175F}:455"/>
</p:tagLst>
</file>

<file path=ppt/tags/tag189.xml><?xml version="1.0" encoding="utf-8"?>
<p:tagLst xmlns:a="http://schemas.openxmlformats.org/drawingml/2006/main" xmlns:r="http://schemas.openxmlformats.org/officeDocument/2006/relationships" xmlns:p="http://schemas.openxmlformats.org/presentationml/2006/main">
  <p:tag name="GENSWF_SLIDE_UID" val="{E5794768-0821-4A2E-A54E-9E4848E4EE46}:456"/>
</p:tagLst>
</file>

<file path=ppt/tags/tag19.xml><?xml version="1.0" encoding="utf-8"?>
<p:tagLst xmlns:a="http://schemas.openxmlformats.org/drawingml/2006/main" xmlns:r="http://schemas.openxmlformats.org/officeDocument/2006/relationships" xmlns:p="http://schemas.openxmlformats.org/presentationml/2006/main">
  <p:tag name="GENSWF_SLIDE_UID" val="{D0D5FE30-0E3D-4F1F-8E54-B6FC5EABB2BE}:259"/>
</p:tagLst>
</file>

<file path=ppt/tags/tag190.xml><?xml version="1.0" encoding="utf-8"?>
<p:tagLst xmlns:a="http://schemas.openxmlformats.org/drawingml/2006/main" xmlns:r="http://schemas.openxmlformats.org/officeDocument/2006/relationships" xmlns:p="http://schemas.openxmlformats.org/presentationml/2006/main">
  <p:tag name="GENSWF_SLIDE_UID" val="{F1CE3158-6F08-4BA6-A007-76A96536A3C0}:457"/>
</p:tagLst>
</file>

<file path=ppt/tags/tag191.xml><?xml version="1.0" encoding="utf-8"?>
<p:tagLst xmlns:a="http://schemas.openxmlformats.org/drawingml/2006/main" xmlns:r="http://schemas.openxmlformats.org/officeDocument/2006/relationships" xmlns:p="http://schemas.openxmlformats.org/presentationml/2006/main">
  <p:tag name="GENSWF_SLIDE_UID" val="{6139E4FB-49EA-4C2A-81FC-A52DAC9FFCFD}:458"/>
</p:tagLst>
</file>

<file path=ppt/tags/tag192.xml><?xml version="1.0" encoding="utf-8"?>
<p:tagLst xmlns:a="http://schemas.openxmlformats.org/drawingml/2006/main" xmlns:r="http://schemas.openxmlformats.org/officeDocument/2006/relationships" xmlns:p="http://schemas.openxmlformats.org/presentationml/2006/main">
  <p:tag name="GENSWF_SLIDE_UID" val="{34A1C028-C2F3-493E-A69D-A2F8D3FA1D4D}:459"/>
</p:tagLst>
</file>

<file path=ppt/tags/tag193.xml><?xml version="1.0" encoding="utf-8"?>
<p:tagLst xmlns:a="http://schemas.openxmlformats.org/drawingml/2006/main" xmlns:r="http://schemas.openxmlformats.org/officeDocument/2006/relationships" xmlns:p="http://schemas.openxmlformats.org/presentationml/2006/main">
  <p:tag name="GENSWF_SLIDE_UID" val="{CD76CD17-CB0E-4C62-A28F-F02D48351A73}:460"/>
</p:tagLst>
</file>

<file path=ppt/tags/tag194.xml><?xml version="1.0" encoding="utf-8"?>
<p:tagLst xmlns:a="http://schemas.openxmlformats.org/drawingml/2006/main" xmlns:r="http://schemas.openxmlformats.org/officeDocument/2006/relationships" xmlns:p="http://schemas.openxmlformats.org/presentationml/2006/main">
  <p:tag name="GENSWF_SLIDE_UID" val="{30F5FD49-32DB-49F3-BE13-36571DEA243B}:461"/>
</p:tagLst>
</file>

<file path=ppt/tags/tag195.xml><?xml version="1.0" encoding="utf-8"?>
<p:tagLst xmlns:a="http://schemas.openxmlformats.org/drawingml/2006/main" xmlns:r="http://schemas.openxmlformats.org/officeDocument/2006/relationships" xmlns:p="http://schemas.openxmlformats.org/presentationml/2006/main">
  <p:tag name="GENSWF_SLIDE_UID" val="{14CCF1AF-64A3-4D88-ABEC-8C29871A1990}:462"/>
</p:tagLst>
</file>

<file path=ppt/tags/tag196.xml><?xml version="1.0" encoding="utf-8"?>
<p:tagLst xmlns:a="http://schemas.openxmlformats.org/drawingml/2006/main" xmlns:r="http://schemas.openxmlformats.org/officeDocument/2006/relationships" xmlns:p="http://schemas.openxmlformats.org/presentationml/2006/main">
  <p:tag name="GENSWF_SLIDE_UID" val="{F8FB6159-C66E-4E49-B80A-44C0EA552F1F}:463"/>
</p:tagLst>
</file>

<file path=ppt/tags/tag197.xml><?xml version="1.0" encoding="utf-8"?>
<p:tagLst xmlns:a="http://schemas.openxmlformats.org/drawingml/2006/main" xmlns:r="http://schemas.openxmlformats.org/officeDocument/2006/relationships" xmlns:p="http://schemas.openxmlformats.org/presentationml/2006/main">
  <p:tag name="GENSWF_SLIDE_UID" val="{4AF2B19E-42AF-45E2-B6A2-E2A9206F67A0}:464"/>
</p:tagLst>
</file>

<file path=ppt/tags/tag198.xml><?xml version="1.0" encoding="utf-8"?>
<p:tagLst xmlns:a="http://schemas.openxmlformats.org/drawingml/2006/main" xmlns:r="http://schemas.openxmlformats.org/officeDocument/2006/relationships" xmlns:p="http://schemas.openxmlformats.org/presentationml/2006/main">
  <p:tag name="GENSWF_SLIDE_UID" val="{F2C66AD7-BEE6-4170-8965-C59EBE209212}:465"/>
</p:tagLst>
</file>

<file path=ppt/tags/tag199.xml><?xml version="1.0" encoding="utf-8"?>
<p:tagLst xmlns:a="http://schemas.openxmlformats.org/drawingml/2006/main" xmlns:r="http://schemas.openxmlformats.org/officeDocument/2006/relationships" xmlns:p="http://schemas.openxmlformats.org/presentationml/2006/main">
  <p:tag name="GENSWF_SLIDE_UID" val="{465E4508-15AB-4082-A760-4D0B8679404A}:475"/>
</p:tagLst>
</file>

<file path=ppt/tags/tag2.xml><?xml version="1.0" encoding="utf-8"?>
<p:tagLst xmlns:a="http://schemas.openxmlformats.org/drawingml/2006/main" xmlns:r="http://schemas.openxmlformats.org/officeDocument/2006/relationships" xmlns:p="http://schemas.openxmlformats.org/presentationml/2006/main">
  <p:tag name="GENSWF_SLIDE_UID" val="{867F0026-544B-4CE4-BA62-47DD911F448E}:274"/>
</p:tagLst>
</file>

<file path=ppt/tags/tag20.xml><?xml version="1.0" encoding="utf-8"?>
<p:tagLst xmlns:a="http://schemas.openxmlformats.org/drawingml/2006/main" xmlns:r="http://schemas.openxmlformats.org/officeDocument/2006/relationships" xmlns:p="http://schemas.openxmlformats.org/presentationml/2006/main">
  <p:tag name="GENSWF_SLIDE_UID" val="{4957CDBE-CE02-4B7D-8314-D9CF36DD1430}:260"/>
</p:tagLst>
</file>

<file path=ppt/tags/tag200.xml><?xml version="1.0" encoding="utf-8"?>
<p:tagLst xmlns:a="http://schemas.openxmlformats.org/drawingml/2006/main" xmlns:r="http://schemas.openxmlformats.org/officeDocument/2006/relationships" xmlns:p="http://schemas.openxmlformats.org/presentationml/2006/main">
  <p:tag name="GENSWF_SLIDE_UID" val="{577DD6A3-8F2E-46B3-AF73-BB1396EE09EA}:472"/>
</p:tagLst>
</file>

<file path=ppt/tags/tag201.xml><?xml version="1.0" encoding="utf-8"?>
<p:tagLst xmlns:a="http://schemas.openxmlformats.org/drawingml/2006/main" xmlns:r="http://schemas.openxmlformats.org/officeDocument/2006/relationships" xmlns:p="http://schemas.openxmlformats.org/presentationml/2006/main">
  <p:tag name="GENSWF_SLIDE_UID" val="{E262ACB3-54AB-43FA-9A3C-B7C8FAA05058}:476"/>
</p:tagLst>
</file>

<file path=ppt/tags/tag202.xml><?xml version="1.0" encoding="utf-8"?>
<p:tagLst xmlns:a="http://schemas.openxmlformats.org/drawingml/2006/main" xmlns:r="http://schemas.openxmlformats.org/officeDocument/2006/relationships" xmlns:p="http://schemas.openxmlformats.org/presentationml/2006/main">
  <p:tag name="GENSWF_SLIDE_UID" val="{FEF2518D-581E-41CE-B07D-739E53DAFCF1}:477"/>
</p:tagLst>
</file>

<file path=ppt/tags/tag203.xml><?xml version="1.0" encoding="utf-8"?>
<p:tagLst xmlns:a="http://schemas.openxmlformats.org/drawingml/2006/main" xmlns:r="http://schemas.openxmlformats.org/officeDocument/2006/relationships" xmlns:p="http://schemas.openxmlformats.org/presentationml/2006/main">
  <p:tag name="GENSWF_SLIDE_UID" val="{656CA9AD-5339-4541-BC1B-CFE09BFCA952}:478"/>
</p:tagLst>
</file>

<file path=ppt/tags/tag204.xml><?xml version="1.0" encoding="utf-8"?>
<p:tagLst xmlns:a="http://schemas.openxmlformats.org/drawingml/2006/main" xmlns:r="http://schemas.openxmlformats.org/officeDocument/2006/relationships" xmlns:p="http://schemas.openxmlformats.org/presentationml/2006/main">
  <p:tag name="GENSWF_SLIDE_UID" val="{2DED8C42-0200-4AF9-BB91-2EEC35E1AE32}:467"/>
</p:tagLst>
</file>

<file path=ppt/tags/tag205.xml><?xml version="1.0" encoding="utf-8"?>
<p:tagLst xmlns:a="http://schemas.openxmlformats.org/drawingml/2006/main" xmlns:r="http://schemas.openxmlformats.org/officeDocument/2006/relationships" xmlns:p="http://schemas.openxmlformats.org/presentationml/2006/main">
  <p:tag name="GENSWF_SLIDE_UID" val="{D6F37EE4-0A09-4FD7-A27E-9961F9D3B0A4}:479"/>
</p:tagLst>
</file>

<file path=ppt/tags/tag206.xml><?xml version="1.0" encoding="utf-8"?>
<p:tagLst xmlns:a="http://schemas.openxmlformats.org/drawingml/2006/main" xmlns:r="http://schemas.openxmlformats.org/officeDocument/2006/relationships" xmlns:p="http://schemas.openxmlformats.org/presentationml/2006/main">
  <p:tag name="GENSWF_SLIDE_UID" val="{EE0E7F89-1478-4D0B-8AEE-8FE194572FC5}:481"/>
</p:tagLst>
</file>

<file path=ppt/tags/tag207.xml><?xml version="1.0" encoding="utf-8"?>
<p:tagLst xmlns:a="http://schemas.openxmlformats.org/drawingml/2006/main" xmlns:r="http://schemas.openxmlformats.org/officeDocument/2006/relationships" xmlns:p="http://schemas.openxmlformats.org/presentationml/2006/main">
  <p:tag name="GENSWF_SLIDE_UID" val="{22106823-7E33-4E59-A0BE-10A232367126}:480"/>
</p:tagLst>
</file>

<file path=ppt/tags/tag208.xml><?xml version="1.0" encoding="utf-8"?>
<p:tagLst xmlns:a="http://schemas.openxmlformats.org/drawingml/2006/main" xmlns:r="http://schemas.openxmlformats.org/officeDocument/2006/relationships" xmlns:p="http://schemas.openxmlformats.org/presentationml/2006/main">
  <p:tag name="GENSWF_SLIDE_UID" val="{6EB22C5C-4FC8-4FDE-97DC-56D785A4B726}:482"/>
</p:tagLst>
</file>

<file path=ppt/tags/tag209.xml><?xml version="1.0" encoding="utf-8"?>
<p:tagLst xmlns:a="http://schemas.openxmlformats.org/drawingml/2006/main" xmlns:r="http://schemas.openxmlformats.org/officeDocument/2006/relationships" xmlns:p="http://schemas.openxmlformats.org/presentationml/2006/main">
  <p:tag name="GENSWF_SLIDE_UID" val="{ED390A59-FF1B-4B28-943F-0A74EE65886E}:489"/>
</p:tagLst>
</file>

<file path=ppt/tags/tag21.xml><?xml version="1.0" encoding="utf-8"?>
<p:tagLst xmlns:a="http://schemas.openxmlformats.org/drawingml/2006/main" xmlns:r="http://schemas.openxmlformats.org/officeDocument/2006/relationships" xmlns:p="http://schemas.openxmlformats.org/presentationml/2006/main">
  <p:tag name="GENSWF_SLIDE_UID" val="{1DDABE2A-1CF5-4019-99F8-F74B7D28235F}:261"/>
</p:tagLst>
</file>

<file path=ppt/tags/tag210.xml><?xml version="1.0" encoding="utf-8"?>
<p:tagLst xmlns:a="http://schemas.openxmlformats.org/drawingml/2006/main" xmlns:r="http://schemas.openxmlformats.org/officeDocument/2006/relationships" xmlns:p="http://schemas.openxmlformats.org/presentationml/2006/main">
  <p:tag name="GENSWF_SLIDE_UID" val="{F5AD1787-B4BE-4B16-88AF-CA3648DE75D3}:490"/>
</p:tagLst>
</file>

<file path=ppt/tags/tag211.xml><?xml version="1.0" encoding="utf-8"?>
<p:tagLst xmlns:a="http://schemas.openxmlformats.org/drawingml/2006/main" xmlns:r="http://schemas.openxmlformats.org/officeDocument/2006/relationships" xmlns:p="http://schemas.openxmlformats.org/presentationml/2006/main">
  <p:tag name="GENSWF_SLIDE_UID" val="{93938F88-AAFD-40DA-91C0-8C19F80D88DA}:483"/>
</p:tagLst>
</file>

<file path=ppt/tags/tag212.xml><?xml version="1.0" encoding="utf-8"?>
<p:tagLst xmlns:a="http://schemas.openxmlformats.org/drawingml/2006/main" xmlns:r="http://schemas.openxmlformats.org/officeDocument/2006/relationships" xmlns:p="http://schemas.openxmlformats.org/presentationml/2006/main">
  <p:tag name="GENSWF_SLIDE_UID" val="{0DD66FD8-137D-481B-9A19-766DC0A7539D}:493"/>
</p:tagLst>
</file>

<file path=ppt/tags/tag213.xml><?xml version="1.0" encoding="utf-8"?>
<p:tagLst xmlns:a="http://schemas.openxmlformats.org/drawingml/2006/main" xmlns:r="http://schemas.openxmlformats.org/officeDocument/2006/relationships" xmlns:p="http://schemas.openxmlformats.org/presentationml/2006/main">
  <p:tag name="GENSWF_SLIDE_UID" val="{18B559F8-9CC5-4412-8136-8874C1C0CEEC}:491"/>
</p:tagLst>
</file>

<file path=ppt/tags/tag214.xml><?xml version="1.0" encoding="utf-8"?>
<p:tagLst xmlns:a="http://schemas.openxmlformats.org/drawingml/2006/main" xmlns:r="http://schemas.openxmlformats.org/officeDocument/2006/relationships" xmlns:p="http://schemas.openxmlformats.org/presentationml/2006/main">
  <p:tag name="GENSWF_SLIDE_UID" val="{7CC29993-502D-41C4-897F-4092B24E348A}:492"/>
</p:tagLst>
</file>

<file path=ppt/tags/tag215.xml><?xml version="1.0" encoding="utf-8"?>
<p:tagLst xmlns:a="http://schemas.openxmlformats.org/drawingml/2006/main" xmlns:r="http://schemas.openxmlformats.org/officeDocument/2006/relationships" xmlns:p="http://schemas.openxmlformats.org/presentationml/2006/main">
  <p:tag name="GENSWF_SLIDE_UID" val="{EB3E4F71-8DC6-4F9E-9BB9-3655B86852E6}:494"/>
</p:tagLst>
</file>

<file path=ppt/tags/tag216.xml><?xml version="1.0" encoding="utf-8"?>
<p:tagLst xmlns:a="http://schemas.openxmlformats.org/drawingml/2006/main" xmlns:r="http://schemas.openxmlformats.org/officeDocument/2006/relationships" xmlns:p="http://schemas.openxmlformats.org/presentationml/2006/main">
  <p:tag name="GENSWF_SLIDE_UID" val="{B8C2B986-4AA2-48F0-B3B3-3922B65C6868}:495"/>
</p:tagLst>
</file>

<file path=ppt/tags/tag217.xml><?xml version="1.0" encoding="utf-8"?>
<p:tagLst xmlns:a="http://schemas.openxmlformats.org/drawingml/2006/main" xmlns:r="http://schemas.openxmlformats.org/officeDocument/2006/relationships" xmlns:p="http://schemas.openxmlformats.org/presentationml/2006/main">
  <p:tag name="GENSWF_SLIDE_UID" val="{4D1E2FE2-C794-4295-83B2-68FFB02DCF29}:496"/>
</p:tagLst>
</file>

<file path=ppt/tags/tag218.xml><?xml version="1.0" encoding="utf-8"?>
<p:tagLst xmlns:a="http://schemas.openxmlformats.org/drawingml/2006/main" xmlns:r="http://schemas.openxmlformats.org/officeDocument/2006/relationships" xmlns:p="http://schemas.openxmlformats.org/presentationml/2006/main">
  <p:tag name="GENSWF_SLIDE_UID" val="{5A8996A3-09DD-4F3E-98C3-AE722551B1A0}:498"/>
</p:tagLst>
</file>

<file path=ppt/tags/tag219.xml><?xml version="1.0" encoding="utf-8"?>
<p:tagLst xmlns:a="http://schemas.openxmlformats.org/drawingml/2006/main" xmlns:r="http://schemas.openxmlformats.org/officeDocument/2006/relationships" xmlns:p="http://schemas.openxmlformats.org/presentationml/2006/main">
  <p:tag name="GENSWF_SLIDE_UID" val="{F952C5F8-5413-49BC-B8D6-6E9E27975900}:497"/>
</p:tagLst>
</file>

<file path=ppt/tags/tag22.xml><?xml version="1.0" encoding="utf-8"?>
<p:tagLst xmlns:a="http://schemas.openxmlformats.org/drawingml/2006/main" xmlns:r="http://schemas.openxmlformats.org/officeDocument/2006/relationships" xmlns:p="http://schemas.openxmlformats.org/presentationml/2006/main">
  <p:tag name="GENSWF_SLIDE_UID" val="{1398160A-1637-45F4-92D0-230355A026A9}:262"/>
</p:tagLst>
</file>

<file path=ppt/tags/tag220.xml><?xml version="1.0" encoding="utf-8"?>
<p:tagLst xmlns:a="http://schemas.openxmlformats.org/drawingml/2006/main" xmlns:r="http://schemas.openxmlformats.org/officeDocument/2006/relationships" xmlns:p="http://schemas.openxmlformats.org/presentationml/2006/main">
  <p:tag name="GENSWF_SLIDE_UID" val="{AF891443-015A-48B3-AE3E-824ECEF0DD34}:499"/>
</p:tagLst>
</file>

<file path=ppt/tags/tag221.xml><?xml version="1.0" encoding="utf-8"?>
<p:tagLst xmlns:a="http://schemas.openxmlformats.org/drawingml/2006/main" xmlns:r="http://schemas.openxmlformats.org/officeDocument/2006/relationships" xmlns:p="http://schemas.openxmlformats.org/presentationml/2006/main">
  <p:tag name="GENSWF_SLIDE_UID" val="{0225F616-4267-493E-928D-D8EF66076EE1}:500"/>
</p:tagLst>
</file>

<file path=ppt/tags/tag222.xml><?xml version="1.0" encoding="utf-8"?>
<p:tagLst xmlns:a="http://schemas.openxmlformats.org/drawingml/2006/main" xmlns:r="http://schemas.openxmlformats.org/officeDocument/2006/relationships" xmlns:p="http://schemas.openxmlformats.org/presentationml/2006/main">
  <p:tag name="GENSWF_SLIDE_UID" val="{9C7EB67F-228F-4365-A1BE-55609CEE4D0E}:501"/>
</p:tagLst>
</file>

<file path=ppt/tags/tag223.xml><?xml version="1.0" encoding="utf-8"?>
<p:tagLst xmlns:a="http://schemas.openxmlformats.org/drawingml/2006/main" xmlns:r="http://schemas.openxmlformats.org/officeDocument/2006/relationships" xmlns:p="http://schemas.openxmlformats.org/presentationml/2006/main">
  <p:tag name="GENSWF_SLIDE_UID" val="{F3D13669-E49A-4BCE-AFE8-4B3A4D592C20}:502"/>
</p:tagLst>
</file>

<file path=ppt/tags/tag224.xml><?xml version="1.0" encoding="utf-8"?>
<p:tagLst xmlns:a="http://schemas.openxmlformats.org/drawingml/2006/main" xmlns:r="http://schemas.openxmlformats.org/officeDocument/2006/relationships" xmlns:p="http://schemas.openxmlformats.org/presentationml/2006/main">
  <p:tag name="GENSWF_SLIDE_UID" val="{AD03351E-2914-4D1B-877E-5F6D8CD3405D}:503"/>
</p:tagLst>
</file>

<file path=ppt/tags/tag225.xml><?xml version="1.0" encoding="utf-8"?>
<p:tagLst xmlns:a="http://schemas.openxmlformats.org/drawingml/2006/main" xmlns:r="http://schemas.openxmlformats.org/officeDocument/2006/relationships" xmlns:p="http://schemas.openxmlformats.org/presentationml/2006/main">
  <p:tag name="GENSWF_SLIDE_UID" val="{4A81E623-AE21-411C-8CC0-0F54EB730975}:504"/>
</p:tagLst>
</file>

<file path=ppt/tags/tag226.xml><?xml version="1.0" encoding="utf-8"?>
<p:tagLst xmlns:a="http://schemas.openxmlformats.org/drawingml/2006/main" xmlns:r="http://schemas.openxmlformats.org/officeDocument/2006/relationships" xmlns:p="http://schemas.openxmlformats.org/presentationml/2006/main">
  <p:tag name="GENSWF_SLIDE_UID" val="{4DDEB7D6-A85F-492F-BEDE-4D6A60E083B2}:505"/>
</p:tagLst>
</file>

<file path=ppt/tags/tag227.xml><?xml version="1.0" encoding="utf-8"?>
<p:tagLst xmlns:a="http://schemas.openxmlformats.org/drawingml/2006/main" xmlns:r="http://schemas.openxmlformats.org/officeDocument/2006/relationships" xmlns:p="http://schemas.openxmlformats.org/presentationml/2006/main">
  <p:tag name="GENSWF_SLIDE_UID" val="{916E34A2-9A93-4C41-A69E-00231AC82C03}:506"/>
</p:tagLst>
</file>

<file path=ppt/tags/tag228.xml><?xml version="1.0" encoding="utf-8"?>
<p:tagLst xmlns:a="http://schemas.openxmlformats.org/drawingml/2006/main" xmlns:r="http://schemas.openxmlformats.org/officeDocument/2006/relationships" xmlns:p="http://schemas.openxmlformats.org/presentationml/2006/main">
  <p:tag name="GENSWF_SLIDE_UID" val="{74A05442-3716-40FA-8AB7-CA8CE881836B}:507"/>
</p:tagLst>
</file>

<file path=ppt/tags/tag229.xml><?xml version="1.0" encoding="utf-8"?>
<p:tagLst xmlns:a="http://schemas.openxmlformats.org/drawingml/2006/main" xmlns:r="http://schemas.openxmlformats.org/officeDocument/2006/relationships" xmlns:p="http://schemas.openxmlformats.org/presentationml/2006/main">
  <p:tag name="GENSWF_SLIDE_UID" val="{5E3A87E0-21CE-4BFA-A3F2-DC1E6329B13B}:508"/>
</p:tagLst>
</file>

<file path=ppt/tags/tag23.xml><?xml version="1.0" encoding="utf-8"?>
<p:tagLst xmlns:a="http://schemas.openxmlformats.org/drawingml/2006/main" xmlns:r="http://schemas.openxmlformats.org/officeDocument/2006/relationships" xmlns:p="http://schemas.openxmlformats.org/presentationml/2006/main">
  <p:tag name="GENSWF_SLIDE_UID" val="{2CB81FC8-3DC8-4835-96DD-D1EC7DD8930B}:266"/>
</p:tagLst>
</file>

<file path=ppt/tags/tag230.xml><?xml version="1.0" encoding="utf-8"?>
<p:tagLst xmlns:a="http://schemas.openxmlformats.org/drawingml/2006/main" xmlns:r="http://schemas.openxmlformats.org/officeDocument/2006/relationships" xmlns:p="http://schemas.openxmlformats.org/presentationml/2006/main">
  <p:tag name="GENSWF_SLIDE_UID" val="{0340B4D0-9FD5-47D6-AE71-0B4162FEB711}:509"/>
</p:tagLst>
</file>

<file path=ppt/tags/tag231.xml><?xml version="1.0" encoding="utf-8"?>
<p:tagLst xmlns:a="http://schemas.openxmlformats.org/drawingml/2006/main" xmlns:r="http://schemas.openxmlformats.org/officeDocument/2006/relationships" xmlns:p="http://schemas.openxmlformats.org/presentationml/2006/main">
  <p:tag name="GENSWF_SLIDE_UID" val="{5A25FB73-5EA7-4654-9737-0D11F3F507A6}:484"/>
</p:tagLst>
</file>

<file path=ppt/tags/tag232.xml><?xml version="1.0" encoding="utf-8"?>
<p:tagLst xmlns:a="http://schemas.openxmlformats.org/drawingml/2006/main" xmlns:r="http://schemas.openxmlformats.org/officeDocument/2006/relationships" xmlns:p="http://schemas.openxmlformats.org/presentationml/2006/main">
  <p:tag name="GENSWF_SLIDE_UID" val="{19F7D54E-7167-427E-90CA-95F037AB0085}:510"/>
</p:tagLst>
</file>

<file path=ppt/tags/tag233.xml><?xml version="1.0" encoding="utf-8"?>
<p:tagLst xmlns:a="http://schemas.openxmlformats.org/drawingml/2006/main" xmlns:r="http://schemas.openxmlformats.org/officeDocument/2006/relationships" xmlns:p="http://schemas.openxmlformats.org/presentationml/2006/main">
  <p:tag name="GENSWF_SLIDE_UID" val="{C99E00D9-0E0A-4EE7-B240-D462B89BA08C}:485"/>
</p:tagLst>
</file>

<file path=ppt/tags/tag234.xml><?xml version="1.0" encoding="utf-8"?>
<p:tagLst xmlns:a="http://schemas.openxmlformats.org/drawingml/2006/main" xmlns:r="http://schemas.openxmlformats.org/officeDocument/2006/relationships" xmlns:p="http://schemas.openxmlformats.org/presentationml/2006/main">
  <p:tag name="GENSWF_SLIDE_UID" val="{4D9832F7-9B6D-43A2-8C43-B814D48E773F}:486"/>
</p:tagLst>
</file>

<file path=ppt/tags/tag235.xml><?xml version="1.0" encoding="utf-8"?>
<p:tagLst xmlns:a="http://schemas.openxmlformats.org/drawingml/2006/main" xmlns:r="http://schemas.openxmlformats.org/officeDocument/2006/relationships" xmlns:p="http://schemas.openxmlformats.org/presentationml/2006/main">
  <p:tag name="GENSWF_SLIDE_UID" val="{E257C202-0FA0-4D00-B89A-1326EDA2E9BB}:487"/>
</p:tagLst>
</file>

<file path=ppt/tags/tag236.xml><?xml version="1.0" encoding="utf-8"?>
<p:tagLst xmlns:a="http://schemas.openxmlformats.org/drawingml/2006/main" xmlns:r="http://schemas.openxmlformats.org/officeDocument/2006/relationships" xmlns:p="http://schemas.openxmlformats.org/presentationml/2006/main">
  <p:tag name="GENSWF_SLIDE_UID" val="{D2B3C8ED-CFDB-404D-B07A-33C387049578}:511"/>
</p:tagLst>
</file>

<file path=ppt/tags/tag237.xml><?xml version="1.0" encoding="utf-8"?>
<p:tagLst xmlns:a="http://schemas.openxmlformats.org/drawingml/2006/main" xmlns:r="http://schemas.openxmlformats.org/officeDocument/2006/relationships" xmlns:p="http://schemas.openxmlformats.org/presentationml/2006/main">
  <p:tag name="GENSWF_SLIDE_UID" val="{4531979C-E9ED-44CA-B1C4-4D22A5CE244C}:514"/>
</p:tagLst>
</file>

<file path=ppt/tags/tag238.xml><?xml version="1.0" encoding="utf-8"?>
<p:tagLst xmlns:a="http://schemas.openxmlformats.org/drawingml/2006/main" xmlns:r="http://schemas.openxmlformats.org/officeDocument/2006/relationships" xmlns:p="http://schemas.openxmlformats.org/presentationml/2006/main">
  <p:tag name="GENSWF_SLIDE_UID" val="{120954E2-48A5-461D-84D7-B19119B91FA6}:515"/>
</p:tagLst>
</file>

<file path=ppt/tags/tag239.xml><?xml version="1.0" encoding="utf-8"?>
<p:tagLst xmlns:a="http://schemas.openxmlformats.org/drawingml/2006/main" xmlns:r="http://schemas.openxmlformats.org/officeDocument/2006/relationships" xmlns:p="http://schemas.openxmlformats.org/presentationml/2006/main">
  <p:tag name="GENSWF_SLIDE_UID" val="{BC7A7F37-79A8-401A-8A7F-67102F609C9E}:516"/>
</p:tagLst>
</file>

<file path=ppt/tags/tag24.xml><?xml version="1.0" encoding="utf-8"?>
<p:tagLst xmlns:a="http://schemas.openxmlformats.org/drawingml/2006/main" xmlns:r="http://schemas.openxmlformats.org/officeDocument/2006/relationships" xmlns:p="http://schemas.openxmlformats.org/presentationml/2006/main">
  <p:tag name="GENSWF_SLIDE_UID" val="{F9C20414-5844-41DB-8889-BE0A69E33542}:267"/>
</p:tagLst>
</file>

<file path=ppt/tags/tag25.xml><?xml version="1.0" encoding="utf-8"?>
<p:tagLst xmlns:a="http://schemas.openxmlformats.org/drawingml/2006/main" xmlns:r="http://schemas.openxmlformats.org/officeDocument/2006/relationships" xmlns:p="http://schemas.openxmlformats.org/presentationml/2006/main">
  <p:tag name="GENSWF_SLIDE_UID" val="{1859696D-6122-4FA2-B7DC-D30B4E80D258}:268"/>
</p:tagLst>
</file>

<file path=ppt/tags/tag26.xml><?xml version="1.0" encoding="utf-8"?>
<p:tagLst xmlns:a="http://schemas.openxmlformats.org/drawingml/2006/main" xmlns:r="http://schemas.openxmlformats.org/officeDocument/2006/relationships" xmlns:p="http://schemas.openxmlformats.org/presentationml/2006/main">
  <p:tag name="GENSWF_SLIDE_UID" val="{FA46CBAB-48B5-4435-8687-8563102856EC}:269"/>
</p:tagLst>
</file>

<file path=ppt/tags/tag27.xml><?xml version="1.0" encoding="utf-8"?>
<p:tagLst xmlns:a="http://schemas.openxmlformats.org/drawingml/2006/main" xmlns:r="http://schemas.openxmlformats.org/officeDocument/2006/relationships" xmlns:p="http://schemas.openxmlformats.org/presentationml/2006/main">
  <p:tag name="GENSWF_SLIDE_UID" val="{BF35999C-BE13-481E-AB3D-8B6DB944A2EE}:270"/>
</p:tagLst>
</file>

<file path=ppt/tags/tag28.xml><?xml version="1.0" encoding="utf-8"?>
<p:tagLst xmlns:a="http://schemas.openxmlformats.org/drawingml/2006/main" xmlns:r="http://schemas.openxmlformats.org/officeDocument/2006/relationships" xmlns:p="http://schemas.openxmlformats.org/presentationml/2006/main">
  <p:tag name="GENSWF_SLIDE_UID" val="{D5BE6803-82C9-4C01-8270-E12D668CD74A}:271"/>
</p:tagLst>
</file>

<file path=ppt/tags/tag29.xml><?xml version="1.0" encoding="utf-8"?>
<p:tagLst xmlns:a="http://schemas.openxmlformats.org/drawingml/2006/main" xmlns:r="http://schemas.openxmlformats.org/officeDocument/2006/relationships" xmlns:p="http://schemas.openxmlformats.org/presentationml/2006/main">
  <p:tag name="GENSWF_SLIDE_UID" val="{E257A8AA-8DCC-4D0A-B68A-3E0A2005FA66}:287"/>
</p:tagLst>
</file>

<file path=ppt/tags/tag3.xml><?xml version="1.0" encoding="utf-8"?>
<p:tagLst xmlns:a="http://schemas.openxmlformats.org/drawingml/2006/main" xmlns:r="http://schemas.openxmlformats.org/officeDocument/2006/relationships" xmlns:p="http://schemas.openxmlformats.org/presentationml/2006/main">
  <p:tag name="GENSWF_SLIDE_UID" val="{628ABE9E-153C-4325-997B-936735BFDD7E}:275"/>
</p:tagLst>
</file>

<file path=ppt/tags/tag30.xml><?xml version="1.0" encoding="utf-8"?>
<p:tagLst xmlns:a="http://schemas.openxmlformats.org/drawingml/2006/main" xmlns:r="http://schemas.openxmlformats.org/officeDocument/2006/relationships" xmlns:p="http://schemas.openxmlformats.org/presentationml/2006/main">
  <p:tag name="GENSWF_SLIDE_UID" val="{48A6D0A8-B9BD-4AAD-A2C4-54F25C2BA5F1}:288"/>
</p:tagLst>
</file>

<file path=ppt/tags/tag31.xml><?xml version="1.0" encoding="utf-8"?>
<p:tagLst xmlns:a="http://schemas.openxmlformats.org/drawingml/2006/main" xmlns:r="http://schemas.openxmlformats.org/officeDocument/2006/relationships" xmlns:p="http://schemas.openxmlformats.org/presentationml/2006/main">
  <p:tag name="GENSWF_SLIDE_UID" val="{991D5526-EDAA-4AC1-993C-4989B58C19E9}:345"/>
</p:tagLst>
</file>

<file path=ppt/tags/tag32.xml><?xml version="1.0" encoding="utf-8"?>
<p:tagLst xmlns:a="http://schemas.openxmlformats.org/drawingml/2006/main" xmlns:r="http://schemas.openxmlformats.org/officeDocument/2006/relationships" xmlns:p="http://schemas.openxmlformats.org/presentationml/2006/main">
  <p:tag name="GENSWF_SLIDE_UID" val="{CEECB334-BCBA-4C98-AA02-C02DCA2E5007}:290"/>
</p:tagLst>
</file>

<file path=ppt/tags/tag33.xml><?xml version="1.0" encoding="utf-8"?>
<p:tagLst xmlns:a="http://schemas.openxmlformats.org/drawingml/2006/main" xmlns:r="http://schemas.openxmlformats.org/officeDocument/2006/relationships" xmlns:p="http://schemas.openxmlformats.org/presentationml/2006/main">
  <p:tag name="GENSWF_SLIDE_UID" val="{A88B2077-243E-4E79-9156-11DAB3B7D85A}:291"/>
</p:tagLst>
</file>

<file path=ppt/tags/tag34.xml><?xml version="1.0" encoding="utf-8"?>
<p:tagLst xmlns:a="http://schemas.openxmlformats.org/drawingml/2006/main" xmlns:r="http://schemas.openxmlformats.org/officeDocument/2006/relationships" xmlns:p="http://schemas.openxmlformats.org/presentationml/2006/main">
  <p:tag name="GENSWF_SLIDE_UID" val="{43AA6D64-8BFC-42EB-BB2F-7DCDFE7E3A5D}:292"/>
</p:tagLst>
</file>

<file path=ppt/tags/tag35.xml><?xml version="1.0" encoding="utf-8"?>
<p:tagLst xmlns:a="http://schemas.openxmlformats.org/drawingml/2006/main" xmlns:r="http://schemas.openxmlformats.org/officeDocument/2006/relationships" xmlns:p="http://schemas.openxmlformats.org/presentationml/2006/main">
  <p:tag name="GENSWF_SLIDE_UID" val="{7CFF7854-0BB4-45EA-93C0-15D0F88AA427}:293"/>
</p:tagLst>
</file>

<file path=ppt/tags/tag36.xml><?xml version="1.0" encoding="utf-8"?>
<p:tagLst xmlns:a="http://schemas.openxmlformats.org/drawingml/2006/main" xmlns:r="http://schemas.openxmlformats.org/officeDocument/2006/relationships" xmlns:p="http://schemas.openxmlformats.org/presentationml/2006/main">
  <p:tag name="GENSWF_SLIDE_UID" val="{F50E11D9-33F9-474F-AE97-CBAD2C9B22BE}:294"/>
</p:tagLst>
</file>

<file path=ppt/tags/tag37.xml><?xml version="1.0" encoding="utf-8"?>
<p:tagLst xmlns:a="http://schemas.openxmlformats.org/drawingml/2006/main" xmlns:r="http://schemas.openxmlformats.org/officeDocument/2006/relationships" xmlns:p="http://schemas.openxmlformats.org/presentationml/2006/main">
  <p:tag name="GENSWF_SLIDE_UID" val="{F1C6E8B4-29DE-4B58-9C61-5D40C8EA18BD}:295"/>
</p:tagLst>
</file>

<file path=ppt/tags/tag38.xml><?xml version="1.0" encoding="utf-8"?>
<p:tagLst xmlns:a="http://schemas.openxmlformats.org/drawingml/2006/main" xmlns:r="http://schemas.openxmlformats.org/officeDocument/2006/relationships" xmlns:p="http://schemas.openxmlformats.org/presentationml/2006/main">
  <p:tag name="GENSWF_SLIDE_UID" val="{DA561B6B-38D7-4930-9E43-7658214C79E2}:296"/>
</p:tagLst>
</file>

<file path=ppt/tags/tag39.xml><?xml version="1.0" encoding="utf-8"?>
<p:tagLst xmlns:a="http://schemas.openxmlformats.org/drawingml/2006/main" xmlns:r="http://schemas.openxmlformats.org/officeDocument/2006/relationships" xmlns:p="http://schemas.openxmlformats.org/presentationml/2006/main">
  <p:tag name="GENSWF_SLIDE_UID" val="{4609EEA6-DD61-4536-B57F-42775832A407}:297"/>
</p:tagLst>
</file>

<file path=ppt/tags/tag4.xml><?xml version="1.0" encoding="utf-8"?>
<p:tagLst xmlns:a="http://schemas.openxmlformats.org/drawingml/2006/main" xmlns:r="http://schemas.openxmlformats.org/officeDocument/2006/relationships" xmlns:p="http://schemas.openxmlformats.org/presentationml/2006/main">
  <p:tag name="GENSWF_SLIDE_UID" val="{4F1B0A65-9671-4F14-A912-630DE06A38BB}:276"/>
</p:tagLst>
</file>

<file path=ppt/tags/tag40.xml><?xml version="1.0" encoding="utf-8"?>
<p:tagLst xmlns:a="http://schemas.openxmlformats.org/drawingml/2006/main" xmlns:r="http://schemas.openxmlformats.org/officeDocument/2006/relationships" xmlns:p="http://schemas.openxmlformats.org/presentationml/2006/main">
  <p:tag name="GENSWF_SLIDE_UID" val="{1C28215B-9A81-4C39-BDE5-DBA26FEC3A9D}:346"/>
</p:tagLst>
</file>

<file path=ppt/tags/tag41.xml><?xml version="1.0" encoding="utf-8"?>
<p:tagLst xmlns:a="http://schemas.openxmlformats.org/drawingml/2006/main" xmlns:r="http://schemas.openxmlformats.org/officeDocument/2006/relationships" xmlns:p="http://schemas.openxmlformats.org/presentationml/2006/main">
  <p:tag name="GENSWF_SLIDE_UID" val="{1AFE8E6C-8897-482C-B3E0-64CF7650930E}:347"/>
</p:tagLst>
</file>

<file path=ppt/tags/tag42.xml><?xml version="1.0" encoding="utf-8"?>
<p:tagLst xmlns:a="http://schemas.openxmlformats.org/drawingml/2006/main" xmlns:r="http://schemas.openxmlformats.org/officeDocument/2006/relationships" xmlns:p="http://schemas.openxmlformats.org/presentationml/2006/main">
  <p:tag name="GENSWF_SLIDE_UID" val="{754FD7B4-4AB2-4475-B316-51027FBFFA16}:298"/>
</p:tagLst>
</file>

<file path=ppt/tags/tag43.xml><?xml version="1.0" encoding="utf-8"?>
<p:tagLst xmlns:a="http://schemas.openxmlformats.org/drawingml/2006/main" xmlns:r="http://schemas.openxmlformats.org/officeDocument/2006/relationships" xmlns:p="http://schemas.openxmlformats.org/presentationml/2006/main">
  <p:tag name="GENSWF_SLIDE_UID" val="{17E3200F-847A-44E8-8CF8-317251090EDB}:299"/>
</p:tagLst>
</file>

<file path=ppt/tags/tag44.xml><?xml version="1.0" encoding="utf-8"?>
<p:tagLst xmlns:a="http://schemas.openxmlformats.org/drawingml/2006/main" xmlns:r="http://schemas.openxmlformats.org/officeDocument/2006/relationships" xmlns:p="http://schemas.openxmlformats.org/presentationml/2006/main">
  <p:tag name="GENSWF_SLIDE_UID" val="{083E1A62-7106-4288-AA8A-C4F60038225A}:348"/>
</p:tagLst>
</file>

<file path=ppt/tags/tag45.xml><?xml version="1.0" encoding="utf-8"?>
<p:tagLst xmlns:a="http://schemas.openxmlformats.org/drawingml/2006/main" xmlns:r="http://schemas.openxmlformats.org/officeDocument/2006/relationships" xmlns:p="http://schemas.openxmlformats.org/presentationml/2006/main">
  <p:tag name="GENSWF_SLIDE_UID" val="{01C013A4-9928-46DC-988F-7FEE633EE453}:300"/>
</p:tagLst>
</file>

<file path=ppt/tags/tag46.xml><?xml version="1.0" encoding="utf-8"?>
<p:tagLst xmlns:a="http://schemas.openxmlformats.org/drawingml/2006/main" xmlns:r="http://schemas.openxmlformats.org/officeDocument/2006/relationships" xmlns:p="http://schemas.openxmlformats.org/presentationml/2006/main">
  <p:tag name="GENSWF_SLIDE_UID" val="{9792D9F2-B930-4CB3-A652-B427FEE5FECA}:301"/>
</p:tagLst>
</file>

<file path=ppt/tags/tag47.xml><?xml version="1.0" encoding="utf-8"?>
<p:tagLst xmlns:a="http://schemas.openxmlformats.org/drawingml/2006/main" xmlns:r="http://schemas.openxmlformats.org/officeDocument/2006/relationships" xmlns:p="http://schemas.openxmlformats.org/presentationml/2006/main">
  <p:tag name="GENSWF_SLIDE_UID" val="{90843E5B-40CC-4785-AD84-C888726075A6}:349"/>
</p:tagLst>
</file>

<file path=ppt/tags/tag48.xml><?xml version="1.0" encoding="utf-8"?>
<p:tagLst xmlns:a="http://schemas.openxmlformats.org/drawingml/2006/main" xmlns:r="http://schemas.openxmlformats.org/officeDocument/2006/relationships" xmlns:p="http://schemas.openxmlformats.org/presentationml/2006/main">
  <p:tag name="GENSWF_SLIDE_UID" val="{DAA05048-89C0-4334-8B73-9D2F4648EC07}:302"/>
</p:tagLst>
</file>

<file path=ppt/tags/tag49.xml><?xml version="1.0" encoding="utf-8"?>
<p:tagLst xmlns:a="http://schemas.openxmlformats.org/drawingml/2006/main" xmlns:r="http://schemas.openxmlformats.org/officeDocument/2006/relationships" xmlns:p="http://schemas.openxmlformats.org/presentationml/2006/main">
  <p:tag name="GENSWF_SLIDE_UID" val="{2E98649F-54F9-4E34-86D6-F82DA7B09F32}:354"/>
</p:tagLst>
</file>

<file path=ppt/tags/tag5.xml><?xml version="1.0" encoding="utf-8"?>
<p:tagLst xmlns:a="http://schemas.openxmlformats.org/drawingml/2006/main" xmlns:r="http://schemas.openxmlformats.org/officeDocument/2006/relationships" xmlns:p="http://schemas.openxmlformats.org/presentationml/2006/main">
  <p:tag name="GENSWF_SLIDE_UID" val="{925914C9-26D4-4E86-91C3-353B62A7C87F}:522"/>
</p:tagLst>
</file>

<file path=ppt/tags/tag50.xml><?xml version="1.0" encoding="utf-8"?>
<p:tagLst xmlns:a="http://schemas.openxmlformats.org/drawingml/2006/main" xmlns:r="http://schemas.openxmlformats.org/officeDocument/2006/relationships" xmlns:p="http://schemas.openxmlformats.org/presentationml/2006/main">
  <p:tag name="GENSWF_SLIDE_UID" val="{7E8C4EF4-A999-47EC-B535-C31F0BFF3535}:303"/>
</p:tagLst>
</file>

<file path=ppt/tags/tag51.xml><?xml version="1.0" encoding="utf-8"?>
<p:tagLst xmlns:a="http://schemas.openxmlformats.org/drawingml/2006/main" xmlns:r="http://schemas.openxmlformats.org/officeDocument/2006/relationships" xmlns:p="http://schemas.openxmlformats.org/presentationml/2006/main">
  <p:tag name="GENSWF_SLIDE_UID" val="{92FE953C-888E-4EC0-9E3B-7706886B8906}:357"/>
</p:tagLst>
</file>

<file path=ppt/tags/tag52.xml><?xml version="1.0" encoding="utf-8"?>
<p:tagLst xmlns:a="http://schemas.openxmlformats.org/drawingml/2006/main" xmlns:r="http://schemas.openxmlformats.org/officeDocument/2006/relationships" xmlns:p="http://schemas.openxmlformats.org/presentationml/2006/main">
  <p:tag name="GENSWF_SLIDE_UID" val="{714323F9-9E7E-4E13-9D57-4F1988D56E2F}:358"/>
</p:tagLst>
</file>

<file path=ppt/tags/tag53.xml><?xml version="1.0" encoding="utf-8"?>
<p:tagLst xmlns:a="http://schemas.openxmlformats.org/drawingml/2006/main" xmlns:r="http://schemas.openxmlformats.org/officeDocument/2006/relationships" xmlns:p="http://schemas.openxmlformats.org/presentationml/2006/main">
  <p:tag name="GENSWF_SLIDE_UID" val="{15BE5BAC-A3ED-4917-A89C-A623248A4E89}:359"/>
</p:tagLst>
</file>

<file path=ppt/tags/tag54.xml><?xml version="1.0" encoding="utf-8"?>
<p:tagLst xmlns:a="http://schemas.openxmlformats.org/drawingml/2006/main" xmlns:r="http://schemas.openxmlformats.org/officeDocument/2006/relationships" xmlns:p="http://schemas.openxmlformats.org/presentationml/2006/main">
  <p:tag name="GENSWF_SLIDE_UID" val="{CA4CF095-3C9E-40FA-87F6-A80B608ADAF6}:356"/>
</p:tagLst>
</file>

<file path=ppt/tags/tag55.xml><?xml version="1.0" encoding="utf-8"?>
<p:tagLst xmlns:a="http://schemas.openxmlformats.org/drawingml/2006/main" xmlns:r="http://schemas.openxmlformats.org/officeDocument/2006/relationships" xmlns:p="http://schemas.openxmlformats.org/presentationml/2006/main">
  <p:tag name="GENSWF_SLIDE_UID" val="{EA80760E-D7CC-456C-88E8-C90735DFD3A6}:305"/>
</p:tagLst>
</file>

<file path=ppt/tags/tag56.xml><?xml version="1.0" encoding="utf-8"?>
<p:tagLst xmlns:a="http://schemas.openxmlformats.org/drawingml/2006/main" xmlns:r="http://schemas.openxmlformats.org/officeDocument/2006/relationships" xmlns:p="http://schemas.openxmlformats.org/presentationml/2006/main">
  <p:tag name="GENSWF_SLIDE_UID" val="{0DAFBD22-CF6C-472B-97DF-8A7A55967F75}:351"/>
</p:tagLst>
</file>

<file path=ppt/tags/tag57.xml><?xml version="1.0" encoding="utf-8"?>
<p:tagLst xmlns:a="http://schemas.openxmlformats.org/drawingml/2006/main" xmlns:r="http://schemas.openxmlformats.org/officeDocument/2006/relationships" xmlns:p="http://schemas.openxmlformats.org/presentationml/2006/main">
  <p:tag name="GENSWF_SLIDE_UID" val="{7AFE7838-C7FB-48E1-9F82-DBF26D6E0552}:350"/>
</p:tagLst>
</file>

<file path=ppt/tags/tag58.xml><?xml version="1.0" encoding="utf-8"?>
<p:tagLst xmlns:a="http://schemas.openxmlformats.org/drawingml/2006/main" xmlns:r="http://schemas.openxmlformats.org/officeDocument/2006/relationships" xmlns:p="http://schemas.openxmlformats.org/presentationml/2006/main">
  <p:tag name="GENSWF_SLIDE_UID" val="{FBC1DDC8-5CCC-4564-85EE-748F1DF7423C}:353"/>
</p:tagLst>
</file>

<file path=ppt/tags/tag59.xml><?xml version="1.0" encoding="utf-8"?>
<p:tagLst xmlns:a="http://schemas.openxmlformats.org/drawingml/2006/main" xmlns:r="http://schemas.openxmlformats.org/officeDocument/2006/relationships" xmlns:p="http://schemas.openxmlformats.org/presentationml/2006/main">
  <p:tag name="GENSWF_SLIDE_UID" val="{C86352E8-254A-408D-9117-31B5A72ED37F}:352"/>
</p:tagLst>
</file>

<file path=ppt/tags/tag6.xml><?xml version="1.0" encoding="utf-8"?>
<p:tagLst xmlns:a="http://schemas.openxmlformats.org/drawingml/2006/main" xmlns:r="http://schemas.openxmlformats.org/officeDocument/2006/relationships" xmlns:p="http://schemas.openxmlformats.org/presentationml/2006/main">
  <p:tag name="GENSWF_SLIDE_UID" val="{A02CF9D5-A61C-4C85-8DB2-5D4CD3C51E70}:524"/>
</p:tagLst>
</file>

<file path=ppt/tags/tag60.xml><?xml version="1.0" encoding="utf-8"?>
<p:tagLst xmlns:a="http://schemas.openxmlformats.org/drawingml/2006/main" xmlns:r="http://schemas.openxmlformats.org/officeDocument/2006/relationships" xmlns:p="http://schemas.openxmlformats.org/presentationml/2006/main">
  <p:tag name="GENSWF_SLIDE_UID" val="{C3A315E0-006F-42F5-9B56-1C4C229431E8}:306"/>
</p:tagLst>
</file>

<file path=ppt/tags/tag61.xml><?xml version="1.0" encoding="utf-8"?>
<p:tagLst xmlns:a="http://schemas.openxmlformats.org/drawingml/2006/main" xmlns:r="http://schemas.openxmlformats.org/officeDocument/2006/relationships" xmlns:p="http://schemas.openxmlformats.org/presentationml/2006/main">
  <p:tag name="GENSWF_SLIDE_UID" val="{D61F987B-AD26-436D-9819-260D3E685C70}:307"/>
</p:tagLst>
</file>

<file path=ppt/tags/tag62.xml><?xml version="1.0" encoding="utf-8"?>
<p:tagLst xmlns:a="http://schemas.openxmlformats.org/drawingml/2006/main" xmlns:r="http://schemas.openxmlformats.org/officeDocument/2006/relationships" xmlns:p="http://schemas.openxmlformats.org/presentationml/2006/main">
  <p:tag name="GENSWF_SLIDE_UID" val="{7355EAD5-3B1E-49AC-BA34-E297A14EFB06}:308"/>
</p:tagLst>
</file>

<file path=ppt/tags/tag63.xml><?xml version="1.0" encoding="utf-8"?>
<p:tagLst xmlns:a="http://schemas.openxmlformats.org/drawingml/2006/main" xmlns:r="http://schemas.openxmlformats.org/officeDocument/2006/relationships" xmlns:p="http://schemas.openxmlformats.org/presentationml/2006/main">
  <p:tag name="GENSWF_SLIDE_UID" val="{96290136-0B91-4963-AC62-B1E7DAC23D89}:309"/>
</p:tagLst>
</file>

<file path=ppt/tags/tag64.xml><?xml version="1.0" encoding="utf-8"?>
<p:tagLst xmlns:a="http://schemas.openxmlformats.org/drawingml/2006/main" xmlns:r="http://schemas.openxmlformats.org/officeDocument/2006/relationships" xmlns:p="http://schemas.openxmlformats.org/presentationml/2006/main">
  <p:tag name="GENSWF_SLIDE_UID" val="{3F88AD8C-B8BB-4E63-94C7-DB3E80E92939}:310"/>
</p:tagLst>
</file>

<file path=ppt/tags/tag65.xml><?xml version="1.0" encoding="utf-8"?>
<p:tagLst xmlns:a="http://schemas.openxmlformats.org/drawingml/2006/main" xmlns:r="http://schemas.openxmlformats.org/officeDocument/2006/relationships" xmlns:p="http://schemas.openxmlformats.org/presentationml/2006/main">
  <p:tag name="GENSWF_SLIDE_UID" val="{63C06638-0B41-41C3-954D-093D3C372A7D}:355"/>
</p:tagLst>
</file>

<file path=ppt/tags/tag66.xml><?xml version="1.0" encoding="utf-8"?>
<p:tagLst xmlns:a="http://schemas.openxmlformats.org/drawingml/2006/main" xmlns:r="http://schemas.openxmlformats.org/officeDocument/2006/relationships" xmlns:p="http://schemas.openxmlformats.org/presentationml/2006/main">
  <p:tag name="GENSWF_SLIDE_UID" val="{959DFAB8-FF91-4622-8819-7C6A6C52EB89}:360"/>
</p:tagLst>
</file>

<file path=ppt/tags/tag67.xml><?xml version="1.0" encoding="utf-8"?>
<p:tagLst xmlns:a="http://schemas.openxmlformats.org/drawingml/2006/main" xmlns:r="http://schemas.openxmlformats.org/officeDocument/2006/relationships" xmlns:p="http://schemas.openxmlformats.org/presentationml/2006/main">
  <p:tag name="GENSWF_SLIDE_UID" val="{91E7DD22-4996-4EC7-B8A0-B7611EA6CFD3}:361"/>
</p:tagLst>
</file>

<file path=ppt/tags/tag68.xml><?xml version="1.0" encoding="utf-8"?>
<p:tagLst xmlns:a="http://schemas.openxmlformats.org/drawingml/2006/main" xmlns:r="http://schemas.openxmlformats.org/officeDocument/2006/relationships" xmlns:p="http://schemas.openxmlformats.org/presentationml/2006/main">
  <p:tag name="GENSWF_SLIDE_UID" val="{93F962E9-49E6-43FD-864C-04CE2CEEEA3B}:362"/>
</p:tagLst>
</file>

<file path=ppt/tags/tag69.xml><?xml version="1.0" encoding="utf-8"?>
<p:tagLst xmlns:a="http://schemas.openxmlformats.org/drawingml/2006/main" xmlns:r="http://schemas.openxmlformats.org/officeDocument/2006/relationships" xmlns:p="http://schemas.openxmlformats.org/presentationml/2006/main">
  <p:tag name="GENSWF_SLIDE_UID" val="{DA73FD95-F77D-417A-8137-F716F532A43E}:363"/>
</p:tagLst>
</file>

<file path=ppt/tags/tag7.xml><?xml version="1.0" encoding="utf-8"?>
<p:tagLst xmlns:a="http://schemas.openxmlformats.org/drawingml/2006/main" xmlns:r="http://schemas.openxmlformats.org/officeDocument/2006/relationships" xmlns:p="http://schemas.openxmlformats.org/presentationml/2006/main">
  <p:tag name="GENSWF_SLIDE_UID" val="{30F7E41A-D709-4BD6-A434-FF551BB41043}:279"/>
</p:tagLst>
</file>

<file path=ppt/tags/tag70.xml><?xml version="1.0" encoding="utf-8"?>
<p:tagLst xmlns:a="http://schemas.openxmlformats.org/drawingml/2006/main" xmlns:r="http://schemas.openxmlformats.org/officeDocument/2006/relationships" xmlns:p="http://schemas.openxmlformats.org/presentationml/2006/main">
  <p:tag name="GENSWF_SLIDE_UID" val="{481A13B2-D4DD-4699-8C14-E0403756D918}:311"/>
</p:tagLst>
</file>

<file path=ppt/tags/tag71.xml><?xml version="1.0" encoding="utf-8"?>
<p:tagLst xmlns:a="http://schemas.openxmlformats.org/drawingml/2006/main" xmlns:r="http://schemas.openxmlformats.org/officeDocument/2006/relationships" xmlns:p="http://schemas.openxmlformats.org/presentationml/2006/main">
  <p:tag name="GENSWF_SLIDE_UID" val="{7BD04256-3BED-44B9-ACF9-86EA43C87A7A}:312"/>
</p:tagLst>
</file>

<file path=ppt/tags/tag72.xml><?xml version="1.0" encoding="utf-8"?>
<p:tagLst xmlns:a="http://schemas.openxmlformats.org/drawingml/2006/main" xmlns:r="http://schemas.openxmlformats.org/officeDocument/2006/relationships" xmlns:p="http://schemas.openxmlformats.org/presentationml/2006/main">
  <p:tag name="GENSWF_SLIDE_UID" val="{84F112E0-9CD5-454D-A4DA-8F09DAB1F8E1}:313"/>
</p:tagLst>
</file>

<file path=ppt/tags/tag73.xml><?xml version="1.0" encoding="utf-8"?>
<p:tagLst xmlns:a="http://schemas.openxmlformats.org/drawingml/2006/main" xmlns:r="http://schemas.openxmlformats.org/officeDocument/2006/relationships" xmlns:p="http://schemas.openxmlformats.org/presentationml/2006/main">
  <p:tag name="GENSWF_SLIDE_UID" val="{8789AAD1-5206-4FCD-9B6E-14A0DD1E84D8}:314"/>
</p:tagLst>
</file>

<file path=ppt/tags/tag74.xml><?xml version="1.0" encoding="utf-8"?>
<p:tagLst xmlns:a="http://schemas.openxmlformats.org/drawingml/2006/main" xmlns:r="http://schemas.openxmlformats.org/officeDocument/2006/relationships" xmlns:p="http://schemas.openxmlformats.org/presentationml/2006/main">
  <p:tag name="GENSWF_SLIDE_UID" val="{466AFA4F-3D55-4A25-BE3F-5704493DEFDE}:315"/>
</p:tagLst>
</file>

<file path=ppt/tags/tag75.xml><?xml version="1.0" encoding="utf-8"?>
<p:tagLst xmlns:a="http://schemas.openxmlformats.org/drawingml/2006/main" xmlns:r="http://schemas.openxmlformats.org/officeDocument/2006/relationships" xmlns:p="http://schemas.openxmlformats.org/presentationml/2006/main">
  <p:tag name="GENSWF_SLIDE_UID" val="{91950E2C-904F-43F4-86B9-FF18E2B267E1}:316"/>
</p:tagLst>
</file>

<file path=ppt/tags/tag76.xml><?xml version="1.0" encoding="utf-8"?>
<p:tagLst xmlns:a="http://schemas.openxmlformats.org/drawingml/2006/main" xmlns:r="http://schemas.openxmlformats.org/officeDocument/2006/relationships" xmlns:p="http://schemas.openxmlformats.org/presentationml/2006/main">
  <p:tag name="GENSWF_SLIDE_UID" val="{3B905998-BDA3-44A0-BFFA-E1E5E491F83C}:317"/>
</p:tagLst>
</file>

<file path=ppt/tags/tag77.xml><?xml version="1.0" encoding="utf-8"?>
<p:tagLst xmlns:a="http://schemas.openxmlformats.org/drawingml/2006/main" xmlns:r="http://schemas.openxmlformats.org/officeDocument/2006/relationships" xmlns:p="http://schemas.openxmlformats.org/presentationml/2006/main">
  <p:tag name="GENSWF_SLIDE_UID" val="{5B4CCC63-6FA1-479E-B995-7177FE97E3A4}:318"/>
</p:tagLst>
</file>

<file path=ppt/tags/tag78.xml><?xml version="1.0" encoding="utf-8"?>
<p:tagLst xmlns:a="http://schemas.openxmlformats.org/drawingml/2006/main" xmlns:r="http://schemas.openxmlformats.org/officeDocument/2006/relationships" xmlns:p="http://schemas.openxmlformats.org/presentationml/2006/main">
  <p:tag name="GENSWF_SLIDE_UID" val="{66761C8A-29C6-4B74-B6DB-FEC227C5FE58}:319"/>
</p:tagLst>
</file>

<file path=ppt/tags/tag79.xml><?xml version="1.0" encoding="utf-8"?>
<p:tagLst xmlns:a="http://schemas.openxmlformats.org/drawingml/2006/main" xmlns:r="http://schemas.openxmlformats.org/officeDocument/2006/relationships" xmlns:p="http://schemas.openxmlformats.org/presentationml/2006/main">
  <p:tag name="GENSWF_SLIDE_UID" val="{75B3EB57-7F22-438C-B027-A5BCB227FDA6}:320"/>
</p:tagLst>
</file>

<file path=ppt/tags/tag8.xml><?xml version="1.0" encoding="utf-8"?>
<p:tagLst xmlns:a="http://schemas.openxmlformats.org/drawingml/2006/main" xmlns:r="http://schemas.openxmlformats.org/officeDocument/2006/relationships" xmlns:p="http://schemas.openxmlformats.org/presentationml/2006/main">
  <p:tag name="GENSWF_SLIDE_UID" val="{5337ACDC-D9E0-4536-B51B-3DC6AE8DC680}:280"/>
</p:tagLst>
</file>

<file path=ppt/tags/tag80.xml><?xml version="1.0" encoding="utf-8"?>
<p:tagLst xmlns:a="http://schemas.openxmlformats.org/drawingml/2006/main" xmlns:r="http://schemas.openxmlformats.org/officeDocument/2006/relationships" xmlns:p="http://schemas.openxmlformats.org/presentationml/2006/main">
  <p:tag name="GENSWF_SLIDE_UID" val="{5915A63B-8727-4FA1-A183-A208C022554B}:321"/>
</p:tagLst>
</file>

<file path=ppt/tags/tag81.xml><?xml version="1.0" encoding="utf-8"?>
<p:tagLst xmlns:a="http://schemas.openxmlformats.org/drawingml/2006/main" xmlns:r="http://schemas.openxmlformats.org/officeDocument/2006/relationships" xmlns:p="http://schemas.openxmlformats.org/presentationml/2006/main">
  <p:tag name="GENSWF_SLIDE_UID" val="{24412E34-429F-4DC7-88E4-24D533B62863}:322"/>
</p:tagLst>
</file>

<file path=ppt/tags/tag82.xml><?xml version="1.0" encoding="utf-8"?>
<p:tagLst xmlns:a="http://schemas.openxmlformats.org/drawingml/2006/main" xmlns:r="http://schemas.openxmlformats.org/officeDocument/2006/relationships" xmlns:p="http://schemas.openxmlformats.org/presentationml/2006/main">
  <p:tag name="GENSWF_SLIDE_UID" val="{7A2F4C2A-BEF3-401B-A16A-80A1CD431108}:364"/>
</p:tagLst>
</file>

<file path=ppt/tags/tag83.xml><?xml version="1.0" encoding="utf-8"?>
<p:tagLst xmlns:a="http://schemas.openxmlformats.org/drawingml/2006/main" xmlns:r="http://schemas.openxmlformats.org/officeDocument/2006/relationships" xmlns:p="http://schemas.openxmlformats.org/presentationml/2006/main">
  <p:tag name="GENSWF_SLIDE_UID" val="{E5920FAF-FA46-41D5-BF7D-69258DB5EC2D}:323"/>
</p:tagLst>
</file>

<file path=ppt/tags/tag84.xml><?xml version="1.0" encoding="utf-8"?>
<p:tagLst xmlns:a="http://schemas.openxmlformats.org/drawingml/2006/main" xmlns:r="http://schemas.openxmlformats.org/officeDocument/2006/relationships" xmlns:p="http://schemas.openxmlformats.org/presentationml/2006/main">
  <p:tag name="GENSWF_SLIDE_UID" val="{1FC1E889-9823-46B5-97D9-F0514D6E971C}:365"/>
</p:tagLst>
</file>

<file path=ppt/tags/tag85.xml><?xml version="1.0" encoding="utf-8"?>
<p:tagLst xmlns:a="http://schemas.openxmlformats.org/drawingml/2006/main" xmlns:r="http://schemas.openxmlformats.org/officeDocument/2006/relationships" xmlns:p="http://schemas.openxmlformats.org/presentationml/2006/main">
  <p:tag name="GENSWF_SLIDE_UID" val="{868736B9-DAE7-4ED0-93E9-6379298A9D21}:324"/>
</p:tagLst>
</file>

<file path=ppt/tags/tag86.xml><?xml version="1.0" encoding="utf-8"?>
<p:tagLst xmlns:a="http://schemas.openxmlformats.org/drawingml/2006/main" xmlns:r="http://schemas.openxmlformats.org/officeDocument/2006/relationships" xmlns:p="http://schemas.openxmlformats.org/presentationml/2006/main">
  <p:tag name="GENSWF_SLIDE_UID" val="{D4DEDDE1-E0D9-4AEC-99B7-92289E4FC16A}:325"/>
</p:tagLst>
</file>

<file path=ppt/tags/tag87.xml><?xml version="1.0" encoding="utf-8"?>
<p:tagLst xmlns:a="http://schemas.openxmlformats.org/drawingml/2006/main" xmlns:r="http://schemas.openxmlformats.org/officeDocument/2006/relationships" xmlns:p="http://schemas.openxmlformats.org/presentationml/2006/main">
  <p:tag name="GENSWF_SLIDE_UID" val="{B3725140-EEBD-4E2B-B91F-AF92079EE7C2}:326"/>
</p:tagLst>
</file>

<file path=ppt/tags/tag88.xml><?xml version="1.0" encoding="utf-8"?>
<p:tagLst xmlns:a="http://schemas.openxmlformats.org/drawingml/2006/main" xmlns:r="http://schemas.openxmlformats.org/officeDocument/2006/relationships" xmlns:p="http://schemas.openxmlformats.org/presentationml/2006/main">
  <p:tag name="GENSWF_SLIDE_UID" val="{161E1EB9-3F40-4BB9-8EA3-4D24CFD81619}:327"/>
</p:tagLst>
</file>

<file path=ppt/tags/tag89.xml><?xml version="1.0" encoding="utf-8"?>
<p:tagLst xmlns:a="http://schemas.openxmlformats.org/drawingml/2006/main" xmlns:r="http://schemas.openxmlformats.org/officeDocument/2006/relationships" xmlns:p="http://schemas.openxmlformats.org/presentationml/2006/main">
  <p:tag name="GENSWF_SLIDE_UID" val="{DE3834C8-79A2-46BF-8C4A-67F0D0BE8F32}:328"/>
</p:tagLst>
</file>

<file path=ppt/tags/tag9.xml><?xml version="1.0" encoding="utf-8"?>
<p:tagLst xmlns:a="http://schemas.openxmlformats.org/drawingml/2006/main" xmlns:r="http://schemas.openxmlformats.org/officeDocument/2006/relationships" xmlns:p="http://schemas.openxmlformats.org/presentationml/2006/main">
  <p:tag name="GENSWF_SLIDE_UID" val="{0BFF75DE-E70E-4025-B520-33BE09C48AD5}:521"/>
</p:tagLst>
</file>

<file path=ppt/tags/tag90.xml><?xml version="1.0" encoding="utf-8"?>
<p:tagLst xmlns:a="http://schemas.openxmlformats.org/drawingml/2006/main" xmlns:r="http://schemas.openxmlformats.org/officeDocument/2006/relationships" xmlns:p="http://schemas.openxmlformats.org/presentationml/2006/main">
  <p:tag name="GENSWF_SLIDE_UID" val="{D58DA443-00AD-4548-A633-6121BF96BD21}:329"/>
</p:tagLst>
</file>

<file path=ppt/tags/tag91.xml><?xml version="1.0" encoding="utf-8"?>
<p:tagLst xmlns:a="http://schemas.openxmlformats.org/drawingml/2006/main" xmlns:r="http://schemas.openxmlformats.org/officeDocument/2006/relationships" xmlns:p="http://schemas.openxmlformats.org/presentationml/2006/main">
  <p:tag name="GENSWF_SLIDE_UID" val="{67A77F6E-CEC4-489E-8454-8EDB206068AF}:330"/>
</p:tagLst>
</file>

<file path=ppt/tags/tag92.xml><?xml version="1.0" encoding="utf-8"?>
<p:tagLst xmlns:a="http://schemas.openxmlformats.org/drawingml/2006/main" xmlns:r="http://schemas.openxmlformats.org/officeDocument/2006/relationships" xmlns:p="http://schemas.openxmlformats.org/presentationml/2006/main">
  <p:tag name="GENSWF_SLIDE_UID" val="{5319D87F-A7C4-4CF6-8BE1-0415D1ADB376}:331"/>
</p:tagLst>
</file>

<file path=ppt/tags/tag93.xml><?xml version="1.0" encoding="utf-8"?>
<p:tagLst xmlns:a="http://schemas.openxmlformats.org/drawingml/2006/main" xmlns:r="http://schemas.openxmlformats.org/officeDocument/2006/relationships" xmlns:p="http://schemas.openxmlformats.org/presentationml/2006/main">
  <p:tag name="GENSWF_SLIDE_UID" val="{C5BBC025-9138-4BB9-9508-84A4F40E5D7B}:332"/>
</p:tagLst>
</file>

<file path=ppt/tags/tag94.xml><?xml version="1.0" encoding="utf-8"?>
<p:tagLst xmlns:a="http://schemas.openxmlformats.org/drawingml/2006/main" xmlns:r="http://schemas.openxmlformats.org/officeDocument/2006/relationships" xmlns:p="http://schemas.openxmlformats.org/presentationml/2006/main">
  <p:tag name="GENSWF_SLIDE_UID" val="{2467AABC-B3FB-4151-8944-F0DFB6F5B09A}:333"/>
</p:tagLst>
</file>

<file path=ppt/tags/tag95.xml><?xml version="1.0" encoding="utf-8"?>
<p:tagLst xmlns:a="http://schemas.openxmlformats.org/drawingml/2006/main" xmlns:r="http://schemas.openxmlformats.org/officeDocument/2006/relationships" xmlns:p="http://schemas.openxmlformats.org/presentationml/2006/main">
  <p:tag name="GENSWF_SLIDE_UID" val="{A28776CD-35D2-4F26-9311-1EDE02118A3D}:334"/>
</p:tagLst>
</file>

<file path=ppt/tags/tag96.xml><?xml version="1.0" encoding="utf-8"?>
<p:tagLst xmlns:a="http://schemas.openxmlformats.org/drawingml/2006/main" xmlns:r="http://schemas.openxmlformats.org/officeDocument/2006/relationships" xmlns:p="http://schemas.openxmlformats.org/presentationml/2006/main">
  <p:tag name="GENSWF_SLIDE_UID" val="{579ADEE9-95E2-47E1-B34E-B49057EF0ADE}:335"/>
</p:tagLst>
</file>

<file path=ppt/tags/tag97.xml><?xml version="1.0" encoding="utf-8"?>
<p:tagLst xmlns:a="http://schemas.openxmlformats.org/drawingml/2006/main" xmlns:r="http://schemas.openxmlformats.org/officeDocument/2006/relationships" xmlns:p="http://schemas.openxmlformats.org/presentationml/2006/main">
  <p:tag name="GENSWF_SLIDE_UID" val="{D6750045-B3D6-4DAE-A575-8A4323CFE22E}:336"/>
</p:tagLst>
</file>

<file path=ppt/tags/tag98.xml><?xml version="1.0" encoding="utf-8"?>
<p:tagLst xmlns:a="http://schemas.openxmlformats.org/drawingml/2006/main" xmlns:r="http://schemas.openxmlformats.org/officeDocument/2006/relationships" xmlns:p="http://schemas.openxmlformats.org/presentationml/2006/main">
  <p:tag name="GENSWF_SLIDE_UID" val="{F6A33A57-2F17-4F97-908A-723AB926B0F2}:337"/>
</p:tagLst>
</file>

<file path=ppt/tags/tag99.xml><?xml version="1.0" encoding="utf-8"?>
<p:tagLst xmlns:a="http://schemas.openxmlformats.org/drawingml/2006/main" xmlns:r="http://schemas.openxmlformats.org/officeDocument/2006/relationships" xmlns:p="http://schemas.openxmlformats.org/presentationml/2006/main">
  <p:tag name="GENSWF_SLIDE_UID" val="{72B5288B-5DB9-42BF-A13F-44E0A93493F6}:366"/>
</p:tagLst>
</file>

<file path=ppt/theme/theme1.xml><?xml version="1.0" encoding="utf-8"?>
<a:theme xmlns:a="http://schemas.openxmlformats.org/drawingml/2006/main" name="Default Design">
  <a:themeElements>
    <a:clrScheme name="Default Design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3333FF"/>
      </a:hlink>
      <a:folHlink>
        <a:srgbClr val="3333FF"/>
      </a:folHlink>
    </a:clrScheme>
    <a:fontScheme name="Default Design">
      <a:majorFont>
        <a:latin typeface="Times New Roman"/>
        <a:ea typeface=""/>
        <a:cs typeface="Times New Roman"/>
      </a:majorFont>
      <a:minorFont>
        <a:latin typeface="Times New Roman"/>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cs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Default Design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3333FF"/>
        </a:hlink>
        <a:folHlink>
          <a:srgbClr val="3333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0.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00.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01.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02.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03.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04.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05.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06.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07.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08.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09.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1.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10.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11.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12.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13.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14.xml><?xml version="1.0" encoding="utf-8"?>
<a:themeOverride xmlns:a="http://schemas.openxmlformats.org/drawingml/2006/main">
  <a:clrScheme name="">
    <a:dk1>
      <a:srgbClr val="000000"/>
    </a:dk1>
    <a:lt1>
      <a:srgbClr val="CCFFCC"/>
    </a:lt1>
    <a:dk2>
      <a:srgbClr val="000000"/>
    </a:dk2>
    <a:lt2>
      <a:srgbClr val="808080"/>
    </a:lt2>
    <a:accent1>
      <a:srgbClr val="00CC99"/>
    </a:accent1>
    <a:accent2>
      <a:srgbClr val="3333CC"/>
    </a:accent2>
    <a:accent3>
      <a:srgbClr val="E2FFE2"/>
    </a:accent3>
    <a:accent4>
      <a:srgbClr val="000000"/>
    </a:accent4>
    <a:accent5>
      <a:srgbClr val="AAE2CA"/>
    </a:accent5>
    <a:accent6>
      <a:srgbClr val="2D2DB9"/>
    </a:accent6>
    <a:hlink>
      <a:srgbClr val="3333FF"/>
    </a:hlink>
    <a:folHlink>
      <a:srgbClr val="3333FF"/>
    </a:folHlink>
  </a:clrScheme>
</a:themeOverride>
</file>

<file path=ppt/theme/themeOverride115.xml><?xml version="1.0" encoding="utf-8"?>
<a:themeOverride xmlns:a="http://schemas.openxmlformats.org/drawingml/2006/main">
  <a:clrScheme name="">
    <a:dk1>
      <a:srgbClr val="000000"/>
    </a:dk1>
    <a:lt1>
      <a:srgbClr val="FFCCCC"/>
    </a:lt1>
    <a:dk2>
      <a:srgbClr val="000000"/>
    </a:dk2>
    <a:lt2>
      <a:srgbClr val="808080"/>
    </a:lt2>
    <a:accent1>
      <a:srgbClr val="00CC99"/>
    </a:accent1>
    <a:accent2>
      <a:srgbClr val="3333CC"/>
    </a:accent2>
    <a:accent3>
      <a:srgbClr val="FFE2E2"/>
    </a:accent3>
    <a:accent4>
      <a:srgbClr val="000000"/>
    </a:accent4>
    <a:accent5>
      <a:srgbClr val="AAE2CA"/>
    </a:accent5>
    <a:accent6>
      <a:srgbClr val="2D2DB9"/>
    </a:accent6>
    <a:hlink>
      <a:srgbClr val="3333FF"/>
    </a:hlink>
    <a:folHlink>
      <a:srgbClr val="3333FF"/>
    </a:folHlink>
  </a:clrScheme>
</a:themeOverride>
</file>

<file path=ppt/theme/themeOverride116.xml><?xml version="1.0" encoding="utf-8"?>
<a:themeOverride xmlns:a="http://schemas.openxmlformats.org/drawingml/2006/main">
  <a:clrScheme name="">
    <a:dk1>
      <a:srgbClr val="000000"/>
    </a:dk1>
    <a:lt1>
      <a:srgbClr val="CCFFFF"/>
    </a:lt1>
    <a:dk2>
      <a:srgbClr val="000000"/>
    </a:dk2>
    <a:lt2>
      <a:srgbClr val="808080"/>
    </a:lt2>
    <a:accent1>
      <a:srgbClr val="00CC99"/>
    </a:accent1>
    <a:accent2>
      <a:srgbClr val="3333CC"/>
    </a:accent2>
    <a:accent3>
      <a:srgbClr val="E2FFFF"/>
    </a:accent3>
    <a:accent4>
      <a:srgbClr val="000000"/>
    </a:accent4>
    <a:accent5>
      <a:srgbClr val="AAE2CA"/>
    </a:accent5>
    <a:accent6>
      <a:srgbClr val="2D2DB9"/>
    </a:accent6>
    <a:hlink>
      <a:srgbClr val="3333FF"/>
    </a:hlink>
    <a:folHlink>
      <a:srgbClr val="3333FF"/>
    </a:folHlink>
  </a:clrScheme>
</a:themeOverride>
</file>

<file path=ppt/theme/themeOverride117.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18.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19.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2.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20.xml><?xml version="1.0" encoding="utf-8"?>
<a:themeOverride xmlns:a="http://schemas.openxmlformats.org/drawingml/2006/main">
  <a:clrScheme name="">
    <a:dk1>
      <a:srgbClr val="000000"/>
    </a:dk1>
    <a:lt1>
      <a:srgbClr val="CCFFFF"/>
    </a:lt1>
    <a:dk2>
      <a:srgbClr val="000000"/>
    </a:dk2>
    <a:lt2>
      <a:srgbClr val="808080"/>
    </a:lt2>
    <a:accent1>
      <a:srgbClr val="00CC99"/>
    </a:accent1>
    <a:accent2>
      <a:srgbClr val="3333CC"/>
    </a:accent2>
    <a:accent3>
      <a:srgbClr val="E2FFFF"/>
    </a:accent3>
    <a:accent4>
      <a:srgbClr val="000000"/>
    </a:accent4>
    <a:accent5>
      <a:srgbClr val="AAE2CA"/>
    </a:accent5>
    <a:accent6>
      <a:srgbClr val="2D2DB9"/>
    </a:accent6>
    <a:hlink>
      <a:srgbClr val="3333FF"/>
    </a:hlink>
    <a:folHlink>
      <a:srgbClr val="3333FF"/>
    </a:folHlink>
  </a:clrScheme>
</a:themeOverride>
</file>

<file path=ppt/theme/themeOverride121.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22.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23.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24.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25.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26.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27.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28.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3.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4.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5.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6.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7.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8.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19.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2.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20.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21.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22.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23.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24.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25.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26.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27.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28.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29.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3.xml><?xml version="1.0" encoding="utf-8"?>
<a:themeOverride xmlns:a="http://schemas.openxmlformats.org/drawingml/2006/main">
  <a:clrScheme name="">
    <a:dk1>
      <a:srgbClr val="000000"/>
    </a:dk1>
    <a:lt1>
      <a:srgbClr val="66CCFF"/>
    </a:lt1>
    <a:dk2>
      <a:srgbClr val="000000"/>
    </a:dk2>
    <a:lt2>
      <a:srgbClr val="808080"/>
    </a:lt2>
    <a:accent1>
      <a:srgbClr val="00CC99"/>
    </a:accent1>
    <a:accent2>
      <a:srgbClr val="3333CC"/>
    </a:accent2>
    <a:accent3>
      <a:srgbClr val="B8E2FF"/>
    </a:accent3>
    <a:accent4>
      <a:srgbClr val="000000"/>
    </a:accent4>
    <a:accent5>
      <a:srgbClr val="AAE2CA"/>
    </a:accent5>
    <a:accent6>
      <a:srgbClr val="2D2DB9"/>
    </a:accent6>
    <a:hlink>
      <a:srgbClr val="000000"/>
    </a:hlink>
    <a:folHlink>
      <a:srgbClr val="000000"/>
    </a:folHlink>
  </a:clrScheme>
</a:themeOverride>
</file>

<file path=ppt/theme/themeOverride30.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31.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32.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33.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34.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35.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36.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37.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38.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39.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4.xml><?xml version="1.0" encoding="utf-8"?>
<a:themeOverride xmlns:a="http://schemas.openxmlformats.org/drawingml/2006/main">
  <a:clrScheme name="">
    <a:dk1>
      <a:srgbClr val="000000"/>
    </a:dk1>
    <a:lt1>
      <a:srgbClr val="66CCFF"/>
    </a:lt1>
    <a:dk2>
      <a:srgbClr val="000000"/>
    </a:dk2>
    <a:lt2>
      <a:srgbClr val="808080"/>
    </a:lt2>
    <a:accent1>
      <a:srgbClr val="00CC99"/>
    </a:accent1>
    <a:accent2>
      <a:srgbClr val="3333CC"/>
    </a:accent2>
    <a:accent3>
      <a:srgbClr val="B8E2FF"/>
    </a:accent3>
    <a:accent4>
      <a:srgbClr val="000000"/>
    </a:accent4>
    <a:accent5>
      <a:srgbClr val="AAE2CA"/>
    </a:accent5>
    <a:accent6>
      <a:srgbClr val="2D2DB9"/>
    </a:accent6>
    <a:hlink>
      <a:srgbClr val="000000"/>
    </a:hlink>
    <a:folHlink>
      <a:srgbClr val="000000"/>
    </a:folHlink>
  </a:clrScheme>
</a:themeOverride>
</file>

<file path=ppt/theme/themeOverride40.xml><?xml version="1.0" encoding="utf-8"?>
<a:themeOverride xmlns:a="http://schemas.openxmlformats.org/drawingml/2006/main">
  <a:clrScheme name="">
    <a:dk1>
      <a:srgbClr val="000000"/>
    </a:dk1>
    <a:lt1>
      <a:srgbClr val="CCFFCC"/>
    </a:lt1>
    <a:dk2>
      <a:srgbClr val="000000"/>
    </a:dk2>
    <a:lt2>
      <a:srgbClr val="808080"/>
    </a:lt2>
    <a:accent1>
      <a:srgbClr val="00CC99"/>
    </a:accent1>
    <a:accent2>
      <a:srgbClr val="3333CC"/>
    </a:accent2>
    <a:accent3>
      <a:srgbClr val="E2FFE2"/>
    </a:accent3>
    <a:accent4>
      <a:srgbClr val="000000"/>
    </a:accent4>
    <a:accent5>
      <a:srgbClr val="AAE2CA"/>
    </a:accent5>
    <a:accent6>
      <a:srgbClr val="2D2DB9"/>
    </a:accent6>
    <a:hlink>
      <a:srgbClr val="3333FF"/>
    </a:hlink>
    <a:folHlink>
      <a:srgbClr val="3333FF"/>
    </a:folHlink>
  </a:clrScheme>
</a:themeOverride>
</file>

<file path=ppt/theme/themeOverride41.xml><?xml version="1.0" encoding="utf-8"?>
<a:themeOverride xmlns:a="http://schemas.openxmlformats.org/drawingml/2006/main">
  <a:clrScheme name="">
    <a:dk1>
      <a:srgbClr val="000000"/>
    </a:dk1>
    <a:lt1>
      <a:srgbClr val="CCFFCC"/>
    </a:lt1>
    <a:dk2>
      <a:srgbClr val="000000"/>
    </a:dk2>
    <a:lt2>
      <a:srgbClr val="808080"/>
    </a:lt2>
    <a:accent1>
      <a:srgbClr val="00CC99"/>
    </a:accent1>
    <a:accent2>
      <a:srgbClr val="3333CC"/>
    </a:accent2>
    <a:accent3>
      <a:srgbClr val="E2FFE2"/>
    </a:accent3>
    <a:accent4>
      <a:srgbClr val="000000"/>
    </a:accent4>
    <a:accent5>
      <a:srgbClr val="AAE2CA"/>
    </a:accent5>
    <a:accent6>
      <a:srgbClr val="2D2DB9"/>
    </a:accent6>
    <a:hlink>
      <a:srgbClr val="3333FF"/>
    </a:hlink>
    <a:folHlink>
      <a:srgbClr val="3333FF"/>
    </a:folHlink>
  </a:clrScheme>
</a:themeOverride>
</file>

<file path=ppt/theme/themeOverride42.xml><?xml version="1.0" encoding="utf-8"?>
<a:themeOverride xmlns:a="http://schemas.openxmlformats.org/drawingml/2006/main">
  <a:clrScheme name="">
    <a:dk1>
      <a:srgbClr val="000000"/>
    </a:dk1>
    <a:lt1>
      <a:srgbClr val="FFCCCC"/>
    </a:lt1>
    <a:dk2>
      <a:srgbClr val="000000"/>
    </a:dk2>
    <a:lt2>
      <a:srgbClr val="808080"/>
    </a:lt2>
    <a:accent1>
      <a:srgbClr val="00CC99"/>
    </a:accent1>
    <a:accent2>
      <a:srgbClr val="3333CC"/>
    </a:accent2>
    <a:accent3>
      <a:srgbClr val="FFE2E2"/>
    </a:accent3>
    <a:accent4>
      <a:srgbClr val="000000"/>
    </a:accent4>
    <a:accent5>
      <a:srgbClr val="AAE2CA"/>
    </a:accent5>
    <a:accent6>
      <a:srgbClr val="2D2DB9"/>
    </a:accent6>
    <a:hlink>
      <a:srgbClr val="3333FF"/>
    </a:hlink>
    <a:folHlink>
      <a:srgbClr val="3333FF"/>
    </a:folHlink>
  </a:clrScheme>
</a:themeOverride>
</file>

<file path=ppt/theme/themeOverride43.xml><?xml version="1.0" encoding="utf-8"?>
<a:themeOverride xmlns:a="http://schemas.openxmlformats.org/drawingml/2006/main">
  <a:clrScheme name="">
    <a:dk1>
      <a:srgbClr val="000000"/>
    </a:dk1>
    <a:lt1>
      <a:srgbClr val="FFCCCC"/>
    </a:lt1>
    <a:dk2>
      <a:srgbClr val="000000"/>
    </a:dk2>
    <a:lt2>
      <a:srgbClr val="808080"/>
    </a:lt2>
    <a:accent1>
      <a:srgbClr val="00CC99"/>
    </a:accent1>
    <a:accent2>
      <a:srgbClr val="3333CC"/>
    </a:accent2>
    <a:accent3>
      <a:srgbClr val="FFE2E2"/>
    </a:accent3>
    <a:accent4>
      <a:srgbClr val="000000"/>
    </a:accent4>
    <a:accent5>
      <a:srgbClr val="AAE2CA"/>
    </a:accent5>
    <a:accent6>
      <a:srgbClr val="2D2DB9"/>
    </a:accent6>
    <a:hlink>
      <a:srgbClr val="3333FF"/>
    </a:hlink>
    <a:folHlink>
      <a:srgbClr val="3333FF"/>
    </a:folHlink>
  </a:clrScheme>
</a:themeOverride>
</file>

<file path=ppt/theme/themeOverride44.xml><?xml version="1.0" encoding="utf-8"?>
<a:themeOverride xmlns:a="http://schemas.openxmlformats.org/drawingml/2006/main">
  <a:clrScheme name="">
    <a:dk1>
      <a:srgbClr val="000000"/>
    </a:dk1>
    <a:lt1>
      <a:srgbClr val="FFCCCC"/>
    </a:lt1>
    <a:dk2>
      <a:srgbClr val="000000"/>
    </a:dk2>
    <a:lt2>
      <a:srgbClr val="808080"/>
    </a:lt2>
    <a:accent1>
      <a:srgbClr val="00CC99"/>
    </a:accent1>
    <a:accent2>
      <a:srgbClr val="3333CC"/>
    </a:accent2>
    <a:accent3>
      <a:srgbClr val="FFE2E2"/>
    </a:accent3>
    <a:accent4>
      <a:srgbClr val="000000"/>
    </a:accent4>
    <a:accent5>
      <a:srgbClr val="AAE2CA"/>
    </a:accent5>
    <a:accent6>
      <a:srgbClr val="2D2DB9"/>
    </a:accent6>
    <a:hlink>
      <a:srgbClr val="3333FF"/>
    </a:hlink>
    <a:folHlink>
      <a:srgbClr val="3333FF"/>
    </a:folHlink>
  </a:clrScheme>
</a:themeOverride>
</file>

<file path=ppt/theme/themeOverride45.xml><?xml version="1.0" encoding="utf-8"?>
<a:themeOverride xmlns:a="http://schemas.openxmlformats.org/drawingml/2006/main">
  <a:clrScheme name="">
    <a:dk1>
      <a:srgbClr val="000000"/>
    </a:dk1>
    <a:lt1>
      <a:srgbClr val="FFCCCC"/>
    </a:lt1>
    <a:dk2>
      <a:srgbClr val="000000"/>
    </a:dk2>
    <a:lt2>
      <a:srgbClr val="808080"/>
    </a:lt2>
    <a:accent1>
      <a:srgbClr val="00CC99"/>
    </a:accent1>
    <a:accent2>
      <a:srgbClr val="3333CC"/>
    </a:accent2>
    <a:accent3>
      <a:srgbClr val="FFE2E2"/>
    </a:accent3>
    <a:accent4>
      <a:srgbClr val="000000"/>
    </a:accent4>
    <a:accent5>
      <a:srgbClr val="AAE2CA"/>
    </a:accent5>
    <a:accent6>
      <a:srgbClr val="2D2DB9"/>
    </a:accent6>
    <a:hlink>
      <a:srgbClr val="3333FF"/>
    </a:hlink>
    <a:folHlink>
      <a:srgbClr val="3333FF"/>
    </a:folHlink>
  </a:clrScheme>
</a:themeOverride>
</file>

<file path=ppt/theme/themeOverride46.xml><?xml version="1.0" encoding="utf-8"?>
<a:themeOverride xmlns:a="http://schemas.openxmlformats.org/drawingml/2006/main">
  <a:clrScheme name="">
    <a:dk1>
      <a:srgbClr val="000000"/>
    </a:dk1>
    <a:lt1>
      <a:srgbClr val="FFCCCC"/>
    </a:lt1>
    <a:dk2>
      <a:srgbClr val="000000"/>
    </a:dk2>
    <a:lt2>
      <a:srgbClr val="808080"/>
    </a:lt2>
    <a:accent1>
      <a:srgbClr val="00CC99"/>
    </a:accent1>
    <a:accent2>
      <a:srgbClr val="3333CC"/>
    </a:accent2>
    <a:accent3>
      <a:srgbClr val="FFE2E2"/>
    </a:accent3>
    <a:accent4>
      <a:srgbClr val="000000"/>
    </a:accent4>
    <a:accent5>
      <a:srgbClr val="AAE2CA"/>
    </a:accent5>
    <a:accent6>
      <a:srgbClr val="2D2DB9"/>
    </a:accent6>
    <a:hlink>
      <a:srgbClr val="3333FF"/>
    </a:hlink>
    <a:folHlink>
      <a:srgbClr val="3333FF"/>
    </a:folHlink>
  </a:clrScheme>
</a:themeOverride>
</file>

<file path=ppt/theme/themeOverride47.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48.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49.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5.xml><?xml version="1.0" encoding="utf-8"?>
<a:themeOverride xmlns:a="http://schemas.openxmlformats.org/drawingml/2006/main">
  <a:clrScheme name="">
    <a:dk1>
      <a:srgbClr val="000000"/>
    </a:dk1>
    <a:lt1>
      <a:srgbClr val="66CCFF"/>
    </a:lt1>
    <a:dk2>
      <a:srgbClr val="000000"/>
    </a:dk2>
    <a:lt2>
      <a:srgbClr val="808080"/>
    </a:lt2>
    <a:accent1>
      <a:srgbClr val="00CC99"/>
    </a:accent1>
    <a:accent2>
      <a:srgbClr val="3333CC"/>
    </a:accent2>
    <a:accent3>
      <a:srgbClr val="B8E2FF"/>
    </a:accent3>
    <a:accent4>
      <a:srgbClr val="000000"/>
    </a:accent4>
    <a:accent5>
      <a:srgbClr val="AAE2CA"/>
    </a:accent5>
    <a:accent6>
      <a:srgbClr val="2D2DB9"/>
    </a:accent6>
    <a:hlink>
      <a:srgbClr val="000000"/>
    </a:hlink>
    <a:folHlink>
      <a:srgbClr val="000000"/>
    </a:folHlink>
  </a:clrScheme>
</a:themeOverride>
</file>

<file path=ppt/theme/themeOverride50.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51.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52.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53.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54.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55.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56.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57.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58.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59.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6.xml><?xml version="1.0" encoding="utf-8"?>
<a:themeOverride xmlns:a="http://schemas.openxmlformats.org/drawingml/2006/main">
  <a:clrScheme name="">
    <a:dk1>
      <a:srgbClr val="000000"/>
    </a:dk1>
    <a:lt1>
      <a:srgbClr val="66CCFF"/>
    </a:lt1>
    <a:dk2>
      <a:srgbClr val="000000"/>
    </a:dk2>
    <a:lt2>
      <a:srgbClr val="808080"/>
    </a:lt2>
    <a:accent1>
      <a:srgbClr val="00CC99"/>
    </a:accent1>
    <a:accent2>
      <a:srgbClr val="3333CC"/>
    </a:accent2>
    <a:accent3>
      <a:srgbClr val="B8E2FF"/>
    </a:accent3>
    <a:accent4>
      <a:srgbClr val="000000"/>
    </a:accent4>
    <a:accent5>
      <a:srgbClr val="AAE2CA"/>
    </a:accent5>
    <a:accent6>
      <a:srgbClr val="2D2DB9"/>
    </a:accent6>
    <a:hlink>
      <a:srgbClr val="000000"/>
    </a:hlink>
    <a:folHlink>
      <a:srgbClr val="000000"/>
    </a:folHlink>
  </a:clrScheme>
</a:themeOverride>
</file>

<file path=ppt/theme/themeOverride60.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61.xml><?xml version="1.0" encoding="utf-8"?>
<a:themeOverride xmlns:a="http://schemas.openxmlformats.org/drawingml/2006/main">
  <a:clrScheme name="">
    <a:dk1>
      <a:srgbClr val="000000"/>
    </a:dk1>
    <a:lt1>
      <a:srgbClr val="CCFFFF"/>
    </a:lt1>
    <a:dk2>
      <a:srgbClr val="000000"/>
    </a:dk2>
    <a:lt2>
      <a:srgbClr val="808080"/>
    </a:lt2>
    <a:accent1>
      <a:srgbClr val="00CC99"/>
    </a:accent1>
    <a:accent2>
      <a:srgbClr val="3333CC"/>
    </a:accent2>
    <a:accent3>
      <a:srgbClr val="E2FFFF"/>
    </a:accent3>
    <a:accent4>
      <a:srgbClr val="000000"/>
    </a:accent4>
    <a:accent5>
      <a:srgbClr val="AAE2CA"/>
    </a:accent5>
    <a:accent6>
      <a:srgbClr val="2D2DB9"/>
    </a:accent6>
    <a:hlink>
      <a:srgbClr val="3333FF"/>
    </a:hlink>
    <a:folHlink>
      <a:srgbClr val="3333FF"/>
    </a:folHlink>
  </a:clrScheme>
</a:themeOverride>
</file>

<file path=ppt/theme/themeOverride62.xml><?xml version="1.0" encoding="utf-8"?>
<a:themeOverride xmlns:a="http://schemas.openxmlformats.org/drawingml/2006/main">
  <a:clrScheme name="">
    <a:dk1>
      <a:srgbClr val="000000"/>
    </a:dk1>
    <a:lt1>
      <a:srgbClr val="CCFFFF"/>
    </a:lt1>
    <a:dk2>
      <a:srgbClr val="000000"/>
    </a:dk2>
    <a:lt2>
      <a:srgbClr val="808080"/>
    </a:lt2>
    <a:accent1>
      <a:srgbClr val="00CC99"/>
    </a:accent1>
    <a:accent2>
      <a:srgbClr val="3333CC"/>
    </a:accent2>
    <a:accent3>
      <a:srgbClr val="E2FFFF"/>
    </a:accent3>
    <a:accent4>
      <a:srgbClr val="000000"/>
    </a:accent4>
    <a:accent5>
      <a:srgbClr val="AAE2CA"/>
    </a:accent5>
    <a:accent6>
      <a:srgbClr val="2D2DB9"/>
    </a:accent6>
    <a:hlink>
      <a:srgbClr val="3333FF"/>
    </a:hlink>
    <a:folHlink>
      <a:srgbClr val="3333FF"/>
    </a:folHlink>
  </a:clrScheme>
</a:themeOverride>
</file>

<file path=ppt/theme/themeOverride63.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64.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65.xml><?xml version="1.0" encoding="utf-8"?>
<a:themeOverride xmlns:a="http://schemas.openxmlformats.org/drawingml/2006/main">
  <a:clrScheme name="">
    <a:dk1>
      <a:srgbClr val="000000"/>
    </a:dk1>
    <a:lt1>
      <a:srgbClr val="CCFFFF"/>
    </a:lt1>
    <a:dk2>
      <a:srgbClr val="000000"/>
    </a:dk2>
    <a:lt2>
      <a:srgbClr val="808080"/>
    </a:lt2>
    <a:accent1>
      <a:srgbClr val="00CC99"/>
    </a:accent1>
    <a:accent2>
      <a:srgbClr val="3333CC"/>
    </a:accent2>
    <a:accent3>
      <a:srgbClr val="E2FFFF"/>
    </a:accent3>
    <a:accent4>
      <a:srgbClr val="000000"/>
    </a:accent4>
    <a:accent5>
      <a:srgbClr val="AAE2CA"/>
    </a:accent5>
    <a:accent6>
      <a:srgbClr val="2D2DB9"/>
    </a:accent6>
    <a:hlink>
      <a:srgbClr val="3333FF"/>
    </a:hlink>
    <a:folHlink>
      <a:srgbClr val="3333FF"/>
    </a:folHlink>
  </a:clrScheme>
</a:themeOverride>
</file>

<file path=ppt/theme/themeOverride66.xml><?xml version="1.0" encoding="utf-8"?>
<a:themeOverride xmlns:a="http://schemas.openxmlformats.org/drawingml/2006/main">
  <a:clrScheme name="">
    <a:dk1>
      <a:srgbClr val="000000"/>
    </a:dk1>
    <a:lt1>
      <a:srgbClr val="CCFFFF"/>
    </a:lt1>
    <a:dk2>
      <a:srgbClr val="000000"/>
    </a:dk2>
    <a:lt2>
      <a:srgbClr val="808080"/>
    </a:lt2>
    <a:accent1>
      <a:srgbClr val="00CC99"/>
    </a:accent1>
    <a:accent2>
      <a:srgbClr val="3333CC"/>
    </a:accent2>
    <a:accent3>
      <a:srgbClr val="E2FFFF"/>
    </a:accent3>
    <a:accent4>
      <a:srgbClr val="000000"/>
    </a:accent4>
    <a:accent5>
      <a:srgbClr val="AAE2CA"/>
    </a:accent5>
    <a:accent6>
      <a:srgbClr val="2D2DB9"/>
    </a:accent6>
    <a:hlink>
      <a:srgbClr val="3333FF"/>
    </a:hlink>
    <a:folHlink>
      <a:srgbClr val="3333FF"/>
    </a:folHlink>
  </a:clrScheme>
</a:themeOverride>
</file>

<file path=ppt/theme/themeOverride67.xml><?xml version="1.0" encoding="utf-8"?>
<a:themeOverride xmlns:a="http://schemas.openxmlformats.org/drawingml/2006/main">
  <a:clrScheme name="">
    <a:dk1>
      <a:srgbClr val="000000"/>
    </a:dk1>
    <a:lt1>
      <a:srgbClr val="CCFFFF"/>
    </a:lt1>
    <a:dk2>
      <a:srgbClr val="000000"/>
    </a:dk2>
    <a:lt2>
      <a:srgbClr val="808080"/>
    </a:lt2>
    <a:accent1>
      <a:srgbClr val="00CC99"/>
    </a:accent1>
    <a:accent2>
      <a:srgbClr val="3333CC"/>
    </a:accent2>
    <a:accent3>
      <a:srgbClr val="E2FFFF"/>
    </a:accent3>
    <a:accent4>
      <a:srgbClr val="000000"/>
    </a:accent4>
    <a:accent5>
      <a:srgbClr val="AAE2CA"/>
    </a:accent5>
    <a:accent6>
      <a:srgbClr val="2D2DB9"/>
    </a:accent6>
    <a:hlink>
      <a:srgbClr val="3333FF"/>
    </a:hlink>
    <a:folHlink>
      <a:srgbClr val="3333FF"/>
    </a:folHlink>
  </a:clrScheme>
</a:themeOverride>
</file>

<file path=ppt/theme/themeOverride68.xml><?xml version="1.0" encoding="utf-8"?>
<a:themeOverride xmlns:a="http://schemas.openxmlformats.org/drawingml/2006/main">
  <a:clrScheme name="">
    <a:dk1>
      <a:srgbClr val="000000"/>
    </a:dk1>
    <a:lt1>
      <a:srgbClr val="CCFFFF"/>
    </a:lt1>
    <a:dk2>
      <a:srgbClr val="000000"/>
    </a:dk2>
    <a:lt2>
      <a:srgbClr val="808080"/>
    </a:lt2>
    <a:accent1>
      <a:srgbClr val="00CC99"/>
    </a:accent1>
    <a:accent2>
      <a:srgbClr val="3333CC"/>
    </a:accent2>
    <a:accent3>
      <a:srgbClr val="E2FFFF"/>
    </a:accent3>
    <a:accent4>
      <a:srgbClr val="000000"/>
    </a:accent4>
    <a:accent5>
      <a:srgbClr val="AAE2CA"/>
    </a:accent5>
    <a:accent6>
      <a:srgbClr val="2D2DB9"/>
    </a:accent6>
    <a:hlink>
      <a:srgbClr val="3333FF"/>
    </a:hlink>
    <a:folHlink>
      <a:srgbClr val="3333FF"/>
    </a:folHlink>
  </a:clrScheme>
</a:themeOverride>
</file>

<file path=ppt/theme/themeOverride69.xml><?xml version="1.0" encoding="utf-8"?>
<a:themeOverride xmlns:a="http://schemas.openxmlformats.org/drawingml/2006/main">
  <a:clrScheme name="">
    <a:dk1>
      <a:srgbClr val="000000"/>
    </a:dk1>
    <a:lt1>
      <a:srgbClr val="CCFFFF"/>
    </a:lt1>
    <a:dk2>
      <a:srgbClr val="000000"/>
    </a:dk2>
    <a:lt2>
      <a:srgbClr val="808080"/>
    </a:lt2>
    <a:accent1>
      <a:srgbClr val="00CC99"/>
    </a:accent1>
    <a:accent2>
      <a:srgbClr val="3333CC"/>
    </a:accent2>
    <a:accent3>
      <a:srgbClr val="E2FFFF"/>
    </a:accent3>
    <a:accent4>
      <a:srgbClr val="000000"/>
    </a:accent4>
    <a:accent5>
      <a:srgbClr val="AAE2CA"/>
    </a:accent5>
    <a:accent6>
      <a:srgbClr val="2D2DB9"/>
    </a:accent6>
    <a:hlink>
      <a:srgbClr val="3333FF"/>
    </a:hlink>
    <a:folHlink>
      <a:srgbClr val="3333FF"/>
    </a:folHlink>
  </a:clrScheme>
</a:themeOverride>
</file>

<file path=ppt/theme/themeOverride7.xml><?xml version="1.0" encoding="utf-8"?>
<a:themeOverride xmlns:a="http://schemas.openxmlformats.org/drawingml/2006/main">
  <a:clrScheme name="">
    <a:dk1>
      <a:srgbClr val="000000"/>
    </a:dk1>
    <a:lt1>
      <a:srgbClr val="66CCFF"/>
    </a:lt1>
    <a:dk2>
      <a:srgbClr val="000000"/>
    </a:dk2>
    <a:lt2>
      <a:srgbClr val="808080"/>
    </a:lt2>
    <a:accent1>
      <a:srgbClr val="00CC99"/>
    </a:accent1>
    <a:accent2>
      <a:srgbClr val="3333CC"/>
    </a:accent2>
    <a:accent3>
      <a:srgbClr val="B8E2FF"/>
    </a:accent3>
    <a:accent4>
      <a:srgbClr val="000000"/>
    </a:accent4>
    <a:accent5>
      <a:srgbClr val="AAE2CA"/>
    </a:accent5>
    <a:accent6>
      <a:srgbClr val="2D2DB9"/>
    </a:accent6>
    <a:hlink>
      <a:srgbClr val="000000"/>
    </a:hlink>
    <a:folHlink>
      <a:srgbClr val="000000"/>
    </a:folHlink>
  </a:clrScheme>
</a:themeOverride>
</file>

<file path=ppt/theme/themeOverride70.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71.xml><?xml version="1.0" encoding="utf-8"?>
<a:themeOverride xmlns:a="http://schemas.openxmlformats.org/drawingml/2006/main">
  <a:clrScheme name="">
    <a:dk1>
      <a:srgbClr val="000000"/>
    </a:dk1>
    <a:lt1>
      <a:srgbClr val="CCFFFF"/>
    </a:lt1>
    <a:dk2>
      <a:srgbClr val="000000"/>
    </a:dk2>
    <a:lt2>
      <a:srgbClr val="808080"/>
    </a:lt2>
    <a:accent1>
      <a:srgbClr val="00CC99"/>
    </a:accent1>
    <a:accent2>
      <a:srgbClr val="3333CC"/>
    </a:accent2>
    <a:accent3>
      <a:srgbClr val="E2FFFF"/>
    </a:accent3>
    <a:accent4>
      <a:srgbClr val="000000"/>
    </a:accent4>
    <a:accent5>
      <a:srgbClr val="AAE2CA"/>
    </a:accent5>
    <a:accent6>
      <a:srgbClr val="2D2DB9"/>
    </a:accent6>
    <a:hlink>
      <a:srgbClr val="3333FF"/>
    </a:hlink>
    <a:folHlink>
      <a:srgbClr val="3333FF"/>
    </a:folHlink>
  </a:clrScheme>
</a:themeOverride>
</file>

<file path=ppt/theme/themeOverride72.xml><?xml version="1.0" encoding="utf-8"?>
<a:themeOverride xmlns:a="http://schemas.openxmlformats.org/drawingml/2006/main">
  <a:clrScheme name="">
    <a:dk1>
      <a:srgbClr val="000000"/>
    </a:dk1>
    <a:lt1>
      <a:srgbClr val="CCFFFF"/>
    </a:lt1>
    <a:dk2>
      <a:srgbClr val="000000"/>
    </a:dk2>
    <a:lt2>
      <a:srgbClr val="808080"/>
    </a:lt2>
    <a:accent1>
      <a:srgbClr val="00CC99"/>
    </a:accent1>
    <a:accent2>
      <a:srgbClr val="3333CC"/>
    </a:accent2>
    <a:accent3>
      <a:srgbClr val="E2FFFF"/>
    </a:accent3>
    <a:accent4>
      <a:srgbClr val="000000"/>
    </a:accent4>
    <a:accent5>
      <a:srgbClr val="AAE2CA"/>
    </a:accent5>
    <a:accent6>
      <a:srgbClr val="2D2DB9"/>
    </a:accent6>
    <a:hlink>
      <a:srgbClr val="3333FF"/>
    </a:hlink>
    <a:folHlink>
      <a:srgbClr val="3333FF"/>
    </a:folHlink>
  </a:clrScheme>
</a:themeOverride>
</file>

<file path=ppt/theme/themeOverride73.xml><?xml version="1.0" encoding="utf-8"?>
<a:themeOverride xmlns:a="http://schemas.openxmlformats.org/drawingml/2006/main">
  <a:clrScheme name="">
    <a:dk1>
      <a:srgbClr val="000000"/>
    </a:dk1>
    <a:lt1>
      <a:srgbClr val="CCFFFF"/>
    </a:lt1>
    <a:dk2>
      <a:srgbClr val="000000"/>
    </a:dk2>
    <a:lt2>
      <a:srgbClr val="808080"/>
    </a:lt2>
    <a:accent1>
      <a:srgbClr val="00CC99"/>
    </a:accent1>
    <a:accent2>
      <a:srgbClr val="3333CC"/>
    </a:accent2>
    <a:accent3>
      <a:srgbClr val="E2FFFF"/>
    </a:accent3>
    <a:accent4>
      <a:srgbClr val="000000"/>
    </a:accent4>
    <a:accent5>
      <a:srgbClr val="AAE2CA"/>
    </a:accent5>
    <a:accent6>
      <a:srgbClr val="2D2DB9"/>
    </a:accent6>
    <a:hlink>
      <a:srgbClr val="3333FF"/>
    </a:hlink>
    <a:folHlink>
      <a:srgbClr val="3333FF"/>
    </a:folHlink>
  </a:clrScheme>
</a:themeOverride>
</file>

<file path=ppt/theme/themeOverride74.xml><?xml version="1.0" encoding="utf-8"?>
<a:themeOverride xmlns:a="http://schemas.openxmlformats.org/drawingml/2006/main">
  <a:clrScheme name="">
    <a:dk1>
      <a:srgbClr val="000000"/>
    </a:dk1>
    <a:lt1>
      <a:srgbClr val="CCFFFF"/>
    </a:lt1>
    <a:dk2>
      <a:srgbClr val="000000"/>
    </a:dk2>
    <a:lt2>
      <a:srgbClr val="808080"/>
    </a:lt2>
    <a:accent1>
      <a:srgbClr val="00CC99"/>
    </a:accent1>
    <a:accent2>
      <a:srgbClr val="3333CC"/>
    </a:accent2>
    <a:accent3>
      <a:srgbClr val="E2FFFF"/>
    </a:accent3>
    <a:accent4>
      <a:srgbClr val="000000"/>
    </a:accent4>
    <a:accent5>
      <a:srgbClr val="AAE2CA"/>
    </a:accent5>
    <a:accent6>
      <a:srgbClr val="2D2DB9"/>
    </a:accent6>
    <a:hlink>
      <a:srgbClr val="3333FF"/>
    </a:hlink>
    <a:folHlink>
      <a:srgbClr val="3333FF"/>
    </a:folHlink>
  </a:clrScheme>
</a:themeOverride>
</file>

<file path=ppt/theme/themeOverride75.xml><?xml version="1.0" encoding="utf-8"?>
<a:themeOverride xmlns:a="http://schemas.openxmlformats.org/drawingml/2006/main">
  <a:clrScheme name="">
    <a:dk1>
      <a:srgbClr val="000000"/>
    </a:dk1>
    <a:lt1>
      <a:srgbClr val="CCFFFF"/>
    </a:lt1>
    <a:dk2>
      <a:srgbClr val="000000"/>
    </a:dk2>
    <a:lt2>
      <a:srgbClr val="808080"/>
    </a:lt2>
    <a:accent1>
      <a:srgbClr val="00CC99"/>
    </a:accent1>
    <a:accent2>
      <a:srgbClr val="3333CC"/>
    </a:accent2>
    <a:accent3>
      <a:srgbClr val="E2FFFF"/>
    </a:accent3>
    <a:accent4>
      <a:srgbClr val="000000"/>
    </a:accent4>
    <a:accent5>
      <a:srgbClr val="AAE2CA"/>
    </a:accent5>
    <a:accent6>
      <a:srgbClr val="2D2DB9"/>
    </a:accent6>
    <a:hlink>
      <a:srgbClr val="3333FF"/>
    </a:hlink>
    <a:folHlink>
      <a:srgbClr val="3333FF"/>
    </a:folHlink>
  </a:clrScheme>
</a:themeOverride>
</file>

<file path=ppt/theme/themeOverride76.xml><?xml version="1.0" encoding="utf-8"?>
<a:themeOverride xmlns:a="http://schemas.openxmlformats.org/drawingml/2006/main">
  <a:clrScheme name="">
    <a:dk1>
      <a:srgbClr val="000000"/>
    </a:dk1>
    <a:lt1>
      <a:srgbClr val="CCFFFF"/>
    </a:lt1>
    <a:dk2>
      <a:srgbClr val="000000"/>
    </a:dk2>
    <a:lt2>
      <a:srgbClr val="808080"/>
    </a:lt2>
    <a:accent1>
      <a:srgbClr val="00CC99"/>
    </a:accent1>
    <a:accent2>
      <a:srgbClr val="3333CC"/>
    </a:accent2>
    <a:accent3>
      <a:srgbClr val="E2FFFF"/>
    </a:accent3>
    <a:accent4>
      <a:srgbClr val="000000"/>
    </a:accent4>
    <a:accent5>
      <a:srgbClr val="AAE2CA"/>
    </a:accent5>
    <a:accent6>
      <a:srgbClr val="2D2DB9"/>
    </a:accent6>
    <a:hlink>
      <a:srgbClr val="3333FF"/>
    </a:hlink>
    <a:folHlink>
      <a:srgbClr val="3333FF"/>
    </a:folHlink>
  </a:clrScheme>
</a:themeOverride>
</file>

<file path=ppt/theme/themeOverride77.xml><?xml version="1.0" encoding="utf-8"?>
<a:themeOverride xmlns:a="http://schemas.openxmlformats.org/drawingml/2006/main">
  <a:clrScheme name="">
    <a:dk1>
      <a:srgbClr val="000000"/>
    </a:dk1>
    <a:lt1>
      <a:srgbClr val="CCFFFF"/>
    </a:lt1>
    <a:dk2>
      <a:srgbClr val="000000"/>
    </a:dk2>
    <a:lt2>
      <a:srgbClr val="808080"/>
    </a:lt2>
    <a:accent1>
      <a:srgbClr val="00CC99"/>
    </a:accent1>
    <a:accent2>
      <a:srgbClr val="3333CC"/>
    </a:accent2>
    <a:accent3>
      <a:srgbClr val="E2FFFF"/>
    </a:accent3>
    <a:accent4>
      <a:srgbClr val="000000"/>
    </a:accent4>
    <a:accent5>
      <a:srgbClr val="AAE2CA"/>
    </a:accent5>
    <a:accent6>
      <a:srgbClr val="2D2DB9"/>
    </a:accent6>
    <a:hlink>
      <a:srgbClr val="3333FF"/>
    </a:hlink>
    <a:folHlink>
      <a:srgbClr val="3333FF"/>
    </a:folHlink>
  </a:clrScheme>
</a:themeOverride>
</file>

<file path=ppt/theme/themeOverride78.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79.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8.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80.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81.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82.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83.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84.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85.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86.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87.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88.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89.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9.xml><?xml version="1.0" encoding="utf-8"?>
<a:themeOverride xmlns:a="http://schemas.openxmlformats.org/drawingml/2006/main">
  <a:clrScheme name="">
    <a:dk1>
      <a:srgbClr val="000000"/>
    </a:dk1>
    <a:lt1>
      <a:srgbClr val="FFFFCC"/>
    </a:lt1>
    <a:dk2>
      <a:srgbClr val="000000"/>
    </a:dk2>
    <a:lt2>
      <a:srgbClr val="808080"/>
    </a:lt2>
    <a:accent1>
      <a:srgbClr val="00CC99"/>
    </a:accent1>
    <a:accent2>
      <a:srgbClr val="3333CC"/>
    </a:accent2>
    <a:accent3>
      <a:srgbClr val="FFFFE2"/>
    </a:accent3>
    <a:accent4>
      <a:srgbClr val="000000"/>
    </a:accent4>
    <a:accent5>
      <a:srgbClr val="AAE2CA"/>
    </a:accent5>
    <a:accent6>
      <a:srgbClr val="2D2DB9"/>
    </a:accent6>
    <a:hlink>
      <a:srgbClr val="3333FF"/>
    </a:hlink>
    <a:folHlink>
      <a:srgbClr val="3333FF"/>
    </a:folHlink>
  </a:clrScheme>
</a:themeOverride>
</file>

<file path=ppt/theme/themeOverride90.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91.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92.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93.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94.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95.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96.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97.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98.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ppt/theme/themeOverride99.xml><?xml version="1.0" encoding="utf-8"?>
<a:themeOverride xmlns:a="http://schemas.openxmlformats.org/drawingml/2006/main">
  <a:clrScheme name="">
    <a:dk1>
      <a:srgbClr val="000000"/>
    </a:dk1>
    <a:lt1>
      <a:srgbClr val="CCECFF"/>
    </a:lt1>
    <a:dk2>
      <a:srgbClr val="000000"/>
    </a:dk2>
    <a:lt2>
      <a:srgbClr val="808080"/>
    </a:lt2>
    <a:accent1>
      <a:srgbClr val="00CC99"/>
    </a:accent1>
    <a:accent2>
      <a:srgbClr val="3333CC"/>
    </a:accent2>
    <a:accent3>
      <a:srgbClr val="E2F4FF"/>
    </a:accent3>
    <a:accent4>
      <a:srgbClr val="000000"/>
    </a:accent4>
    <a:accent5>
      <a:srgbClr val="AAE2CA"/>
    </a:accent5>
    <a:accent6>
      <a:srgbClr val="2D2DB9"/>
    </a:accent6>
    <a:hlink>
      <a:srgbClr val="3333FF"/>
    </a:hlink>
    <a:folHlink>
      <a:srgbClr val="3333FF"/>
    </a:folHlink>
  </a:clrScheme>
</a:themeOverride>
</file>

<file path=docProps/app.xml><?xml version="1.0" encoding="utf-8"?>
<Properties xmlns="http://schemas.openxmlformats.org/officeDocument/2006/extended-properties" xmlns:vt="http://schemas.openxmlformats.org/officeDocument/2006/docPropsVTypes">
  <TotalTime>53527</TotalTime>
  <Words>10378</Words>
  <Application>Microsoft Office PowerPoint</Application>
  <PresentationFormat>On-screen Show (4:3)</PresentationFormat>
  <Paragraphs>1347</Paragraphs>
  <Slides>238</Slides>
  <Notes>238</Notes>
  <HiddenSlides>0</HiddenSlides>
  <MMClips>260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238</vt:i4>
      </vt:variant>
    </vt:vector>
  </HeadingPairs>
  <TitlesOfParts>
    <vt:vector size="244" baseType="lpstr">
      <vt:lpstr>Times New Roman</vt:lpstr>
      <vt:lpstr>Arial</vt:lpstr>
      <vt:lpstr>Arial Unicode MS</vt:lpstr>
      <vt:lpstr>Courier New</vt:lpstr>
      <vt:lpstr>Default Design</vt:lpstr>
      <vt:lpstr>Equation</vt:lpstr>
      <vt:lpstr>The Double Non-Helix</vt:lpstr>
      <vt:lpstr>2.  Biegeleisen, K.  Topologically non-linked circular duplex DNA.  Bull Math Biol, 64:589-609, 2002.</vt:lpstr>
      <vt:lpstr>Structure Files</vt:lpstr>
      <vt:lpstr>Table of Contents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Histone Structure</vt:lpstr>
      <vt:lpstr>It has never been doubted, by any author on the subject, that the basis of the interaction between nuclear proteins and DNA is the preponderance of positively-charged basic amino acid residues in the protein, and the preponderance of negatively-charged phosphate groups in DNA.         Therefore, in any nucleoprotein structure, one would hope to see some sort of alignment between these oppositely-charged groups.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Published Structures (or lack thereof) for Human Protamine</vt:lpstr>
      <vt:lpstr>PowerPoint Presentation</vt:lpstr>
      <vt:lpstr>PowerPoint Presentation</vt:lpstr>
      <vt:lpstr>There were no published molecular models for protamine! </vt:lpstr>
      <vt:lpstr>PowerPoint Presentation</vt:lpstr>
      <vt:lpstr>Analysis of Protamine P1-P2 amino acid sequences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Three classes of protein structure:    1.  Globular   2.  -helix   3.  -sheet</vt:lpstr>
      <vt:lpstr>Is it possible that Protamine has a globular structure?</vt:lpstr>
      <vt:lpstr>PowerPoint Presentation</vt:lpstr>
      <vt:lpstr>PowerPoint Presentation</vt:lpstr>
      <vt:lpstr>Is it possible that Protamine is an -helix?</vt:lpstr>
      <vt:lpstr>PowerPoint Presentation</vt:lpstr>
      <vt:lpstr>PowerPoint Presentation</vt:lpstr>
      <vt:lpstr>PowerPoint Presentation</vt:lpstr>
      <vt:lpstr>Is it possible that Protamine is an -helix?</vt:lpstr>
      <vt:lpstr>PowerPoint Presentation</vt:lpstr>
      <vt:lpstr>PowerPoint Presentation</vt:lpstr>
      <vt:lpstr>PowerPoint Presentation</vt:lpstr>
      <vt:lpstr>PowerPoint Presentation</vt:lpstr>
      <vt:lpstr>PowerPoint Presentation</vt:lpstr>
      <vt:lpstr>PowerPoint Presentation</vt:lpstr>
      <vt:lpstr>-Helix</vt:lpstr>
      <vt:lpstr>PowerPoint Presentation</vt:lpstr>
      <vt:lpstr>PowerPoint Presentation</vt:lpstr>
      <vt:lpstr>PowerPoint Presentation</vt:lpstr>
      <vt:lpstr>Crux of the Matter</vt:lpstr>
      <vt:lpstr>-sheet: The only remaining standard protein structure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P1-P2 Orientation. Parallel or anti-parallel? “Cis” or “trans”?</vt:lpstr>
      <vt:lpstr>Two Questions:</vt:lpstr>
      <vt:lpstr>Any Protamine structure must take into account the obvious existence of disulfide bonds.</vt:lpstr>
      <vt:lpstr>Interspecies comparison of Protamine P1-P2 amino acid sequences</vt:lpstr>
      <vt:lpstr>PowerPoint Presentation</vt:lpstr>
      <vt:lpstr>PowerPoint Presentation</vt:lpstr>
      <vt:lpstr>PowerPoint Presentation</vt:lpstr>
      <vt:lpstr>PowerPoint Presentation</vt:lpstr>
      <vt:lpstr>PowerPoint Presentation</vt:lpstr>
      <vt:lpstr>The P1-P2 structure must be parallel, because an anti-parallel structure interferes with disulfide bond formation.</vt:lpstr>
      <vt:lpstr>PowerPoint Presentation</vt:lpstr>
      <vt:lpstr>PowerPoint Presentation</vt:lpstr>
      <vt:lpstr>PowerPoint Presentation</vt:lpstr>
      <vt:lpstr>PowerPoint Presentation</vt:lpstr>
      <vt:lpstr>PowerPoint Presentation</vt:lpstr>
      <vt:lpstr>Basic Features of Protamine-DNA Complex</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Deducing the structure of the Protamine-DNA complex from the known dimensions of the “classic” double-helix, and of the -sheet.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Structure of DNA According to Tai Te Wu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Gehring Tetramer – a known example of a 4-stranded, intercalated DNA structure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Tai Te Wu type of “straight ladder” untwisted 4-stranded DNA structure, as applied to Protamine-DNA complex</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DNA specifications (bond lengths, bond angles, dihedral angles)</vt:lpstr>
      <vt:lpstr>PowerPoint Presentation</vt:lpstr>
      <vt:lpstr>PowerPoint Presentation</vt:lpstr>
      <vt:lpstr>PowerPoint Presentation</vt:lpstr>
      <vt:lpstr>PowerPoint Presentation</vt:lpstr>
      <vt:lpstr> </vt:lpstr>
      <vt:lpstr>PowerPoint Presentation</vt:lpstr>
      <vt:lpstr> </vt:lpstr>
      <vt:lpstr>PowerPoint Presentation</vt:lpstr>
      <vt:lpstr> </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COMPLETE STRUCTURE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Calculation of volume of total Protamine-DNA in sperm head, according to our structure</vt:lpstr>
      <vt:lpstr>PowerPoint Presentation</vt:lpstr>
      <vt:lpstr>PowerPoint Presentation</vt:lpstr>
      <vt:lpstr>PowerPoint Presentation</vt:lpstr>
      <vt:lpstr>SUMMARY AND CONCLUSIONS</vt:lpstr>
      <vt:lpstr>PowerPoint Presentation</vt:lpstr>
      <vt:lpstr>PowerPoint Presentation</vt:lpstr>
      <vt:lpstr>PowerPoint Presentation</vt:lpstr>
      <vt:lpstr>-Helix</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relevance does the Protamine-DNA structure have for somatic cells?</vt:lpstr>
      <vt:lpstr>PowerPoint Presentation</vt:lpstr>
      <vt:lpstr>PowerPoint Presentation</vt:lpstr>
      <vt:lpstr>I therefore would be strongly inclined to presume that the structure of the nucleosome, when it is finally perfected, will prove to be very similar to the structure shown here for the protamine-DNA complex. </vt:lpstr>
      <vt:lpstr>PowerPoint Presentation</vt:lpstr>
      <vt:lpstr>PowerPoint Presentation</vt:lpstr>
      <vt:lpstr>PowerPoint Presentation</vt:lpstr>
      <vt:lpstr>PowerPoint Presentation</vt:lpstr>
      <vt:lpstr>The End</vt:lpstr>
    </vt:vector>
  </TitlesOfParts>
  <Company>kb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1-protamine-DNA_2022</dc:title>
  <dc:creator>kb</dc:creator>
  <cp:lastModifiedBy>Ken Biegeleisen</cp:lastModifiedBy>
  <cp:revision>472</cp:revision>
  <dcterms:created xsi:type="dcterms:W3CDTF">2006-09-05T02:51:09Z</dcterms:created>
  <dcterms:modified xsi:type="dcterms:W3CDTF">2022-01-28T20:39:59Z</dcterms:modified>
</cp:coreProperties>
</file>